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63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4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presProps" Target="presProps.xml"  /><Relationship Id="rId14" Type="http://schemas.openxmlformats.org/officeDocument/2006/relationships/viewProps" Target="viewProps.xml"  /><Relationship Id="rId15" Type="http://schemas.openxmlformats.org/officeDocument/2006/relationships/theme" Target="theme/theme1.xml"  /><Relationship Id="rId16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1722426"/>
            <a:ext cx="12191999" cy="3635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" name=""/>
          <p:cNvSpPr/>
          <p:nvPr/>
        </p:nvSpPr>
        <p:spPr>
          <a:xfrm>
            <a:off x="0" y="1722426"/>
            <a:ext cx="1142965" cy="36354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9" name=""/>
          <p:cNvSpPr/>
          <p:nvPr/>
        </p:nvSpPr>
        <p:spPr>
          <a:xfrm>
            <a:off x="0" y="0"/>
            <a:ext cx="1142965" cy="1714488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0" name=""/>
          <p:cNvSpPr/>
          <p:nvPr/>
        </p:nvSpPr>
        <p:spPr>
          <a:xfrm>
            <a:off x="0" y="4143380"/>
            <a:ext cx="1142965" cy="2714621"/>
          </a:xfrm>
          <a:prstGeom prst="rect">
            <a:avLst/>
          </a:prstGeom>
          <a:solidFill>
            <a:schemeClr val="tx2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451394" y="2857496"/>
            <a:ext cx="10363199" cy="1100144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365794" y="4000504"/>
            <a:ext cx="8534399" cy="571504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6AEF07B-025C-4DA6-A63A-FFBEE90F4D5A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642918"/>
            <a:ext cx="12191999" cy="37147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7" name=""/>
          <p:cNvGrpSpPr/>
          <p:nvPr/>
        </p:nvGrpSpPr>
        <p:grpSpPr>
          <a:xfrm rot="0">
            <a:off x="0" y="-2"/>
            <a:ext cx="12192007" cy="642919"/>
            <a:chOff x="0" y="4156762"/>
            <a:chExt cx="9144006" cy="357159"/>
          </a:xfrm>
        </p:grpSpPr>
        <p:sp>
          <p:nvSpPr>
            <p:cNvPr id="8" name="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609599" y="2643182"/>
            <a:ext cx="10972799" cy="1444652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6AEF07B-025C-4DA6-A63A-FFBEE90F4D5A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12191999" cy="2143116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3" name=""/>
          <p:cNvGrpSpPr/>
          <p:nvPr/>
        </p:nvGrpSpPr>
        <p:grpSpPr>
          <a:xfrm rot="0">
            <a:off x="0" y="0"/>
            <a:ext cx="12192007" cy="176347"/>
            <a:chOff x="0" y="4156762"/>
            <a:chExt cx="9144006" cy="357159"/>
          </a:xfrm>
        </p:grpSpPr>
        <p:sp>
          <p:nvSpPr>
            <p:cNvPr id="9" name="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1428717" y="928670"/>
            <a:ext cx="8572559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7" name=""/>
          <p:cNvSpPr>
            <a:spLocks noGrp="1"/>
          </p:cNvSpPr>
          <p:nvPr>
            <p:ph type="body" sz="quarter" idx="15"/>
          </p:nvPr>
        </p:nvSpPr>
        <p:spPr>
          <a:xfrm>
            <a:off x="1428717" y="2286000"/>
            <a:ext cx="8572499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1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9620274" y="0"/>
            <a:ext cx="2571725" cy="6858000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4" name=""/>
          <p:cNvGrpSpPr/>
          <p:nvPr/>
        </p:nvGrpSpPr>
        <p:grpSpPr>
          <a:xfrm rot="0">
            <a:off x="0" y="-1"/>
            <a:ext cx="285709" cy="6858001"/>
            <a:chOff x="0" y="-1"/>
            <a:chExt cx="214282" cy="6858001"/>
          </a:xfrm>
        </p:grpSpPr>
        <p:sp>
          <p:nvSpPr>
            <p:cNvPr id="9" name=""/>
            <p:cNvSpPr/>
            <p:nvPr/>
          </p:nvSpPr>
          <p:spPr>
            <a:xfrm>
              <a:off x="0" y="0"/>
              <a:ext cx="214282" cy="6858000"/>
            </a:xfrm>
            <a:prstGeom prst="rect">
              <a:avLst/>
            </a:prstGeom>
            <a:solidFill>
              <a:schemeClr val="bg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grpSp>
          <p:nvGrpSpPr>
            <p:cNvPr id="5" name=""/>
            <p:cNvGrpSpPr/>
            <p:nvPr/>
          </p:nvGrpSpPr>
          <p:grpSpPr>
            <a:xfrm rot="0">
              <a:off x="0" y="-1"/>
              <a:ext cx="214282" cy="6858001"/>
              <a:chOff x="-714412" y="-1"/>
              <a:chExt cx="214282" cy="6858001"/>
            </a:xfrm>
          </p:grpSpPr>
          <p:sp>
            <p:nvSpPr>
              <p:cNvPr id="11" name=""/>
              <p:cNvSpPr/>
              <p:nvPr/>
            </p:nvSpPr>
            <p:spPr>
              <a:xfrm>
                <a:off x="-714412" y="1722425"/>
                <a:ext cx="214282" cy="36354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-714412" y="-1"/>
                <a:ext cx="214282" cy="171448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13" name=""/>
              <p:cNvSpPr/>
              <p:nvPr/>
            </p:nvSpPr>
            <p:spPr>
              <a:xfrm>
                <a:off x="-714412" y="4143379"/>
                <a:ext cx="214282" cy="2714621"/>
              </a:xfrm>
              <a:prstGeom prst="rect">
                <a:avLst/>
              </a:prstGeom>
              <a:solidFill>
                <a:schemeClr val="tx2">
                  <a:alpha val="3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</p:grpSp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1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6AEF07B-025C-4DA6-A63A-FFBEE90F4D5A}" type="datetime1">
              <a:rPr lang="ko-KR" altLang="en-US"/>
              <a:pPr>
                <a:defRPr lang="ko-KR" altLang="en-US"/>
              </a:pPr>
              <a:t>2015-07-13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12191999" cy="41433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8" name=""/>
          <p:cNvGrpSpPr/>
          <p:nvPr/>
        </p:nvGrpSpPr>
        <p:grpSpPr>
          <a:xfrm rot="0">
            <a:off x="0" y="4156762"/>
            <a:ext cx="12192007" cy="700998"/>
            <a:chOff x="0" y="4156762"/>
            <a:chExt cx="9144006" cy="357159"/>
          </a:xfrm>
        </p:grpSpPr>
        <p:sp>
          <p:nvSpPr>
            <p:cNvPr id="9" name=""/>
            <p:cNvSpPr/>
            <p:nvPr/>
          </p:nvSpPr>
          <p:spPr>
            <a:xfrm rot="16200000">
              <a:off x="2464595" y="2692267"/>
              <a:ext cx="357158" cy="3286148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"/>
            <p:cNvSpPr/>
            <p:nvPr/>
          </p:nvSpPr>
          <p:spPr>
            <a:xfrm rot="16200000">
              <a:off x="321471" y="3835291"/>
              <a:ext cx="357158" cy="10001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"/>
            <p:cNvSpPr/>
            <p:nvPr/>
          </p:nvSpPr>
          <p:spPr>
            <a:xfrm rot="16200000">
              <a:off x="6143640" y="1513555"/>
              <a:ext cx="357158" cy="5643574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963083" y="2158766"/>
            <a:ext cx="10363199" cy="1076323"/>
          </a:xfrm>
        </p:spPr>
        <p:txBody>
          <a:bodyPr anchor="ctr"/>
          <a:lstStyle>
            <a:lvl1pPr algn="ctr">
              <a:defRPr sz="4800" b="0" cap="all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963083" y="3263903"/>
            <a:ext cx="10363199" cy="665163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6AEF07B-025C-4DA6-A63A-FFBEE90F4D5A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2393FB19-7418-4539-9300-6EDB2193EF08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제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half" idx="1"/>
          </p:nvPr>
        </p:nvSpPr>
        <p:spPr>
          <a:xfrm>
            <a:off x="609599" y="1294723"/>
            <a:ext cx="5384799" cy="490511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half" idx="2"/>
          </p:nvPr>
        </p:nvSpPr>
        <p:spPr>
          <a:xfrm>
            <a:off x="6197599" y="1294723"/>
            <a:ext cx="5384799" cy="490511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title" idx="0"/>
          </p:nvPr>
        </p:nvSpPr>
        <p:spPr>
          <a:xfrm>
            <a:off x="609599" y="198438"/>
            <a:ext cx="10972799" cy="779462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300163"/>
            <a:ext cx="10972799" cy="4889622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1"/>
          </p:nvPr>
        </p:nvSpPr>
        <p:spPr>
          <a:xfrm>
            <a:off x="609599" y="1286190"/>
            <a:ext cx="53847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sz="quarter" idx="2"/>
          </p:nvPr>
        </p:nvSpPr>
        <p:spPr>
          <a:xfrm>
            <a:off x="6197599" y="1286190"/>
            <a:ext cx="53847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sz="quarter" idx="3"/>
          </p:nvPr>
        </p:nvSpPr>
        <p:spPr>
          <a:xfrm>
            <a:off x="608037" y="3790019"/>
            <a:ext cx="53847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4"/>
          </p:nvPr>
        </p:nvSpPr>
        <p:spPr>
          <a:xfrm>
            <a:off x="6196037" y="3790019"/>
            <a:ext cx="5384799" cy="240024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185737"/>
            <a:ext cx="10991850" cy="804863"/>
          </a:xfrm>
        </p:spPr>
        <p:txBody>
          <a:bodyPr anchor="ctr"/>
          <a:lstStyle>
            <a:lvl1pPr algn="l">
              <a:defRPr sz="36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1697567" y="1300163"/>
            <a:ext cx="8699498" cy="3910012"/>
          </a:xfrm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1697567" y="5367338"/>
            <a:ext cx="8699498" cy="804862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png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조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1000108"/>
          </a:xfrm>
          <a:prstGeom prst="rect">
            <a:avLst/>
          </a:prstGeom>
          <a:solidFill>
            <a:schemeClr val="bg2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12" name="" descr="132"/>
          <p:cNvPicPr>
            <a:picLocks noChangeAspect="1" noChangeArrowheads="1"/>
          </p:cNvPicPr>
          <p:nvPr/>
        </p:nvPicPr>
        <p:blipFill rotWithShape="1">
          <a:blip r:embed="rId14">
            <a:alphaModFix/>
            <a:grayscl/>
            <a:lum/>
          </a:blip>
          <a:srcRect/>
          <a:stretch>
            <a:fillRect/>
          </a:stretch>
        </p:blipFill>
        <p:spPr>
          <a:xfrm>
            <a:off x="0" y="4214818"/>
            <a:ext cx="12191999" cy="2643182"/>
          </a:xfrm>
          <a:prstGeom prst="rect">
            <a:avLst/>
          </a:prstGeom>
          <a:noFill/>
        </p:spPr>
      </p:pic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188890"/>
            <a:ext cx="10972799" cy="801710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285860"/>
            <a:ext cx="10972799" cy="491397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B2C3BA8-7008-44E5-83A0-6743EE901A3B}" type="datetime1">
              <a:rPr lang="ko-KR" altLang="en-US"/>
              <a:pPr>
                <a:defRPr lang="ko-KR" altLang="en-US"/>
              </a:pPr>
              <a:t>2020-05-04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C652D455-576A-47EE-AA1C-2E70CF7A80C7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7" name=""/>
          <p:cNvGrpSpPr/>
          <p:nvPr/>
        </p:nvGrpSpPr>
        <p:grpSpPr>
          <a:xfrm rot="0">
            <a:off x="0" y="0"/>
            <a:ext cx="285709" cy="1000108"/>
            <a:chOff x="0" y="0"/>
            <a:chExt cx="357158" cy="1000108"/>
          </a:xfrm>
        </p:grpSpPr>
        <p:sp>
          <p:nvSpPr>
            <p:cNvPr id="22" name=""/>
            <p:cNvSpPr/>
            <p:nvPr/>
          </p:nvSpPr>
          <p:spPr>
            <a:xfrm>
              <a:off x="0" y="0"/>
              <a:ext cx="357158" cy="78579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"/>
            <p:cNvSpPr/>
            <p:nvPr/>
          </p:nvSpPr>
          <p:spPr>
            <a:xfrm>
              <a:off x="0" y="631373"/>
              <a:ext cx="357158" cy="368735"/>
            </a:xfrm>
            <a:prstGeom prst="rect">
              <a:avLst/>
            </a:prstGeom>
            <a:solidFill>
              <a:schemeClr val="tx2">
                <a:alpha val="3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100000"/>
        <a:buFont typeface="Wingdings"/>
        <a:buChar char="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8800" indent="-1778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80000"/>
        <a:buFont typeface="Wingdings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87400" indent="-1905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3300" indent="-2032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indent="-1905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SzPct val="100000"/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688" indent="-182563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19250" indent="-165100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81188" indent="-182563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73275" indent="-174625" algn="l" defTabSz="914400" rtl="0" eaLnBrk="1" latinLnBrk="1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«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4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4.jpe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jpeg"  /><Relationship Id="rId3" Type="http://schemas.openxmlformats.org/officeDocument/2006/relationships/image" Target="../media/image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Relationship Id="rId3" Type="http://schemas.openxmlformats.org/officeDocument/2006/relationships/image" Target="../media/image10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jpeg"  /><Relationship Id="rId3" Type="http://schemas.openxmlformats.org/officeDocument/2006/relationships/image" Target="../media/image12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ctrTitle" idx="0"/>
          </p:nvPr>
        </p:nvSpPr>
        <p:spPr>
          <a:xfrm>
            <a:off x="1451394" y="2111207"/>
            <a:ext cx="10363199" cy="1532206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일본의 근대국가의 성립과</a:t>
            </a:r>
            <a:br>
              <a:rPr lang="ko-KR" altLang="en-US"/>
            </a:br>
            <a:r>
              <a:rPr lang="ko-KR" altLang="en-US"/>
              <a:t>대중문화의 형성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일본어일본학과 </a:t>
            </a:r>
            <a:r>
              <a:rPr lang="en-US" altLang="ko-KR"/>
              <a:t>21901776</a:t>
            </a:r>
            <a:r>
              <a:rPr lang="ko-KR" altLang="en-US"/>
              <a:t> 박성현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1" animBg="1"/>
    </p:bld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종류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600" y="1286366"/>
            <a:ext cx="10972799" cy="4913973"/>
          </a:xfrm>
        </p:spPr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종류 </a:t>
            </a:r>
            <a:r>
              <a:rPr lang="en-US" altLang="ko-KR"/>
              <a:t>:</a:t>
            </a:r>
            <a:r>
              <a:rPr lang="ko-KR" altLang="en-US"/>
              <a:t> 만화</a:t>
            </a:r>
            <a:r>
              <a:rPr lang="en-US" altLang="ko-KR"/>
              <a:t>(まんが)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r>
              <a:rPr lang="ko-KR" altLang="en-US"/>
              <a:t>대표 작품 </a:t>
            </a:r>
            <a:r>
              <a:rPr lang="en-US" altLang="ko-KR"/>
              <a:t>:</a:t>
            </a:r>
            <a:r>
              <a:rPr lang="ko-KR" altLang="en-US"/>
              <a:t> 원피스</a:t>
            </a:r>
            <a:r>
              <a:rPr lang="en-US" altLang="ko-KR"/>
              <a:t>,</a:t>
            </a:r>
            <a:r>
              <a:rPr lang="ko-KR" altLang="en-US"/>
              <a:t> 귀멸의 칼날</a:t>
            </a:r>
            <a:r>
              <a:rPr lang="en-US" altLang="ko-KR"/>
              <a:t>,</a:t>
            </a:r>
            <a:r>
              <a:rPr lang="ko-KR" altLang="en-US"/>
              <a:t> 드래곤볼 등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특징 </a:t>
            </a:r>
            <a:r>
              <a:rPr lang="en-US" altLang="ko-KR"/>
              <a:t>:</a:t>
            </a:r>
            <a:r>
              <a:rPr lang="ko-KR" altLang="en-US"/>
              <a:t> 애니메이션과 매우 밀접한 관계를 가지고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있고</a:t>
            </a:r>
            <a:r>
              <a:rPr lang="en-US" altLang="ko-KR"/>
              <a:t>,</a:t>
            </a:r>
            <a:r>
              <a:rPr lang="ko-KR" altLang="en-US"/>
              <a:t> 다양하고 폭넓은 팬층이 존재함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장르 </a:t>
            </a:r>
            <a:r>
              <a:rPr lang="en-US" altLang="ko-KR"/>
              <a:t>: </a:t>
            </a:r>
            <a:r>
              <a:rPr lang="ko-KR" altLang="en-US"/>
              <a:t>소년물</a:t>
            </a:r>
            <a:r>
              <a:rPr lang="en-US" altLang="ko-KR"/>
              <a:t>,</a:t>
            </a:r>
            <a:r>
              <a:rPr lang="ko-KR" altLang="en-US"/>
              <a:t> 모험물</a:t>
            </a:r>
            <a:r>
              <a:rPr lang="en-US" altLang="ko-KR"/>
              <a:t>,</a:t>
            </a:r>
            <a:r>
              <a:rPr lang="ko-KR" altLang="en-US"/>
              <a:t> 영웅물 등                              </a:t>
            </a:r>
            <a:r>
              <a:rPr lang="ko-KR" altLang="en-US">
                <a:solidFill>
                  <a:srgbClr val="3057b9"/>
                </a:solidFill>
              </a:rPr>
              <a:t>▲만화 잡지 주간소년점프</a:t>
            </a:r>
            <a:endParaRPr lang="ko-KR" altLang="en-US">
              <a:solidFill>
                <a:srgbClr val="3057b9"/>
              </a:solidFill>
            </a:endParaRPr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14443" y="1286366"/>
            <a:ext cx="3718992" cy="42852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                               목차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 sz="3000"/>
              <a:t>                          일본 근대국가의 성립과 과정</a:t>
            </a:r>
            <a:endParaRPr lang="ko-KR" altLang="en-US" sz="3000"/>
          </a:p>
          <a:p>
            <a:pPr lvl="0">
              <a:defRPr/>
            </a:pPr>
            <a:endParaRPr lang="ko-KR" altLang="en-US" sz="3000"/>
          </a:p>
          <a:p>
            <a:pPr lvl="0">
              <a:defRPr/>
            </a:pPr>
            <a:endParaRPr lang="ko-KR" altLang="en-US" sz="3000"/>
          </a:p>
          <a:p>
            <a:pPr lvl="0">
              <a:defRPr/>
            </a:pPr>
            <a:r>
              <a:rPr lang="ko-KR" altLang="en-US" sz="3000"/>
              <a:t>                          일본 대중문화의 종류와 특징</a:t>
            </a:r>
            <a:endParaRPr lang="ko-KR" altLang="en-US" sz="3000"/>
          </a:p>
          <a:p>
            <a:pPr marL="0" lvl="0" indent="0">
              <a:buNone/>
              <a:defRPr/>
            </a:pPr>
            <a:endParaRPr lang="ko-KR" altLang="en-US" sz="3000"/>
          </a:p>
          <a:p>
            <a:pPr lvl="0">
              <a:defRPr/>
            </a:pPr>
            <a:endParaRPr lang="ko-KR" altLang="en-US" sz="3000"/>
          </a:p>
          <a:p>
            <a:pPr lvl="0">
              <a:defRPr/>
            </a:pPr>
            <a:r>
              <a:rPr lang="ko-KR" altLang="en-US" sz="3000"/>
              <a:t>                          일본 대중문화의 형성과 성장</a:t>
            </a:r>
            <a:endParaRPr lang="ko-KR" altLang="en-US" sz="3000"/>
          </a:p>
          <a:p>
            <a:pPr lvl="0">
              <a:defRPr/>
            </a:pPr>
            <a:endParaRPr lang="ko-KR" altLang="en-US" sz="3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근대국가 이전의 일본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599" y="1285860"/>
            <a:ext cx="10972799" cy="4913973"/>
          </a:xfrm>
        </p:spPr>
        <p:txBody>
          <a:bodyPr/>
          <a:lstStyle/>
          <a:p>
            <a:pPr>
              <a:defRPr/>
            </a:pPr>
            <a:r>
              <a:rPr lang="ko-KR" altLang="en-US"/>
              <a:t>일본은 헤이안 시대 이전까지 천황이 정치의 우두머리였으나 무사계급의 권력이 급격하게 성장하여 이후 </a:t>
            </a:r>
            <a:r>
              <a:rPr lang="en-US" altLang="ko-KR"/>
              <a:t>700</a:t>
            </a:r>
            <a:r>
              <a:rPr lang="ko-KR" altLang="en-US"/>
              <a:t>여 년간 막부라는 형태로 사무라이들이 정치의 주도세력이 되었다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</a:t>
            </a:r>
            <a:r>
              <a:rPr lang="en-US" altLang="ko-KR">
                <a:solidFill>
                  <a:srgbClr val="3057b9"/>
                </a:solidFill>
              </a:rPr>
              <a:t>19</a:t>
            </a:r>
            <a:r>
              <a:rPr lang="ko-KR" altLang="en-US">
                <a:solidFill>
                  <a:srgbClr val="3057b9"/>
                </a:solidFill>
              </a:rPr>
              <a:t>세기 사무라이의 모습 </a:t>
            </a:r>
            <a:r>
              <a:rPr lang="ko-KR" altLang="en-US"/>
              <a:t>                        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쇼군 도쿠가와 이에야쓰</a:t>
            </a:r>
            <a:endParaRPr lang="ko-KR" altLang="en-US">
              <a:solidFill>
                <a:srgbClr val="3057b9"/>
              </a:solidFill>
            </a:endParaRPr>
          </a:p>
          <a:p>
            <a:pPr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33500" y="2683242"/>
            <a:ext cx="4625025" cy="318272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40325" y="2683243"/>
            <a:ext cx="3548798" cy="3182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열강의 침략적 접근과 미일화친조약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에도막부는 쇄국정책을 펼쳤으나 미국의 페리제독은 개항을 요구하며 무장시위를 전개하였는데 이에 굴복한 막부는 미일화친조약을 맺게 된다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 페리제독의 요코하마 상륙  </a:t>
            </a:r>
            <a:r>
              <a:rPr lang="ko-KR" altLang="en-US"/>
              <a:t>                  </a:t>
            </a:r>
            <a:r>
              <a:rPr lang="ko-KR" altLang="en-US">
                <a:solidFill>
                  <a:srgbClr val="3057b9"/>
                </a:solidFill>
              </a:rPr>
              <a:t>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미일화친조약 일본 문서</a:t>
            </a:r>
            <a:endParaRPr lang="ko-KR" altLang="en-US">
              <a:solidFill>
                <a:srgbClr val="3057b9"/>
              </a:solidFill>
            </a:endParaRPr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333499" y="2261452"/>
            <a:ext cx="4762500" cy="323850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648353" y="2261452"/>
            <a:ext cx="40604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근대국가의 성립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미일화친조약에 반발하여 막부타도운동이 전개 되고</a:t>
            </a:r>
            <a:r>
              <a:rPr lang="en-US" altLang="ko-KR"/>
              <a:t>,</a:t>
            </a:r>
            <a:r>
              <a:rPr lang="ko-KR" altLang="en-US"/>
              <a:t> 이후 반막부세력에 의해 </a:t>
            </a:r>
            <a:r>
              <a:rPr lang="en-US" altLang="ko-KR"/>
              <a:t>700</a:t>
            </a:r>
            <a:r>
              <a:rPr lang="ko-KR" altLang="en-US"/>
              <a:t>여년간 이어져오던 막부가 끝이나고 메이지 유신을 통해 다시 천황이 정치에 전면에 등장하게 된다</a:t>
            </a:r>
            <a:r>
              <a:rPr lang="en-US" altLang="ko-KR"/>
              <a:t>.</a:t>
            </a:r>
            <a:r>
              <a:rPr lang="ko-KR" altLang="en-US"/>
              <a:t> 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메이지 유신의 주역들                              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메이지 천황</a:t>
            </a:r>
            <a:endParaRPr lang="ko-KR" altLang="en-US">
              <a:solidFill>
                <a:srgbClr val="3057b9"/>
              </a:solidFill>
            </a:endParaRPr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865562" y="2536154"/>
            <a:ext cx="2958248" cy="3445202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560332" y="2483324"/>
            <a:ext cx="3434891" cy="35508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근대적 헌법제정과 천황의 신격화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>
          <a:xfrm>
            <a:off x="609600" y="1285860"/>
            <a:ext cx="10972799" cy="491397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                                                    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  헌법명 </a:t>
            </a:r>
            <a:r>
              <a:rPr lang="en-US" altLang="ko-KR"/>
              <a:t>: </a:t>
            </a:r>
            <a:r>
              <a:rPr lang="ko-KR" altLang="en-US"/>
              <a:t>대일본제국헌법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  내용    </a:t>
            </a:r>
            <a:r>
              <a:rPr lang="en-US" altLang="ko-KR"/>
              <a:t>:</a:t>
            </a:r>
            <a:r>
              <a:rPr lang="ko-KR" altLang="en-US"/>
              <a:t>  ▶제</a:t>
            </a:r>
            <a:r>
              <a:rPr lang="en-US" altLang="ko-KR"/>
              <a:t>1</a:t>
            </a:r>
            <a:r>
              <a:rPr lang="ko-KR" altLang="en-US"/>
              <a:t>조 대일본제국은 만세일계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                 의 천황이 이를 통치한다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                ▶제</a:t>
            </a:r>
            <a:r>
              <a:rPr lang="en-US" altLang="ko-KR"/>
              <a:t>3</a:t>
            </a:r>
            <a:r>
              <a:rPr lang="ko-KR" altLang="en-US"/>
              <a:t>조 천황은 신성하며 침해하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                 여서는 안된다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                 ▶제</a:t>
            </a:r>
            <a:r>
              <a:rPr lang="en-US" altLang="ko-KR"/>
              <a:t>4</a:t>
            </a:r>
            <a:r>
              <a:rPr lang="ko-KR" altLang="en-US"/>
              <a:t>조 천황은 국가의 원수로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                 서 통치권을 총람하고</a:t>
            </a:r>
            <a:r>
              <a:rPr lang="en-US" altLang="ko-KR"/>
              <a:t>,</a:t>
            </a:r>
            <a:r>
              <a:rPr lang="ko-KR" altLang="en-US"/>
              <a:t> 이 헌법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                 의 조항에 따라 이를 행한다</a:t>
            </a:r>
            <a:r>
              <a:rPr lang="en-US" altLang="ko-KR"/>
              <a:t>.</a:t>
            </a: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                                                                ▶제</a:t>
            </a:r>
            <a:r>
              <a:rPr lang="en-US" altLang="ko-KR"/>
              <a:t>5</a:t>
            </a:r>
            <a:r>
              <a:rPr lang="ko-KR" altLang="en-US"/>
              <a:t>조 천황은 제국의회의 협</a:t>
            </a: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                 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메이지 헌법 반포                             </a:t>
            </a:r>
            <a:r>
              <a:rPr lang="ko-KR" altLang="en-US">
                <a:solidFill>
                  <a:schemeClr val="dk1"/>
                </a:solidFill>
              </a:rPr>
              <a:t>찬으로써 입법권을 행사한다</a:t>
            </a:r>
            <a:r>
              <a:rPr lang="en-US" altLang="ko-KR">
                <a:solidFill>
                  <a:schemeClr val="dk1"/>
                </a:solidFill>
              </a:rPr>
              <a:t>.</a:t>
            </a:r>
            <a:r>
              <a:rPr lang="ko-KR" altLang="en-US">
                <a:solidFill>
                  <a:schemeClr val="dk1"/>
                </a:solidFill>
              </a:rPr>
              <a:t> </a:t>
            </a:r>
            <a:endParaRPr lang="ko-KR" altLang="en-US">
              <a:solidFill>
                <a:schemeClr val="dk1"/>
              </a:solidFill>
            </a:endParaRPr>
          </a:p>
          <a:p>
            <a:pPr marL="0" indent="0">
              <a:buNone/>
              <a:defRPr/>
            </a:pPr>
            <a:r>
              <a:rPr lang="ko-KR" altLang="en-US"/>
              <a:t>                               </a:t>
            </a: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50672" y="2031181"/>
            <a:ext cx="4000500" cy="36204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제국주의적 성장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근대화에 성공한 일본은 곧바로 제국주의적 정책을 펼쳤는데 미국의 페리제독과 같은 방식으로 조선에 접근하여 강제로 개항하였고</a:t>
            </a:r>
            <a:r>
              <a:rPr lang="en-US" altLang="ko-KR"/>
              <a:t>,</a:t>
            </a:r>
            <a:r>
              <a:rPr lang="ko-KR" altLang="en-US"/>
              <a:t> 청일전쟁을 일으켜 대륙을 침략하여 타이완 섬</a:t>
            </a:r>
            <a:r>
              <a:rPr lang="en-US" altLang="ko-KR"/>
              <a:t>,</a:t>
            </a:r>
            <a:r>
              <a:rPr lang="ko-KR" altLang="en-US"/>
              <a:t> 관둥주를 얻었다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 </a:t>
            </a:r>
            <a:r>
              <a:rPr lang="ko-KR" altLang="en-US">
                <a:solidFill>
                  <a:srgbClr val="3057b9"/>
                </a:solidFill>
              </a:rPr>
              <a:t>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운요호사건 </a:t>
            </a:r>
            <a:r>
              <a:rPr lang="en-US" altLang="ko-KR">
                <a:solidFill>
                  <a:srgbClr val="3057b9"/>
                </a:solidFill>
              </a:rPr>
              <a:t>(</a:t>
            </a:r>
            <a:r>
              <a:rPr lang="ko-KR" altLang="en-US">
                <a:solidFill>
                  <a:srgbClr val="3057b9"/>
                </a:solidFill>
              </a:rPr>
              <a:t>조선</a:t>
            </a:r>
            <a:r>
              <a:rPr lang="en-US" altLang="ko-KR">
                <a:solidFill>
                  <a:srgbClr val="3057b9"/>
                </a:solidFill>
              </a:rPr>
              <a:t>)</a:t>
            </a:r>
            <a:r>
              <a:rPr lang="ko-KR" altLang="en-US">
                <a:solidFill>
                  <a:srgbClr val="3057b9"/>
                </a:solidFill>
              </a:rPr>
              <a:t>                                  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청일전쟁 </a:t>
            </a:r>
            <a:r>
              <a:rPr lang="en-US" altLang="ko-KR">
                <a:solidFill>
                  <a:srgbClr val="3057b9"/>
                </a:solidFill>
              </a:rPr>
              <a:t>(</a:t>
            </a:r>
            <a:r>
              <a:rPr lang="ko-KR" altLang="en-US">
                <a:solidFill>
                  <a:srgbClr val="3057b9"/>
                </a:solidFill>
              </a:rPr>
              <a:t>중국</a:t>
            </a:r>
            <a:r>
              <a:rPr lang="en-US" altLang="ko-KR">
                <a:solidFill>
                  <a:srgbClr val="3057b9"/>
                </a:solidFill>
              </a:rPr>
              <a:t>)</a:t>
            </a:r>
            <a:endParaRPr lang="en-US" altLang="ko-KR">
              <a:solidFill>
                <a:srgbClr val="3057b9"/>
              </a:solidFill>
            </a:endParaRPr>
          </a:p>
          <a:p>
            <a:pPr>
              <a:defRPr/>
            </a:pP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29009" y="2839825"/>
            <a:ext cx="4233125" cy="2330580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60308" y="2839825"/>
            <a:ext cx="4632881" cy="233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</a:t>
            </a:r>
            <a:r>
              <a:rPr lang="ko-KR" altLang="en-US"/>
              <a:t>차세계대전과 일본의 패망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세계대공황 이후 일본은 경제위기의 돌파구로 침략을 선택하였고</a:t>
            </a:r>
            <a:r>
              <a:rPr lang="en-US" altLang="ko-KR"/>
              <a:t>,</a:t>
            </a:r>
            <a:r>
              <a:rPr lang="ko-KR" altLang="en-US"/>
              <a:t> 일본의 급격한 팽창에 위협을 느낀 연합국은 일본을 견제하지만 일본은 </a:t>
            </a:r>
            <a:r>
              <a:rPr lang="en-US" altLang="ko-KR"/>
              <a:t>2</a:t>
            </a:r>
            <a:r>
              <a:rPr lang="ko-KR" altLang="en-US"/>
              <a:t>차세계대전에 추축국으로서 참전한다</a:t>
            </a:r>
            <a:r>
              <a:rPr lang="en-US" altLang="ko-KR"/>
              <a:t>.</a:t>
            </a:r>
            <a:r>
              <a:rPr lang="ko-KR" altLang="en-US"/>
              <a:t> 하지만 패배한 일본은 패망하여 항복하게 된다</a:t>
            </a:r>
            <a:r>
              <a:rPr lang="en-US" altLang="ko-KR"/>
              <a:t>.</a:t>
            </a: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                   </a:t>
            </a:r>
            <a:r>
              <a:rPr lang="ko-KR" altLang="en-US">
                <a:solidFill>
                  <a:srgbClr val="3057b9"/>
                </a:solidFill>
              </a:rPr>
              <a:t>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 태평양 전쟁                                        </a:t>
            </a:r>
            <a:r>
              <a:rPr lang="en-US" altLang="ko-KR">
                <a:solidFill>
                  <a:srgbClr val="3057b9"/>
                </a:solidFill>
              </a:rPr>
              <a:t>-&gt;</a:t>
            </a:r>
            <a:r>
              <a:rPr lang="ko-KR" altLang="en-US">
                <a:solidFill>
                  <a:srgbClr val="3057b9"/>
                </a:solidFill>
              </a:rPr>
              <a:t> 일본의 항복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r>
              <a:rPr lang="ko-KR" altLang="en-US"/>
              <a:t>        </a:t>
            </a:r>
            <a:endParaRPr lang="en-US" altLang="ko-KR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544228" y="2643433"/>
            <a:ext cx="4026818" cy="2818614"/>
          </a:xfrm>
          <a:prstGeom prst="rect">
            <a:avLst/>
          </a:prstGeom>
        </p:spPr>
      </p:pic>
      <p:pic>
        <p:nvPicPr>
          <p:cNvPr id="5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44744" y="2672793"/>
            <a:ext cx="3775630" cy="27892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 대중문화의 종류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종류 </a:t>
            </a:r>
            <a:r>
              <a:rPr lang="en-US" altLang="ko-KR"/>
              <a:t>:</a:t>
            </a:r>
            <a:r>
              <a:rPr lang="ko-KR" altLang="en-US"/>
              <a:t> 애니메이션</a:t>
            </a:r>
            <a:r>
              <a:rPr lang="en-US" altLang="ko-KR"/>
              <a:t>(アニメ)</a:t>
            </a:r>
            <a:endParaRPr lang="en-US" altLang="ko-KR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대표 작품 </a:t>
            </a:r>
            <a:r>
              <a:rPr lang="en-US" altLang="ko-KR"/>
              <a:t>:</a:t>
            </a:r>
            <a:r>
              <a:rPr lang="ko-KR" altLang="en-US"/>
              <a:t> 러브라이브</a:t>
            </a:r>
            <a:r>
              <a:rPr lang="en-US" altLang="ko-KR"/>
              <a:t>,</a:t>
            </a:r>
            <a:r>
              <a:rPr lang="ko-KR" altLang="en-US"/>
              <a:t> 격투맨 바키 등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특징 </a:t>
            </a:r>
            <a:r>
              <a:rPr lang="en-US" altLang="ko-KR"/>
              <a:t>:</a:t>
            </a:r>
            <a:r>
              <a:rPr lang="ko-KR" altLang="en-US"/>
              <a:t> 탄탄한 구성</a:t>
            </a:r>
            <a:r>
              <a:rPr lang="en-US" altLang="ko-KR"/>
              <a:t>,</a:t>
            </a:r>
            <a:r>
              <a:rPr lang="ko-KR" altLang="en-US"/>
              <a:t> 높은 퀄리티 등</a:t>
            </a: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장르 </a:t>
            </a:r>
            <a:r>
              <a:rPr lang="en-US" altLang="ko-KR"/>
              <a:t>:</a:t>
            </a:r>
            <a:r>
              <a:rPr lang="ko-KR" altLang="en-US"/>
              <a:t> 로맨스</a:t>
            </a:r>
            <a:r>
              <a:rPr lang="en-US" altLang="ko-KR"/>
              <a:t>,</a:t>
            </a:r>
            <a:r>
              <a:rPr lang="ko-KR" altLang="en-US"/>
              <a:t> 일상</a:t>
            </a:r>
            <a:r>
              <a:rPr lang="en-US" altLang="ko-KR"/>
              <a:t>,</a:t>
            </a:r>
            <a:r>
              <a:rPr lang="ko-KR" altLang="en-US"/>
              <a:t> 액션 등                              </a:t>
            </a:r>
            <a:r>
              <a:rPr lang="ko-KR" altLang="en-US">
                <a:solidFill>
                  <a:srgbClr val="3057b9"/>
                </a:solidFill>
              </a:rPr>
              <a:t>▲ </a:t>
            </a:r>
            <a:r>
              <a:rPr lang="en-US" altLang="ko-KR">
                <a:solidFill>
                  <a:srgbClr val="3057b9"/>
                </a:solidFill>
              </a:rPr>
              <a:t>&lt;</a:t>
            </a:r>
            <a:r>
              <a:rPr lang="ko-KR" altLang="en-US">
                <a:solidFill>
                  <a:srgbClr val="3057b9"/>
                </a:solidFill>
              </a:rPr>
              <a:t>러브라이브</a:t>
            </a:r>
            <a:r>
              <a:rPr lang="en-US" altLang="ko-KR">
                <a:solidFill>
                  <a:srgbClr val="3057b9"/>
                </a:solidFill>
              </a:rPr>
              <a:t>&gt;</a:t>
            </a:r>
            <a:r>
              <a:rPr lang="ko-KR" altLang="en-US">
                <a:solidFill>
                  <a:srgbClr val="3057b9"/>
                </a:solidFill>
              </a:rPr>
              <a:t> 애니메이션</a:t>
            </a:r>
            <a:endParaRPr lang="ko-KR" altLang="en-US">
              <a:solidFill>
                <a:srgbClr val="3057b9"/>
              </a:solidFill>
            </a:endParaRPr>
          </a:p>
          <a:p>
            <a:pPr marL="0" indent="0">
              <a:buNone/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</p:txBody>
      </p:sp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312030" y="1476878"/>
            <a:ext cx="5142615" cy="4129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조각">
  <a:themeElements>
    <a:clrScheme name="조각">
      <a:dk1>
        <a:srgbClr val="101f24"/>
      </a:dk1>
      <a:lt1>
        <a:srgbClr val="ffffff"/>
      </a:lt1>
      <a:dk2>
        <a:srgbClr val="3366cc"/>
      </a:dk2>
      <a:lt2>
        <a:srgbClr val="0099cc"/>
      </a:lt2>
      <a:accent1>
        <a:srgbClr val="399aad"/>
      </a:accent1>
      <a:accent2>
        <a:srgbClr val="2b7381"/>
      </a:accent2>
      <a:accent3>
        <a:srgbClr val="003366"/>
      </a:accent3>
      <a:accent4>
        <a:srgbClr val="003399"/>
      </a:accent4>
      <a:accent5>
        <a:srgbClr val="009999"/>
      </a:accent5>
      <a:accent6>
        <a:srgbClr val="83bb71"/>
      </a:accent6>
      <a:hlink>
        <a:srgbClr val="00ffff"/>
      </a:hlink>
      <a:folHlink>
        <a:srgbClr val="333333"/>
      </a:folHlink>
    </a:clrScheme>
    <a:fontScheme name="조각">
      <a:majorFont>
        <a:latin typeface="Verdana"/>
        <a:ea typeface=""/>
        <a:cs typeface=""/>
        <a:font script="Jpan" typeface="MS PGothic"/>
        <a:font script="Hang" typeface="한컴 윤체 L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조각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1">
              <a:shade val="95000"/>
              <a:satMod val="105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285</ep:Words>
  <ep:PresentationFormat/>
  <ep:Paragraphs>46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조각</vt:lpstr>
      <vt:lpstr>일본의 근대국가의 성립과 대중문화의 형성</vt:lpstr>
      <vt:lpstr>목차</vt:lpstr>
      <vt:lpstr>근대국가 이전의 일본</vt:lpstr>
      <vt:lpstr>열강의 침략적 접근과 미일화친조약</vt:lpstr>
      <vt:lpstr>일본 근대국가의 성립</vt:lpstr>
      <vt:lpstr>근대적 헌법제정과 천황의 신격화</vt:lpstr>
      <vt:lpstr>일본의 제국주의적 성장</vt:lpstr>
      <vt:lpstr>2차세계대전과 일본의 패망</vt:lpstr>
      <vt:lpstr>일본 대중문화의 종류</vt:lpstr>
      <vt:lpstr>일본 대중문화의 종류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Administrator</cp:lastModifiedBy>
  <dcterms:modified xsi:type="dcterms:W3CDTF">2020-05-04T03:40:59.174</dcterms:modified>
  <cp:revision>74</cp:revision>
  <dc:title>일본의 근대국가의 성립과 대중문화의 형성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