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9" r:id="rId5"/>
    <p:sldId id="270" r:id="rId6"/>
    <p:sldId id="271" r:id="rId7"/>
    <p:sldId id="260" r:id="rId8"/>
    <p:sldId id="272" r:id="rId9"/>
    <p:sldId id="273" r:id="rId10"/>
    <p:sldId id="284" r:id="rId11"/>
    <p:sldId id="278" r:id="rId12"/>
    <p:sldId id="274" r:id="rId13"/>
    <p:sldId id="279" r:id="rId14"/>
    <p:sldId id="277" r:id="rId15"/>
    <p:sldId id="275" r:id="rId16"/>
    <p:sldId id="261" r:id="rId17"/>
    <p:sldId id="285" r:id="rId18"/>
    <p:sldId id="286" r:id="rId19"/>
    <p:sldId id="267" r:id="rId20"/>
    <p:sldId id="268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박 민석" initials="박민" lastIdx="1" clrIdx="0">
    <p:extLst>
      <p:ext uri="{19B8F6BF-5375-455C-9EA6-DF929625EA0E}">
        <p15:presenceInfo xmlns:p15="http://schemas.microsoft.com/office/powerpoint/2012/main" userId="339beaf1acf049c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77" y="4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04T12:36:51.448" idx="1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B695-CDF3-4272-A629-E30FA2EA7322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C6E7-4E07-4415-9A86-40E44E635CC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B695-CDF3-4272-A629-E30FA2EA7322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C6E7-4E07-4415-9A86-40E44E635CC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B695-CDF3-4272-A629-E30FA2EA7322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C6E7-4E07-4415-9A86-40E44E635CC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B695-CDF3-4272-A629-E30FA2EA7322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C6E7-4E07-4415-9A86-40E44E635CC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B695-CDF3-4272-A629-E30FA2EA7322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C6E7-4E07-4415-9A86-40E44E635CC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B695-CDF3-4272-A629-E30FA2EA7322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C6E7-4E07-4415-9A86-40E44E635CC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B695-CDF3-4272-A629-E30FA2EA7322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C6E7-4E07-4415-9A86-40E44E635CC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B695-CDF3-4272-A629-E30FA2EA7322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C6E7-4E07-4415-9A86-40E44E635CC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B695-CDF3-4272-A629-E30FA2EA7322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C6E7-4E07-4415-9A86-40E44E635CC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B695-CDF3-4272-A629-E30FA2EA7322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C6E7-4E07-4415-9A86-40E44E635CC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B695-CDF3-4272-A629-E30FA2EA7322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C6E7-4E07-4415-9A86-40E44E635CC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0B695-CDF3-4272-A629-E30FA2EA7322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C6E7-4E07-4415-9A86-40E44E635CC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dokdo.mofa.go.kr/kor/pds/video_list.jsp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43BF98-F10E-4F91-9D81-B8CDA9D1A369}"/>
              </a:ext>
            </a:extLst>
          </p:cNvPr>
          <p:cNvSpPr txBox="1"/>
          <p:nvPr/>
        </p:nvSpPr>
        <p:spPr>
          <a:xfrm>
            <a:off x="1583668" y="1844824"/>
            <a:ext cx="59766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5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독도가 우리 땅인 이유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D23E1F-3E20-4BD2-8959-8CAECCEC21DF}"/>
              </a:ext>
            </a:extLst>
          </p:cNvPr>
          <p:cNvSpPr txBox="1"/>
          <p:nvPr/>
        </p:nvSpPr>
        <p:spPr>
          <a:xfrm>
            <a:off x="5292080" y="4437112"/>
            <a:ext cx="36166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학과 </a:t>
            </a:r>
            <a:r>
              <a:rPr lang="en-US" altLang="ko-KR" sz="30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: </a:t>
            </a:r>
            <a:r>
              <a:rPr lang="ko-KR" altLang="en-US" sz="30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기계설계학과</a:t>
            </a:r>
            <a:endParaRPr lang="en-US" altLang="ko-KR" sz="3000" dirty="0">
              <a:ln>
                <a:solidFill>
                  <a:schemeClr val="bg1">
                    <a:alpha val="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  <a:p>
            <a:r>
              <a:rPr lang="ko-KR" altLang="en-US" sz="30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학번 </a:t>
            </a:r>
            <a:r>
              <a:rPr lang="en-US" altLang="ko-KR" sz="30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: 2172221</a:t>
            </a:r>
          </a:p>
          <a:p>
            <a:r>
              <a:rPr lang="ko-KR" altLang="en-US" sz="30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이름 </a:t>
            </a:r>
            <a:r>
              <a:rPr lang="en-US" altLang="ko-KR" sz="30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: </a:t>
            </a:r>
            <a:r>
              <a:rPr lang="ko-KR" altLang="en-US" sz="30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박민석</a:t>
            </a:r>
          </a:p>
        </p:txBody>
      </p:sp>
    </p:spTree>
    <p:extLst>
      <p:ext uri="{BB962C8B-B14F-4D97-AF65-F5344CB8AC3E}">
        <p14:creationId xmlns:p14="http://schemas.microsoft.com/office/powerpoint/2010/main" val="3680592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827584" y="742635"/>
            <a:ext cx="258596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5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역사적 증거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497C9B-FDE4-4709-9550-44A76546EA37}"/>
              </a:ext>
            </a:extLst>
          </p:cNvPr>
          <p:cNvSpPr txBox="1"/>
          <p:nvPr/>
        </p:nvSpPr>
        <p:spPr>
          <a:xfrm>
            <a:off x="971600" y="1855564"/>
            <a:ext cx="78488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/>
              <a:t>7)  </a:t>
            </a:r>
            <a:r>
              <a:rPr lang="ko-KR" altLang="en-US" sz="2500" dirty="0"/>
              <a:t>일본 메이지 정부의 </a:t>
            </a:r>
            <a:r>
              <a:rPr lang="en-US" altLang="ko-KR" sz="2500" dirty="0"/>
              <a:t>‘</a:t>
            </a:r>
            <a:r>
              <a:rPr lang="ko-KR" altLang="en-US" sz="2500" dirty="0"/>
              <a:t>태정관 지령‘</a:t>
            </a:r>
            <a:endParaRPr lang="en-US" altLang="ko-KR" sz="2500" dirty="0"/>
          </a:p>
          <a:p>
            <a:endParaRPr lang="en-US" altLang="ko-KR" sz="2500" dirty="0"/>
          </a:p>
          <a:p>
            <a:r>
              <a:rPr lang="en-US" altLang="ko-KR" sz="2500" dirty="0"/>
              <a:t>8)  ‘</a:t>
            </a:r>
            <a:r>
              <a:rPr lang="ko-KR" altLang="en-US" sz="2500" dirty="0"/>
              <a:t>삼국 접양지도</a:t>
            </a:r>
            <a:r>
              <a:rPr lang="en-US" altLang="ko-KR" sz="2500" dirty="0"/>
              <a:t>’</a:t>
            </a:r>
            <a:r>
              <a:rPr lang="ko-KR" altLang="en-US" sz="2500" dirty="0"/>
              <a:t> 및 </a:t>
            </a:r>
            <a:r>
              <a:rPr lang="en-US" altLang="ko-KR" sz="2500" dirty="0"/>
              <a:t>‘</a:t>
            </a:r>
            <a:r>
              <a:rPr lang="ko-KR" altLang="en-US" sz="2500" dirty="0"/>
              <a:t>대일본지도</a:t>
            </a:r>
            <a:r>
              <a:rPr lang="en-US" altLang="ko-KR" sz="2500" dirty="0"/>
              <a:t>’</a:t>
            </a:r>
          </a:p>
          <a:p>
            <a:pPr marL="457200" indent="-457200">
              <a:buAutoNum type="arabicParenR"/>
            </a:pPr>
            <a:endParaRPr lang="en-US" altLang="ko-KR" sz="2500" dirty="0"/>
          </a:p>
          <a:p>
            <a:pPr marL="457200" indent="-457200">
              <a:buAutoNum type="arabicParenR" startAt="9"/>
            </a:pPr>
            <a:r>
              <a:rPr lang="ko-KR" altLang="en-US" sz="2500" dirty="0"/>
              <a:t>프랑스 지리학자 </a:t>
            </a:r>
            <a:r>
              <a:rPr lang="ko-KR" altLang="en-US" sz="2500" dirty="0" err="1"/>
              <a:t>당빌의</a:t>
            </a:r>
            <a:r>
              <a:rPr lang="ko-KR" altLang="en-US" sz="2500" dirty="0"/>
              <a:t> </a:t>
            </a:r>
            <a:r>
              <a:rPr lang="en-US" altLang="ko-KR" sz="2500" dirty="0"/>
              <a:t>‘</a:t>
            </a:r>
            <a:r>
              <a:rPr lang="ko-KR" altLang="en-US" sz="2500" dirty="0"/>
              <a:t>조선왕국 전도</a:t>
            </a:r>
            <a:r>
              <a:rPr lang="en-US" altLang="ko-KR" sz="2500" dirty="0"/>
              <a:t>’</a:t>
            </a:r>
          </a:p>
          <a:p>
            <a:pPr marL="457200" indent="-457200">
              <a:buAutoNum type="arabicParenR" startAt="9"/>
            </a:pPr>
            <a:endParaRPr lang="en-US" altLang="ko-KR" sz="2500" dirty="0"/>
          </a:p>
          <a:p>
            <a:pPr marL="457200" indent="-457200">
              <a:buAutoNum type="arabicParenR" startAt="9"/>
            </a:pPr>
            <a:r>
              <a:rPr lang="ko-KR" altLang="en-US" sz="2500" dirty="0"/>
              <a:t> 그 외에도 </a:t>
            </a:r>
            <a:r>
              <a:rPr lang="en-US" altLang="ko-KR" sz="2500" dirty="0"/>
              <a:t>‘</a:t>
            </a:r>
            <a:r>
              <a:rPr lang="ko-KR" altLang="en-US" sz="2500" dirty="0" err="1"/>
              <a:t>신증동국여지승람</a:t>
            </a:r>
            <a:r>
              <a:rPr lang="ko-KR" altLang="en-US" sz="2500" dirty="0"/>
              <a:t>‘</a:t>
            </a:r>
            <a:r>
              <a:rPr lang="en-US" altLang="ko-KR" sz="2500" dirty="0"/>
              <a:t>, ‘</a:t>
            </a:r>
            <a:r>
              <a:rPr lang="ko-KR" altLang="en-US" sz="2500" dirty="0" err="1"/>
              <a:t>동국문헌비고</a:t>
            </a:r>
            <a:r>
              <a:rPr lang="ko-KR" altLang="en-US" sz="2500" dirty="0"/>
              <a:t>‘</a:t>
            </a:r>
            <a:r>
              <a:rPr lang="en-US" altLang="ko-KR" sz="2500" dirty="0"/>
              <a:t>, ‘</a:t>
            </a:r>
            <a:r>
              <a:rPr lang="ko-KR" altLang="en-US" sz="2500" dirty="0" err="1"/>
              <a:t>만기요람</a:t>
            </a:r>
            <a:r>
              <a:rPr lang="ko-KR" altLang="en-US" sz="2500" dirty="0"/>
              <a:t>‘</a:t>
            </a:r>
            <a:r>
              <a:rPr lang="en-US" altLang="ko-KR" sz="2500" dirty="0"/>
              <a:t>, ‘</a:t>
            </a:r>
            <a:r>
              <a:rPr lang="ko-KR" altLang="en-US" sz="2500" dirty="0" err="1"/>
              <a:t>증보문헌비고</a:t>
            </a:r>
            <a:r>
              <a:rPr lang="en-US" altLang="ko-KR" sz="2500" dirty="0"/>
              <a:t>’ </a:t>
            </a:r>
            <a:r>
              <a:rPr lang="ko-KR" altLang="en-US" sz="2500" dirty="0"/>
              <a:t>등 많은 문헌에 기록</a:t>
            </a:r>
          </a:p>
        </p:txBody>
      </p:sp>
    </p:spTree>
    <p:extLst>
      <p:ext uri="{BB962C8B-B14F-4D97-AF65-F5344CB8AC3E}">
        <p14:creationId xmlns:p14="http://schemas.microsoft.com/office/powerpoint/2010/main" val="3086000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B6F5B44-414B-460D-8DF5-148FE1FE1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D4DAFF1F-3982-40EB-BDF4-B3A68B980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328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323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827584" y="742635"/>
            <a:ext cx="303480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5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국제법적 증거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D1E7EF-FE84-44FB-8B7A-BAE06078CB58}"/>
              </a:ext>
            </a:extLst>
          </p:cNvPr>
          <p:cNvSpPr txBox="1"/>
          <p:nvPr/>
        </p:nvSpPr>
        <p:spPr>
          <a:xfrm>
            <a:off x="827584" y="2421032"/>
            <a:ext cx="777686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altLang="ko-KR" sz="2500" dirty="0"/>
              <a:t>1900</a:t>
            </a:r>
            <a:r>
              <a:rPr lang="ko-KR" altLang="en-US" sz="2500" dirty="0"/>
              <a:t>년 대한민국 </a:t>
            </a:r>
            <a:r>
              <a:rPr lang="en-US" altLang="ko-KR" sz="2500" dirty="0"/>
              <a:t>&lt;</a:t>
            </a:r>
            <a:r>
              <a:rPr lang="ko-KR" altLang="en-US" sz="2500" dirty="0"/>
              <a:t>칙령 제 </a:t>
            </a:r>
            <a:r>
              <a:rPr lang="en-US" altLang="ko-KR" sz="2500" dirty="0"/>
              <a:t>41</a:t>
            </a:r>
            <a:r>
              <a:rPr lang="ko-KR" altLang="en-US" sz="2500" dirty="0"/>
              <a:t>호</a:t>
            </a:r>
            <a:r>
              <a:rPr lang="en-US" altLang="ko-KR" sz="2500" dirty="0"/>
              <a:t>&gt;</a:t>
            </a:r>
            <a:r>
              <a:rPr lang="ko-KR" altLang="en-US" sz="2500" dirty="0"/>
              <a:t> 발표</a:t>
            </a:r>
            <a:endParaRPr lang="en-US" altLang="ko-KR" sz="2500" dirty="0"/>
          </a:p>
          <a:p>
            <a:pPr marL="457200" indent="-457200">
              <a:buAutoNum type="arabicParenR"/>
            </a:pPr>
            <a:endParaRPr lang="en-US" altLang="ko-KR" sz="2500" dirty="0"/>
          </a:p>
          <a:p>
            <a:pPr marL="457200" indent="-457200">
              <a:buAutoNum type="arabicParenR"/>
            </a:pPr>
            <a:r>
              <a:rPr lang="ko-KR" altLang="en-US" sz="2500" dirty="0"/>
              <a:t>연합국 최고사령부가 독도를 일본영토에서 제외</a:t>
            </a:r>
            <a:endParaRPr lang="en-US" altLang="ko-KR" sz="2500" dirty="0"/>
          </a:p>
          <a:p>
            <a:pPr marL="457200" indent="-457200">
              <a:buAutoNum type="arabicParenR"/>
            </a:pPr>
            <a:endParaRPr lang="en-US" altLang="ko-KR" sz="2500" dirty="0"/>
          </a:p>
          <a:p>
            <a:pPr marL="457200" indent="-457200">
              <a:buAutoNum type="arabicParenR"/>
            </a:pPr>
            <a:r>
              <a:rPr lang="ko-KR" altLang="en-US" sz="2500" dirty="0"/>
              <a:t>샌프란시스코 강화조약 체결</a:t>
            </a:r>
          </a:p>
        </p:txBody>
      </p:sp>
    </p:spTree>
    <p:extLst>
      <p:ext uri="{BB962C8B-B14F-4D97-AF65-F5344CB8AC3E}">
        <p14:creationId xmlns:p14="http://schemas.microsoft.com/office/powerpoint/2010/main" val="1152939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CD31506-0FAC-427F-ACC6-78C862256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5161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F335CA-6C9D-4F1B-9697-78A5F4C716DB}"/>
              </a:ext>
            </a:extLst>
          </p:cNvPr>
          <p:cNvSpPr txBox="1"/>
          <p:nvPr/>
        </p:nvSpPr>
        <p:spPr>
          <a:xfrm>
            <a:off x="3275856" y="5733256"/>
            <a:ext cx="25922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/>
              <a:t>&lt;</a:t>
            </a:r>
            <a:r>
              <a:rPr lang="ko-KR" altLang="en-US" sz="2500" dirty="0"/>
              <a:t>칙령 제 </a:t>
            </a:r>
            <a:r>
              <a:rPr lang="en-US" altLang="ko-KR" sz="2500" dirty="0"/>
              <a:t>41</a:t>
            </a:r>
            <a:r>
              <a:rPr lang="ko-KR" altLang="en-US" sz="2500" dirty="0"/>
              <a:t>호</a:t>
            </a:r>
            <a:r>
              <a:rPr lang="en-US" altLang="ko-KR" sz="2500" dirty="0"/>
              <a:t>&gt;</a:t>
            </a:r>
            <a:endParaRPr lang="ko-KR" altLang="en-US" sz="2500" dirty="0"/>
          </a:p>
        </p:txBody>
      </p:sp>
    </p:spTree>
    <p:extLst>
      <p:ext uri="{BB962C8B-B14F-4D97-AF65-F5344CB8AC3E}">
        <p14:creationId xmlns:p14="http://schemas.microsoft.com/office/powerpoint/2010/main" val="1136891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827584" y="742635"/>
            <a:ext cx="258596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5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지리적 증거</a:t>
            </a:r>
          </a:p>
        </p:txBody>
      </p:sp>
      <p:pic>
        <p:nvPicPr>
          <p:cNvPr id="2050" name="Picture 2" descr="일본 주장의 반박">
            <a:extLst>
              <a:ext uri="{FF2B5EF4-FFF2-40B4-BE49-F238E27FC236}">
                <a16:creationId xmlns:a16="http://schemas.microsoft.com/office/drawing/2014/main" id="{FD22521D-498E-44B4-B93B-808ED10BF1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26059" r="23705" b="20418"/>
          <a:stretch/>
        </p:blipFill>
        <p:spPr bwMode="auto">
          <a:xfrm>
            <a:off x="4788024" y="1772816"/>
            <a:ext cx="4063068" cy="413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A5ECDE-1163-4A4A-A7C8-9723EE1EB792}"/>
              </a:ext>
            </a:extLst>
          </p:cNvPr>
          <p:cNvSpPr txBox="1"/>
          <p:nvPr/>
        </p:nvSpPr>
        <p:spPr>
          <a:xfrm>
            <a:off x="467544" y="2492896"/>
            <a:ext cx="43204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/>
              <a:t>독도와 울릉도</a:t>
            </a:r>
            <a:r>
              <a:rPr lang="en-US" altLang="ko-KR" sz="2500" dirty="0"/>
              <a:t> 87.4km</a:t>
            </a:r>
          </a:p>
          <a:p>
            <a:endParaRPr lang="en-US" altLang="ko-KR" sz="2500" dirty="0"/>
          </a:p>
          <a:p>
            <a:r>
              <a:rPr lang="ko-KR" altLang="en-US" sz="2500" dirty="0" err="1"/>
              <a:t>오키섬과</a:t>
            </a:r>
            <a:r>
              <a:rPr lang="ko-KR" altLang="en-US" sz="2500" dirty="0"/>
              <a:t> 독도</a:t>
            </a:r>
            <a:r>
              <a:rPr lang="en-US" altLang="ko-KR" sz="2500" dirty="0"/>
              <a:t> </a:t>
            </a:r>
            <a:r>
              <a:rPr lang="ko-KR" altLang="en-US" sz="2500" dirty="0"/>
              <a:t>약 </a:t>
            </a:r>
            <a:r>
              <a:rPr lang="en-US" altLang="ko-KR" sz="2500" dirty="0"/>
              <a:t>157km</a:t>
            </a:r>
          </a:p>
          <a:p>
            <a:endParaRPr lang="en-US" altLang="ko-KR" sz="2500" dirty="0"/>
          </a:p>
          <a:p>
            <a:r>
              <a:rPr lang="ko-KR" altLang="en-US" sz="2500" dirty="0"/>
              <a:t>울릉도가 </a:t>
            </a:r>
            <a:r>
              <a:rPr lang="ko-KR" altLang="en-US" sz="2500" dirty="0" err="1"/>
              <a:t>오키섬보다</a:t>
            </a:r>
            <a:r>
              <a:rPr lang="ko-KR" altLang="en-US" sz="2500" dirty="0"/>
              <a:t> 더 </a:t>
            </a:r>
            <a:endParaRPr lang="en-US" altLang="ko-KR" sz="2500" dirty="0"/>
          </a:p>
          <a:p>
            <a:r>
              <a:rPr lang="ko-KR" altLang="en-US" sz="2500" dirty="0"/>
              <a:t>가까운 지역임을 확인 가능</a:t>
            </a:r>
          </a:p>
        </p:txBody>
      </p:sp>
    </p:spTree>
    <p:extLst>
      <p:ext uri="{BB962C8B-B14F-4D97-AF65-F5344CB8AC3E}">
        <p14:creationId xmlns:p14="http://schemas.microsoft.com/office/powerpoint/2010/main" val="2927675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827584" y="742635"/>
            <a:ext cx="348364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5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실효적 지배증거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4DBE2B-FC1D-4962-9B90-EB7E3B3BE0FB}"/>
              </a:ext>
            </a:extLst>
          </p:cNvPr>
          <p:cNvSpPr txBox="1"/>
          <p:nvPr/>
        </p:nvSpPr>
        <p:spPr>
          <a:xfrm>
            <a:off x="971600" y="1962413"/>
            <a:ext cx="712879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altLang="ko-KR" sz="2500" dirty="0"/>
              <a:t>1991</a:t>
            </a:r>
            <a:r>
              <a:rPr lang="ko-KR" altLang="en-US" sz="2500" dirty="0"/>
              <a:t>년부터 </a:t>
            </a:r>
            <a:r>
              <a:rPr lang="ko-KR" altLang="en-US" sz="2500" dirty="0" err="1"/>
              <a:t>김성도</a:t>
            </a:r>
            <a:r>
              <a:rPr lang="ko-KR" altLang="en-US" sz="2500" dirty="0"/>
              <a:t> </a:t>
            </a:r>
            <a:r>
              <a:rPr lang="ko-KR" altLang="en-US" sz="2500" dirty="0" err="1"/>
              <a:t>김신열</a:t>
            </a:r>
            <a:r>
              <a:rPr lang="ko-KR" altLang="en-US" sz="2500" dirty="0"/>
              <a:t> 부부의 거주</a:t>
            </a:r>
            <a:endParaRPr lang="en-US" altLang="ko-KR" sz="2500" dirty="0"/>
          </a:p>
          <a:p>
            <a:pPr marL="457200" indent="-457200">
              <a:buAutoNum type="arabicParenR"/>
            </a:pPr>
            <a:endParaRPr lang="en-US" altLang="ko-KR" sz="2500" dirty="0"/>
          </a:p>
          <a:p>
            <a:pPr marL="457200" indent="-457200">
              <a:buAutoNum type="arabicParenR"/>
            </a:pPr>
            <a:r>
              <a:rPr lang="ko-KR" altLang="en-US" sz="2500" dirty="0"/>
              <a:t>故최종덕씨의 첫 주민등록 이주</a:t>
            </a:r>
            <a:endParaRPr lang="en-US" altLang="ko-KR" sz="2500" dirty="0"/>
          </a:p>
          <a:p>
            <a:pPr marL="457200" indent="-457200">
              <a:buAutoNum type="arabicParenR"/>
            </a:pPr>
            <a:endParaRPr lang="en-US" altLang="ko-KR" sz="2500" dirty="0"/>
          </a:p>
          <a:p>
            <a:pPr marL="457200" indent="-457200">
              <a:buAutoNum type="arabicParenR"/>
            </a:pPr>
            <a:r>
              <a:rPr lang="ko-KR" altLang="en-US" sz="2500" dirty="0"/>
              <a:t>동도 바위 </a:t>
            </a:r>
            <a:r>
              <a:rPr lang="en-US" altLang="ko-KR" sz="2500" dirty="0"/>
              <a:t>‘</a:t>
            </a:r>
            <a:r>
              <a:rPr lang="ko-KR" altLang="en-US" sz="2500" dirty="0" err="1"/>
              <a:t>한국령</a:t>
            </a:r>
            <a:r>
              <a:rPr lang="ko-KR" altLang="en-US" sz="2500" dirty="0"/>
              <a:t>‘ 이라는 글자</a:t>
            </a:r>
            <a:endParaRPr lang="en-US" altLang="ko-KR" sz="2500" dirty="0"/>
          </a:p>
          <a:p>
            <a:pPr marL="457200" indent="-457200">
              <a:buAutoNum type="arabicParenR"/>
            </a:pPr>
            <a:endParaRPr lang="en-US" altLang="ko-KR" sz="2500" dirty="0"/>
          </a:p>
          <a:p>
            <a:pPr marL="457200" indent="-457200">
              <a:buAutoNum type="arabicParenR"/>
            </a:pPr>
            <a:r>
              <a:rPr lang="ko-KR" altLang="en-US" sz="2500" dirty="0"/>
              <a:t>현재 국민</a:t>
            </a:r>
            <a:r>
              <a:rPr lang="en-US" altLang="ko-KR" sz="2500" dirty="0"/>
              <a:t>, </a:t>
            </a:r>
            <a:r>
              <a:rPr lang="ko-KR" altLang="en-US" sz="2500" dirty="0"/>
              <a:t>독도 경비대</a:t>
            </a:r>
            <a:r>
              <a:rPr lang="en-US" altLang="ko-KR" sz="2500" dirty="0"/>
              <a:t>, </a:t>
            </a:r>
            <a:r>
              <a:rPr lang="ko-KR" altLang="en-US" sz="2500" dirty="0" err="1"/>
              <a:t>등대원</a:t>
            </a:r>
            <a:r>
              <a:rPr lang="ko-KR" altLang="en-US" sz="2500" dirty="0"/>
              <a:t> 등이 상주</a:t>
            </a:r>
            <a:endParaRPr lang="en-US" altLang="ko-KR" sz="2500" dirty="0"/>
          </a:p>
          <a:p>
            <a:pPr marL="457200" indent="-457200">
              <a:buAutoNum type="arabicParenR"/>
            </a:pPr>
            <a:endParaRPr lang="en-US" altLang="ko-KR" sz="2500" dirty="0"/>
          </a:p>
          <a:p>
            <a:pPr marL="457200" indent="-457200">
              <a:buAutoNum type="arabicParenR"/>
            </a:pPr>
            <a:r>
              <a:rPr lang="ko-KR" altLang="en-US" sz="2500" dirty="0"/>
              <a:t>일본인 독도 방문 시 여권 지참</a:t>
            </a:r>
          </a:p>
        </p:txBody>
      </p:sp>
    </p:spTree>
    <p:extLst>
      <p:ext uri="{BB962C8B-B14F-4D97-AF65-F5344CB8AC3E}">
        <p14:creationId xmlns:p14="http://schemas.microsoft.com/office/powerpoint/2010/main" val="2076318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484354" y="2780928"/>
            <a:ext cx="3326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-윤고딕360" pitchFamily="18" charset="-127"/>
                <a:ea typeface="-윤고딕360" pitchFamily="18" charset="-127"/>
              </a:rPr>
              <a:t>03</a:t>
            </a:r>
            <a:r>
              <a:rPr lang="en-US" altLang="ko-KR" sz="36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3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일본의 주장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5286380" y="3429000"/>
            <a:ext cx="3840986" cy="1428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6510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95536" y="781834"/>
            <a:ext cx="258596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5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일본의 주장</a:t>
            </a: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5B9EC63D-2162-44C1-B3E8-B7173C7E00A6}"/>
              </a:ext>
            </a:extLst>
          </p:cNvPr>
          <p:cNvGrpSpPr/>
          <p:nvPr/>
        </p:nvGrpSpPr>
        <p:grpSpPr>
          <a:xfrm>
            <a:off x="755576" y="1844824"/>
            <a:ext cx="7848872" cy="1008112"/>
            <a:chOff x="1043608" y="1844824"/>
            <a:chExt cx="7848872" cy="100811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E0FE3AB-7DE8-42DC-9FF6-31A40733E493}"/>
                </a:ext>
              </a:extLst>
            </p:cNvPr>
            <p:cNvSpPr txBox="1"/>
            <p:nvPr/>
          </p:nvSpPr>
          <p:spPr>
            <a:xfrm>
              <a:off x="1043608" y="1844824"/>
              <a:ext cx="705678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500" dirty="0"/>
                <a:t>1) </a:t>
              </a:r>
              <a:r>
                <a:rPr lang="ko-KR" altLang="en-US" sz="2500" dirty="0"/>
                <a:t>일본이 독도를 먼저 발견 후 이용</a:t>
              </a: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C5F20030-DBC4-47B0-B4D8-D4797E7A8CFF}"/>
                </a:ext>
              </a:extLst>
            </p:cNvPr>
            <p:cNvGrpSpPr/>
            <p:nvPr/>
          </p:nvGrpSpPr>
          <p:grpSpPr>
            <a:xfrm>
              <a:off x="1259632" y="2375882"/>
              <a:ext cx="7632848" cy="477054"/>
              <a:chOff x="1259632" y="2375882"/>
              <a:chExt cx="7632848" cy="477054"/>
            </a:xfrm>
          </p:grpSpPr>
          <p:sp>
            <p:nvSpPr>
              <p:cNvPr id="3" name="화살표: 오른쪽 2">
                <a:extLst>
                  <a:ext uri="{FF2B5EF4-FFF2-40B4-BE49-F238E27FC236}">
                    <a16:creationId xmlns:a16="http://schemas.microsoft.com/office/drawing/2014/main" id="{419AACAB-E9E2-4306-92C2-99006BE841ED}"/>
                  </a:ext>
                </a:extLst>
              </p:cNvPr>
              <p:cNvSpPr/>
              <p:nvPr/>
            </p:nvSpPr>
            <p:spPr>
              <a:xfrm>
                <a:off x="1259632" y="2492896"/>
                <a:ext cx="576064" cy="300229"/>
              </a:xfrm>
              <a:prstGeom prst="rightArrow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ECCAF4-BB61-42CF-888E-F834F81FB528}"/>
                  </a:ext>
                </a:extLst>
              </p:cNvPr>
              <p:cNvSpPr txBox="1"/>
              <p:nvPr/>
            </p:nvSpPr>
            <p:spPr>
              <a:xfrm>
                <a:off x="1835696" y="2375882"/>
                <a:ext cx="7056784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500" dirty="0"/>
                  <a:t>512</a:t>
                </a:r>
                <a:r>
                  <a:rPr lang="ko-KR" altLang="en-US" sz="2500" dirty="0"/>
                  <a:t>년 신라 이사부의 우산국 점령 부터 이용</a:t>
                </a:r>
              </a:p>
            </p:txBody>
          </p:sp>
        </p:grp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D687D1AE-19C0-41A4-8832-341DA4A62DC0}"/>
              </a:ext>
            </a:extLst>
          </p:cNvPr>
          <p:cNvGrpSpPr/>
          <p:nvPr/>
        </p:nvGrpSpPr>
        <p:grpSpPr>
          <a:xfrm>
            <a:off x="755576" y="3272787"/>
            <a:ext cx="7848872" cy="1128693"/>
            <a:chOff x="1043608" y="3272787"/>
            <a:chExt cx="7848872" cy="112869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E9DFCDE-270A-4C83-8CDB-9BFC9BEAA6E0}"/>
                </a:ext>
              </a:extLst>
            </p:cNvPr>
            <p:cNvSpPr txBox="1"/>
            <p:nvPr/>
          </p:nvSpPr>
          <p:spPr>
            <a:xfrm>
              <a:off x="1043608" y="3272787"/>
              <a:ext cx="705678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500" dirty="0"/>
                <a:t>2) </a:t>
              </a:r>
              <a:r>
                <a:rPr lang="ko-KR" altLang="en-US" sz="2500" dirty="0"/>
                <a:t>우산국 정벌 당시 독도 편입 증거 </a:t>
              </a:r>
              <a:r>
                <a:rPr lang="en-US" altLang="ko-KR" sz="2500" dirty="0"/>
                <a:t>x</a:t>
              </a:r>
              <a:endParaRPr lang="ko-KR" altLang="en-US" sz="2500" dirty="0"/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94BA4D02-5DAC-4C90-9C8D-CE25E06BDE2D}"/>
                </a:ext>
              </a:extLst>
            </p:cNvPr>
            <p:cNvGrpSpPr/>
            <p:nvPr/>
          </p:nvGrpSpPr>
          <p:grpSpPr>
            <a:xfrm>
              <a:off x="1259632" y="3924426"/>
              <a:ext cx="7632848" cy="477054"/>
              <a:chOff x="1259632" y="2375882"/>
              <a:chExt cx="7632848" cy="477054"/>
            </a:xfrm>
          </p:grpSpPr>
          <p:sp>
            <p:nvSpPr>
              <p:cNvPr id="12" name="화살표: 오른쪽 11">
                <a:extLst>
                  <a:ext uri="{FF2B5EF4-FFF2-40B4-BE49-F238E27FC236}">
                    <a16:creationId xmlns:a16="http://schemas.microsoft.com/office/drawing/2014/main" id="{1BBAFF23-8207-4E64-A504-B6F1DCE4BEAE}"/>
                  </a:ext>
                </a:extLst>
              </p:cNvPr>
              <p:cNvSpPr/>
              <p:nvPr/>
            </p:nvSpPr>
            <p:spPr>
              <a:xfrm>
                <a:off x="1259632" y="2492896"/>
                <a:ext cx="576064" cy="300229"/>
              </a:xfrm>
              <a:prstGeom prst="rightArrow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EA04F6A-50F8-446F-AD65-E174F3C16AB1}"/>
                  </a:ext>
                </a:extLst>
              </p:cNvPr>
              <p:cNvSpPr txBox="1"/>
              <p:nvPr/>
            </p:nvSpPr>
            <p:spPr>
              <a:xfrm>
                <a:off x="1835696" y="2375882"/>
                <a:ext cx="7056784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500" dirty="0"/>
                  <a:t>우산국 점령 후 우산국과 신라의 교류 증거 </a:t>
                </a:r>
              </a:p>
            </p:txBody>
          </p:sp>
        </p:grp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3DB48FC1-E8E1-49CB-BD5C-67EF375EB340}"/>
              </a:ext>
            </a:extLst>
          </p:cNvPr>
          <p:cNvGrpSpPr/>
          <p:nvPr/>
        </p:nvGrpSpPr>
        <p:grpSpPr>
          <a:xfrm>
            <a:off x="755576" y="4797152"/>
            <a:ext cx="7848872" cy="1128693"/>
            <a:chOff x="1043608" y="3272787"/>
            <a:chExt cx="7848872" cy="112869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A80F7C3-92A0-4FBE-ABB2-D22D1709C6EC}"/>
                </a:ext>
              </a:extLst>
            </p:cNvPr>
            <p:cNvSpPr txBox="1"/>
            <p:nvPr/>
          </p:nvSpPr>
          <p:spPr>
            <a:xfrm>
              <a:off x="1043608" y="3272787"/>
              <a:ext cx="784887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500" dirty="0"/>
                <a:t>3) 1905</a:t>
              </a:r>
              <a:r>
                <a:rPr lang="ko-KR" altLang="en-US" sz="2500" dirty="0"/>
                <a:t>년 고시 </a:t>
              </a:r>
              <a:r>
                <a:rPr lang="en-US" altLang="ko-KR" sz="2500" dirty="0"/>
                <a:t>40</a:t>
              </a:r>
              <a:r>
                <a:rPr lang="ko-KR" altLang="en-US" sz="2500" dirty="0"/>
                <a:t>호를 통해 독도를 일본 영토로 편입</a:t>
              </a:r>
            </a:p>
          </p:txBody>
        </p: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8A6A9CFA-697B-4866-A182-89E8EEE160D5}"/>
                </a:ext>
              </a:extLst>
            </p:cNvPr>
            <p:cNvGrpSpPr/>
            <p:nvPr/>
          </p:nvGrpSpPr>
          <p:grpSpPr>
            <a:xfrm>
              <a:off x="1259632" y="3924426"/>
              <a:ext cx="7632848" cy="477054"/>
              <a:chOff x="1259632" y="2375882"/>
              <a:chExt cx="7632848" cy="477054"/>
            </a:xfrm>
          </p:grpSpPr>
          <p:sp>
            <p:nvSpPr>
              <p:cNvPr id="17" name="화살표: 오른쪽 16">
                <a:extLst>
                  <a:ext uri="{FF2B5EF4-FFF2-40B4-BE49-F238E27FC236}">
                    <a16:creationId xmlns:a16="http://schemas.microsoft.com/office/drawing/2014/main" id="{4038D9D1-B3A1-431B-A754-847294D9E729}"/>
                  </a:ext>
                </a:extLst>
              </p:cNvPr>
              <p:cNvSpPr/>
              <p:nvPr/>
            </p:nvSpPr>
            <p:spPr>
              <a:xfrm>
                <a:off x="1259632" y="2492896"/>
                <a:ext cx="576064" cy="300229"/>
              </a:xfrm>
              <a:prstGeom prst="rightArrow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A4DA67B-471A-402D-AEA4-98F33DD61870}"/>
                  </a:ext>
                </a:extLst>
              </p:cNvPr>
              <p:cNvSpPr txBox="1"/>
              <p:nvPr/>
            </p:nvSpPr>
            <p:spPr>
              <a:xfrm>
                <a:off x="1835696" y="2375882"/>
                <a:ext cx="7056784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500" dirty="0"/>
                  <a:t>1900</a:t>
                </a:r>
                <a:r>
                  <a:rPr lang="ko-KR" altLang="en-US" sz="2500" dirty="0"/>
                  <a:t>년 우리가 </a:t>
                </a:r>
                <a:r>
                  <a:rPr lang="en-US" altLang="ko-KR" sz="2500" dirty="0"/>
                  <a:t>&lt;</a:t>
                </a:r>
                <a:r>
                  <a:rPr lang="ko-KR" altLang="en-US" sz="2500" dirty="0"/>
                  <a:t>칙령 제</a:t>
                </a:r>
                <a:r>
                  <a:rPr lang="en-US" altLang="ko-KR" sz="2500" dirty="0"/>
                  <a:t>41</a:t>
                </a:r>
                <a:r>
                  <a:rPr lang="ko-KR" altLang="en-US" sz="2500" dirty="0"/>
                  <a:t>호</a:t>
                </a:r>
                <a:r>
                  <a:rPr lang="en-US" altLang="ko-KR" sz="2500" dirty="0"/>
                  <a:t>&gt; </a:t>
                </a:r>
                <a:r>
                  <a:rPr lang="ko-KR" altLang="en-US" sz="2500" dirty="0"/>
                  <a:t>를 먼저 발포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2538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95536" y="781834"/>
            <a:ext cx="258596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5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일본의 주장</a:t>
            </a: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5B9EC63D-2162-44C1-B3E8-B7173C7E00A6}"/>
              </a:ext>
            </a:extLst>
          </p:cNvPr>
          <p:cNvGrpSpPr/>
          <p:nvPr/>
        </p:nvGrpSpPr>
        <p:grpSpPr>
          <a:xfrm>
            <a:off x="755576" y="1844824"/>
            <a:ext cx="7848872" cy="1008112"/>
            <a:chOff x="1043608" y="1844824"/>
            <a:chExt cx="7848872" cy="100811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E0FE3AB-7DE8-42DC-9FF6-31A40733E493}"/>
                </a:ext>
              </a:extLst>
            </p:cNvPr>
            <p:cNvSpPr txBox="1"/>
            <p:nvPr/>
          </p:nvSpPr>
          <p:spPr>
            <a:xfrm>
              <a:off x="1043608" y="1844824"/>
              <a:ext cx="784887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500" dirty="0"/>
                <a:t>3) </a:t>
              </a:r>
              <a:r>
                <a:rPr lang="ko-KR" altLang="en-US" sz="2500" dirty="0"/>
                <a:t>샌프란시스코 강화 조약에 독도 직접 명시</a:t>
              </a:r>
              <a:r>
                <a:rPr lang="en-US" altLang="ko-KR" sz="2500" dirty="0"/>
                <a:t>x</a:t>
              </a:r>
              <a:endParaRPr lang="ko-KR" altLang="en-US" sz="2500" dirty="0"/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C5F20030-DBC4-47B0-B4D8-D4797E7A8CFF}"/>
                </a:ext>
              </a:extLst>
            </p:cNvPr>
            <p:cNvGrpSpPr/>
            <p:nvPr/>
          </p:nvGrpSpPr>
          <p:grpSpPr>
            <a:xfrm>
              <a:off x="1259632" y="2375882"/>
              <a:ext cx="7632848" cy="477054"/>
              <a:chOff x="1259632" y="2375882"/>
              <a:chExt cx="7632848" cy="477054"/>
            </a:xfrm>
          </p:grpSpPr>
          <p:sp>
            <p:nvSpPr>
              <p:cNvPr id="3" name="화살표: 오른쪽 2">
                <a:extLst>
                  <a:ext uri="{FF2B5EF4-FFF2-40B4-BE49-F238E27FC236}">
                    <a16:creationId xmlns:a16="http://schemas.microsoft.com/office/drawing/2014/main" id="{419AACAB-E9E2-4306-92C2-99006BE841ED}"/>
                  </a:ext>
                </a:extLst>
              </p:cNvPr>
              <p:cNvSpPr/>
              <p:nvPr/>
            </p:nvSpPr>
            <p:spPr>
              <a:xfrm>
                <a:off x="1259632" y="2492896"/>
                <a:ext cx="576064" cy="300229"/>
              </a:xfrm>
              <a:prstGeom prst="rightArrow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ECCAF4-BB61-42CF-888E-F834F81FB528}"/>
                  </a:ext>
                </a:extLst>
              </p:cNvPr>
              <p:cNvSpPr txBox="1"/>
              <p:nvPr/>
            </p:nvSpPr>
            <p:spPr>
              <a:xfrm>
                <a:off x="1835696" y="2375882"/>
                <a:ext cx="7056784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500" dirty="0"/>
                  <a:t>3000</a:t>
                </a:r>
                <a:r>
                  <a:rPr lang="ko-KR" altLang="en-US" sz="2500" dirty="0"/>
                  <a:t>여개의 섬 중 예시적으로 큰 섬만 열거</a:t>
                </a:r>
              </a:p>
            </p:txBody>
          </p:sp>
        </p:grp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D687D1AE-19C0-41A4-8832-341DA4A62DC0}"/>
              </a:ext>
            </a:extLst>
          </p:cNvPr>
          <p:cNvGrpSpPr/>
          <p:nvPr/>
        </p:nvGrpSpPr>
        <p:grpSpPr>
          <a:xfrm>
            <a:off x="755576" y="3272787"/>
            <a:ext cx="8136904" cy="1513413"/>
            <a:chOff x="1043608" y="3272787"/>
            <a:chExt cx="7848872" cy="151341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E9DFCDE-270A-4C83-8CDB-9BFC9BEAA6E0}"/>
                </a:ext>
              </a:extLst>
            </p:cNvPr>
            <p:cNvSpPr txBox="1"/>
            <p:nvPr/>
          </p:nvSpPr>
          <p:spPr>
            <a:xfrm>
              <a:off x="1043608" y="3272787"/>
              <a:ext cx="705678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500" dirty="0"/>
                <a:t>4) </a:t>
              </a:r>
              <a:r>
                <a:rPr lang="ko-KR" altLang="en-US" sz="2500" dirty="0"/>
                <a:t>독도와의 거리가 일본과 더 가까움</a:t>
              </a: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94BA4D02-5DAC-4C90-9C8D-CE25E06BDE2D}"/>
                </a:ext>
              </a:extLst>
            </p:cNvPr>
            <p:cNvGrpSpPr/>
            <p:nvPr/>
          </p:nvGrpSpPr>
          <p:grpSpPr>
            <a:xfrm>
              <a:off x="1259632" y="3924426"/>
              <a:ext cx="7632848" cy="861774"/>
              <a:chOff x="1259632" y="2375882"/>
              <a:chExt cx="7632848" cy="861774"/>
            </a:xfrm>
          </p:grpSpPr>
          <p:sp>
            <p:nvSpPr>
              <p:cNvPr id="12" name="화살표: 오른쪽 11">
                <a:extLst>
                  <a:ext uri="{FF2B5EF4-FFF2-40B4-BE49-F238E27FC236}">
                    <a16:creationId xmlns:a16="http://schemas.microsoft.com/office/drawing/2014/main" id="{1BBAFF23-8207-4E64-A504-B6F1DCE4BEAE}"/>
                  </a:ext>
                </a:extLst>
              </p:cNvPr>
              <p:cNvSpPr/>
              <p:nvPr/>
            </p:nvSpPr>
            <p:spPr>
              <a:xfrm>
                <a:off x="1259632" y="2492896"/>
                <a:ext cx="576064" cy="300229"/>
              </a:xfrm>
              <a:prstGeom prst="rightArrow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EA04F6A-50F8-446F-AD65-E174F3C16AB1}"/>
                  </a:ext>
                </a:extLst>
              </p:cNvPr>
              <p:cNvSpPr txBox="1"/>
              <p:nvPr/>
            </p:nvSpPr>
            <p:spPr>
              <a:xfrm>
                <a:off x="1835696" y="2375882"/>
                <a:ext cx="7056784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500" dirty="0"/>
                  <a:t>독도와 울릉도 사이의 거리가 </a:t>
                </a:r>
                <a:r>
                  <a:rPr lang="en-US" altLang="ko-KR" sz="2500" dirty="0"/>
                  <a:t>87.4km</a:t>
                </a:r>
                <a:r>
                  <a:rPr lang="ko-KR" altLang="en-US" sz="2500" dirty="0"/>
                  <a:t>로 더 가까움</a:t>
                </a:r>
              </a:p>
            </p:txBody>
          </p:sp>
        </p:grpSp>
      </p:grpSp>
      <p:sp>
        <p:nvSpPr>
          <p:cNvPr id="20" name="화살표: 오른쪽 19">
            <a:extLst>
              <a:ext uri="{FF2B5EF4-FFF2-40B4-BE49-F238E27FC236}">
                <a16:creationId xmlns:a16="http://schemas.microsoft.com/office/drawing/2014/main" id="{11398116-D276-4AF6-927D-73998E509ACA}"/>
              </a:ext>
            </a:extLst>
          </p:cNvPr>
          <p:cNvSpPr/>
          <p:nvPr/>
        </p:nvSpPr>
        <p:spPr>
          <a:xfrm>
            <a:off x="539552" y="5013176"/>
            <a:ext cx="1584176" cy="99234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35865D-37C1-4468-BBB7-1430D83000EB}"/>
              </a:ext>
            </a:extLst>
          </p:cNvPr>
          <p:cNvSpPr txBox="1"/>
          <p:nvPr/>
        </p:nvSpPr>
        <p:spPr>
          <a:xfrm>
            <a:off x="2339752" y="5085184"/>
            <a:ext cx="64087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/>
              <a:t>일본이 주장하는 모든 말들이 억지주장임을 확인할 수 있음</a:t>
            </a:r>
          </a:p>
        </p:txBody>
      </p:sp>
    </p:spTree>
    <p:extLst>
      <p:ext uri="{BB962C8B-B14F-4D97-AF65-F5344CB8AC3E}">
        <p14:creationId xmlns:p14="http://schemas.microsoft.com/office/powerpoint/2010/main" val="2793837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967276" y="2928934"/>
            <a:ext cx="11047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ln>
                  <a:solidFill>
                    <a:schemeClr val="bg1">
                      <a:alpha val="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윤고딕330" pitchFamily="18" charset="-127"/>
                <a:ea typeface="-윤고딕330" pitchFamily="18" charset="-127"/>
              </a:rPr>
              <a:t>Q</a:t>
            </a:r>
            <a:r>
              <a:rPr lang="en-US" altLang="ko-KR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윤고딕330" pitchFamily="18" charset="-127"/>
                <a:ea typeface="-윤고딕330" pitchFamily="18" charset="-127"/>
              </a:rPr>
              <a:t>&amp;A</a:t>
            </a:r>
            <a:endParaRPr lang="ko-KR" altLang="en-US" sz="4800" b="1" dirty="0">
              <a:ln>
                <a:solidFill>
                  <a:schemeClr val="bg1">
                    <a:alpha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-윤고딕330" pitchFamily="18" charset="-127"/>
              <a:ea typeface="-윤고딕33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37465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31072"/>
            <a:ext cx="2555776" cy="32826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11205" y="252055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ln>
                  <a:solidFill>
                    <a:schemeClr val="bg1">
                      <a:alpha val="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윤고딕330" pitchFamily="18" charset="-127"/>
                <a:ea typeface="-윤고딕330" pitchFamily="18" charset="-127"/>
              </a:rPr>
              <a:t>독도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11205" y="3360141"/>
            <a:ext cx="2507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ln>
                  <a:solidFill>
                    <a:schemeClr val="bg1">
                      <a:alpha val="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윤고딕330" pitchFamily="18" charset="-127"/>
                <a:ea typeface="-윤고딕330" pitchFamily="18" charset="-127"/>
              </a:rPr>
              <a:t>독도가 우리 땅인 이유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11205" y="4199729"/>
            <a:ext cx="273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ln>
                  <a:solidFill>
                    <a:schemeClr val="bg1">
                      <a:alpha val="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윤고딕330" pitchFamily="18" charset="-127"/>
                <a:ea typeface="-윤고딕330" pitchFamily="18" charset="-127"/>
              </a:rPr>
              <a:t>독도에 대한 일본의 주장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20933" y="5013176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ln>
                  <a:solidFill>
                    <a:schemeClr val="bg1">
                      <a:alpha val="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윤고딕330" pitchFamily="18" charset="-127"/>
                <a:ea typeface="-윤고딕330" pitchFamily="18" charset="-127"/>
              </a:rPr>
              <a:t>질의 응답</a:t>
            </a:r>
          </a:p>
        </p:txBody>
      </p:sp>
      <p:cxnSp>
        <p:nvCxnSpPr>
          <p:cNvPr id="19" name="직선 연결선 18"/>
          <p:cNvCxnSpPr/>
          <p:nvPr/>
        </p:nvCxnSpPr>
        <p:spPr>
          <a:xfrm>
            <a:off x="0" y="1749066"/>
            <a:ext cx="2411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93009" y="114899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목차</a:t>
            </a:r>
          </a:p>
        </p:txBody>
      </p:sp>
      <p:sp>
        <p:nvSpPr>
          <p:cNvPr id="29" name="갈매기형 수장 28"/>
          <p:cNvSpPr/>
          <p:nvPr/>
        </p:nvSpPr>
        <p:spPr>
          <a:xfrm>
            <a:off x="1142976" y="2571744"/>
            <a:ext cx="500066" cy="285752"/>
          </a:xfrm>
          <a:prstGeom prst="chevron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30" name="갈매기형 수장 29"/>
          <p:cNvSpPr/>
          <p:nvPr/>
        </p:nvSpPr>
        <p:spPr>
          <a:xfrm>
            <a:off x="1142976" y="3429000"/>
            <a:ext cx="500066" cy="285752"/>
          </a:xfrm>
          <a:prstGeom prst="chevron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31" name="갈매기형 수장 30"/>
          <p:cNvSpPr/>
          <p:nvPr/>
        </p:nvSpPr>
        <p:spPr>
          <a:xfrm>
            <a:off x="1142976" y="4214818"/>
            <a:ext cx="500066" cy="285752"/>
          </a:xfrm>
          <a:prstGeom prst="chevron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32" name="갈매기형 수장 31"/>
          <p:cNvSpPr/>
          <p:nvPr/>
        </p:nvSpPr>
        <p:spPr>
          <a:xfrm>
            <a:off x="1142976" y="5072074"/>
            <a:ext cx="500066" cy="285752"/>
          </a:xfrm>
          <a:prstGeom prst="chevron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603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571868" y="2928934"/>
            <a:ext cx="21259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>
                <a:ln>
                  <a:solidFill>
                    <a:schemeClr val="bg1">
                      <a:alpha val="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윤고딕330" pitchFamily="18" charset="-127"/>
                <a:ea typeface="-윤고딕330" pitchFamily="18" charset="-127"/>
              </a:rPr>
              <a:t>T</a:t>
            </a:r>
            <a:r>
              <a:rPr lang="en-US" altLang="ko-KR" sz="2800" b="1" dirty="0">
                <a:ln>
                  <a:solidFill>
                    <a:schemeClr val="bg1">
                      <a:alpha val="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윤고딕330" pitchFamily="18" charset="-127"/>
                <a:ea typeface="-윤고딕330" pitchFamily="18" charset="-127"/>
              </a:rPr>
              <a:t>hank you</a:t>
            </a:r>
            <a:endParaRPr lang="ko-KR" altLang="en-US" sz="4400" b="1" dirty="0">
              <a:ln>
                <a:solidFill>
                  <a:schemeClr val="bg1">
                    <a:alpha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-윤고딕330" pitchFamily="18" charset="-127"/>
              <a:ea typeface="-윤고딕33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89034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5286380" y="3429000"/>
            <a:ext cx="3840986" cy="1428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484354" y="2780928"/>
            <a:ext cx="2452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-윤고딕360" pitchFamily="18" charset="-127"/>
                <a:ea typeface="-윤고딕360" pitchFamily="18" charset="-127"/>
              </a:rPr>
              <a:t>01</a:t>
            </a:r>
            <a:r>
              <a:rPr lang="en-US" altLang="ko-KR" sz="36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360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-윤고딕330" pitchFamily="18" charset="-127"/>
                <a:ea typeface="-윤고딕330" pitchFamily="18" charset="-127"/>
              </a:rPr>
              <a:t>독도란</a:t>
            </a:r>
            <a:r>
              <a:rPr lang="en-US" altLang="ko-KR" sz="3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-윤고딕330" pitchFamily="18" charset="-127"/>
                <a:ea typeface="-윤고딕330" pitchFamily="18" charset="-127"/>
              </a:rPr>
              <a:t>?</a:t>
            </a:r>
            <a:endParaRPr lang="ko-KR" altLang="en-US" sz="36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1437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827584" y="742635"/>
            <a:ext cx="319189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5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독도 관련 영상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05FD7E-57A4-49EC-9084-45CE86815C81}"/>
              </a:ext>
            </a:extLst>
          </p:cNvPr>
          <p:cNvSpPr txBox="1"/>
          <p:nvPr/>
        </p:nvSpPr>
        <p:spPr>
          <a:xfrm>
            <a:off x="2087724" y="3244334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2"/>
              </a:rPr>
              <a:t>http://dokdo.mofa.go.kr/kor/pds/video_list.jsp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62179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39552" y="548680"/>
            <a:ext cx="258596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5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동도와 서도</a:t>
            </a:r>
          </a:p>
        </p:txBody>
      </p:sp>
      <p:pic>
        <p:nvPicPr>
          <p:cNvPr id="1028" name="Picture 4" descr="독도품은 울릉도 : 자유여행 vs 패키지여행 ">
            <a:extLst>
              <a:ext uri="{FF2B5EF4-FFF2-40B4-BE49-F238E27FC236}">
                <a16:creationId xmlns:a16="http://schemas.microsoft.com/office/drawing/2014/main" id="{62F1F9D3-7766-4979-BA2C-121F031C5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6768752" cy="333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그룹 19">
            <a:extLst>
              <a:ext uri="{FF2B5EF4-FFF2-40B4-BE49-F238E27FC236}">
                <a16:creationId xmlns:a16="http://schemas.microsoft.com/office/drawing/2014/main" id="{75162F41-A72A-4AFE-8C96-87EFC681BC53}"/>
              </a:ext>
            </a:extLst>
          </p:cNvPr>
          <p:cNvGrpSpPr/>
          <p:nvPr/>
        </p:nvGrpSpPr>
        <p:grpSpPr>
          <a:xfrm>
            <a:off x="2987824" y="785967"/>
            <a:ext cx="4603632" cy="1608976"/>
            <a:chOff x="2987824" y="955928"/>
            <a:chExt cx="4603632" cy="1608976"/>
          </a:xfrm>
        </p:grpSpPr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98A72046-3D87-41AF-8B34-B7009B77A1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7824" y="1484784"/>
              <a:ext cx="0" cy="108012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직선 화살표 연결선 16">
              <a:extLst>
                <a:ext uri="{FF2B5EF4-FFF2-40B4-BE49-F238E27FC236}">
                  <a16:creationId xmlns:a16="http://schemas.microsoft.com/office/drawing/2014/main" id="{6618BC5C-087A-447B-AFDC-F453E3232F09}"/>
                </a:ext>
              </a:extLst>
            </p:cNvPr>
            <p:cNvCxnSpPr/>
            <p:nvPr/>
          </p:nvCxnSpPr>
          <p:spPr>
            <a:xfrm>
              <a:off x="2987824" y="1484784"/>
              <a:ext cx="360040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23E4F4F-18D9-4CA0-B25A-97CAD9DA8DFF}"/>
                </a:ext>
              </a:extLst>
            </p:cNvPr>
            <p:cNvSpPr txBox="1"/>
            <p:nvPr/>
          </p:nvSpPr>
          <p:spPr>
            <a:xfrm>
              <a:off x="3415007" y="955928"/>
              <a:ext cx="4176449" cy="86177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2500" dirty="0"/>
                <a:t>서도</a:t>
              </a:r>
              <a:endParaRPr lang="en-US" altLang="ko-KR" sz="2500" dirty="0"/>
            </a:p>
            <a:p>
              <a:r>
                <a:rPr lang="ko-KR" altLang="en-US" sz="2500" dirty="0"/>
                <a:t>대한민국 주민 숙소 설치</a:t>
              </a:r>
              <a:endParaRPr lang="en-US" altLang="ko-KR" sz="2500" dirty="0"/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92BAAD81-A91F-43C5-93BC-4ADD12E6260C}"/>
              </a:ext>
            </a:extLst>
          </p:cNvPr>
          <p:cNvGrpSpPr/>
          <p:nvPr/>
        </p:nvGrpSpPr>
        <p:grpSpPr>
          <a:xfrm>
            <a:off x="1187624" y="4021886"/>
            <a:ext cx="4896544" cy="2260511"/>
            <a:chOff x="1187624" y="4021886"/>
            <a:chExt cx="4896544" cy="2260511"/>
          </a:xfrm>
        </p:grpSpPr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CC94309A-4326-4EDA-A129-1293E56AC7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84168" y="4021886"/>
              <a:ext cx="0" cy="207141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직선 화살표 연결선 24">
              <a:extLst>
                <a:ext uri="{FF2B5EF4-FFF2-40B4-BE49-F238E27FC236}">
                  <a16:creationId xmlns:a16="http://schemas.microsoft.com/office/drawing/2014/main" id="{8923A95D-57FE-40B1-A343-62328D2439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64073" y="6086903"/>
              <a:ext cx="720095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BFB1A7A-4DFF-4638-BB51-47F9E547239F}"/>
                </a:ext>
              </a:extLst>
            </p:cNvPr>
            <p:cNvSpPr txBox="1"/>
            <p:nvPr/>
          </p:nvSpPr>
          <p:spPr>
            <a:xfrm>
              <a:off x="1187624" y="5420623"/>
              <a:ext cx="4176449" cy="86177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2500" dirty="0"/>
                <a:t>동도</a:t>
              </a:r>
              <a:endParaRPr lang="en-US" altLang="ko-KR" sz="2500" dirty="0"/>
            </a:p>
            <a:p>
              <a:r>
                <a:rPr lang="ko-KR" altLang="en-US" sz="2500" dirty="0"/>
                <a:t>등대 및 해양수산 시설 설치</a:t>
              </a:r>
              <a:endParaRPr lang="en-US" altLang="ko-KR" sz="25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51170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827584" y="742635"/>
            <a:ext cx="258596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5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독도의 가치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C2F395-09FD-4405-A28B-51C3512DB688}"/>
              </a:ext>
            </a:extLst>
          </p:cNvPr>
          <p:cNvSpPr txBox="1"/>
          <p:nvPr/>
        </p:nvSpPr>
        <p:spPr>
          <a:xfrm>
            <a:off x="1115616" y="1988840"/>
            <a:ext cx="228620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dirty="0"/>
              <a:t>1) </a:t>
            </a:r>
            <a:r>
              <a:rPr lang="ko-KR" altLang="en-US" sz="2500" dirty="0"/>
              <a:t>경제적 가치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5857AD-89D2-40D1-ADBF-6CFB71E87748}"/>
              </a:ext>
            </a:extLst>
          </p:cNvPr>
          <p:cNvSpPr txBox="1"/>
          <p:nvPr/>
        </p:nvSpPr>
        <p:spPr>
          <a:xfrm>
            <a:off x="1115614" y="3414498"/>
            <a:ext cx="228620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dirty="0"/>
              <a:t>2) </a:t>
            </a:r>
            <a:r>
              <a:rPr lang="ko-KR" altLang="en-US" sz="2500" dirty="0"/>
              <a:t>학술적 가치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BBB1D9-D745-4A5C-88B4-4388CFF89965}"/>
              </a:ext>
            </a:extLst>
          </p:cNvPr>
          <p:cNvSpPr txBox="1"/>
          <p:nvPr/>
        </p:nvSpPr>
        <p:spPr>
          <a:xfrm>
            <a:off x="1115615" y="4840157"/>
            <a:ext cx="239841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dirty="0"/>
              <a:t>3) </a:t>
            </a:r>
            <a:r>
              <a:rPr lang="ko-KR" altLang="en-US" sz="2500" dirty="0"/>
              <a:t>상징적 가치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93861E-C54A-470C-BDFB-C7D38230BE49}"/>
              </a:ext>
            </a:extLst>
          </p:cNvPr>
          <p:cNvSpPr txBox="1"/>
          <p:nvPr/>
        </p:nvSpPr>
        <p:spPr>
          <a:xfrm>
            <a:off x="4211960" y="1988840"/>
            <a:ext cx="42484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/>
              <a:t>다양한 어류와 해조류  </a:t>
            </a:r>
            <a:endParaRPr lang="en-US" altLang="ko-KR" sz="2500" dirty="0"/>
          </a:p>
          <a:p>
            <a:r>
              <a:rPr lang="ko-KR" altLang="en-US" sz="2500" dirty="0"/>
              <a:t>상당량의 지하자원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C76AA5-EEB6-4022-928E-8B0BEF3FDE73}"/>
              </a:ext>
            </a:extLst>
          </p:cNvPr>
          <p:cNvSpPr txBox="1"/>
          <p:nvPr/>
        </p:nvSpPr>
        <p:spPr>
          <a:xfrm>
            <a:off x="4211960" y="3414498"/>
            <a:ext cx="44008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/>
              <a:t>해양생태계 연구 및 기후변화 관련 연구 정보 제공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F2C295-EB82-497E-9F99-3B0D9F281791}"/>
              </a:ext>
            </a:extLst>
          </p:cNvPr>
          <p:cNvSpPr txBox="1"/>
          <p:nvPr/>
        </p:nvSpPr>
        <p:spPr>
          <a:xfrm>
            <a:off x="4364360" y="4840157"/>
            <a:ext cx="42484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/>
              <a:t>독립과 주권의 상징</a:t>
            </a:r>
            <a:endParaRPr lang="en-US" altLang="ko-KR" sz="2500" dirty="0"/>
          </a:p>
          <a:p>
            <a:r>
              <a:rPr lang="en-US" altLang="ko-KR" sz="2500" dirty="0"/>
              <a:t>-&gt; </a:t>
            </a:r>
            <a:r>
              <a:rPr lang="ko-KR" altLang="en-US" sz="2500" dirty="0"/>
              <a:t>국토수호를 위한 애국심</a:t>
            </a:r>
          </a:p>
        </p:txBody>
      </p:sp>
    </p:spTree>
    <p:extLst>
      <p:ext uri="{BB962C8B-B14F-4D97-AF65-F5344CB8AC3E}">
        <p14:creationId xmlns:p14="http://schemas.microsoft.com/office/powerpoint/2010/main" val="818391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658390" y="2771629"/>
            <a:ext cx="5497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-윤고딕360" pitchFamily="18" charset="-127"/>
                <a:ea typeface="-윤고딕360" pitchFamily="18" charset="-127"/>
              </a:rPr>
              <a:t>02</a:t>
            </a:r>
            <a:r>
              <a:rPr lang="en-US" altLang="ko-KR" sz="36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3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-윤고딕330" pitchFamily="18" charset="-127"/>
                <a:ea typeface="-윤고딕330" pitchFamily="18" charset="-127"/>
              </a:rPr>
              <a:t>독도가 우리 땅인 이유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3658390" y="3429000"/>
            <a:ext cx="5468976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1437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79512" y="531434"/>
            <a:ext cx="469551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5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영토 입증을 위한 증거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0E4CE94-9634-4CDC-84AB-2621677D217B}"/>
              </a:ext>
            </a:extLst>
          </p:cNvPr>
          <p:cNvGrpSpPr/>
          <p:nvPr/>
        </p:nvGrpSpPr>
        <p:grpSpPr>
          <a:xfrm>
            <a:off x="179512" y="1628800"/>
            <a:ext cx="3960440" cy="2088232"/>
            <a:chOff x="1043608" y="2132856"/>
            <a:chExt cx="3240360" cy="2088232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D455917C-5FD5-42FF-8FF0-B536664F6DA6}"/>
                </a:ext>
              </a:extLst>
            </p:cNvPr>
            <p:cNvSpPr/>
            <p:nvPr/>
          </p:nvSpPr>
          <p:spPr>
            <a:xfrm>
              <a:off x="1043608" y="2132856"/>
              <a:ext cx="3240360" cy="50405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000" dirty="0"/>
                <a:t>역사적 증거</a:t>
              </a:r>
            </a:p>
          </p:txBody>
        </p: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F12C2A4B-2352-4933-B431-D8E24F3231F1}"/>
                </a:ext>
              </a:extLst>
            </p:cNvPr>
            <p:cNvSpPr/>
            <p:nvPr/>
          </p:nvSpPr>
          <p:spPr>
            <a:xfrm>
              <a:off x="1043608" y="2636912"/>
              <a:ext cx="3240360" cy="158417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500" dirty="0">
                  <a:solidFill>
                    <a:schemeClr val="tx1"/>
                  </a:solidFill>
                </a:rPr>
                <a:t>역사적으로 어느 나라에 소속되어 지배를 받았는가</a:t>
              </a: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49B43E65-D242-4865-B9D6-21727A5044BF}"/>
              </a:ext>
            </a:extLst>
          </p:cNvPr>
          <p:cNvGrpSpPr/>
          <p:nvPr/>
        </p:nvGrpSpPr>
        <p:grpSpPr>
          <a:xfrm>
            <a:off x="179512" y="4238334"/>
            <a:ext cx="3960440" cy="2088232"/>
            <a:chOff x="1043608" y="2132856"/>
            <a:chExt cx="3240360" cy="2088232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BC55B430-75D7-4877-A07E-EE602B697ECF}"/>
                </a:ext>
              </a:extLst>
            </p:cNvPr>
            <p:cNvSpPr/>
            <p:nvPr/>
          </p:nvSpPr>
          <p:spPr>
            <a:xfrm>
              <a:off x="1043608" y="2132856"/>
              <a:ext cx="3240360" cy="50405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000" dirty="0"/>
                <a:t>지리적 증거</a:t>
              </a: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E0ED9679-1564-461D-BC2C-8D068D430C31}"/>
                </a:ext>
              </a:extLst>
            </p:cNvPr>
            <p:cNvSpPr/>
            <p:nvPr/>
          </p:nvSpPr>
          <p:spPr>
            <a:xfrm>
              <a:off x="1043608" y="2636912"/>
              <a:ext cx="3240360" cy="158417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500" dirty="0">
                  <a:solidFill>
                    <a:schemeClr val="tx1"/>
                  </a:solidFill>
                </a:rPr>
                <a:t>본토에서 얼마나 가까이 위치하는가</a:t>
              </a: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3B91EB9F-ADC5-4099-9984-959578700084}"/>
              </a:ext>
            </a:extLst>
          </p:cNvPr>
          <p:cNvGrpSpPr/>
          <p:nvPr/>
        </p:nvGrpSpPr>
        <p:grpSpPr>
          <a:xfrm>
            <a:off x="4851648" y="4226458"/>
            <a:ext cx="4112840" cy="2088232"/>
            <a:chOff x="1043608" y="2132856"/>
            <a:chExt cx="3240360" cy="2088232"/>
          </a:xfrm>
        </p:grpSpPr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CBCD6E71-7B3C-46AA-9BD3-8696C9DECD15}"/>
                </a:ext>
              </a:extLst>
            </p:cNvPr>
            <p:cNvSpPr/>
            <p:nvPr/>
          </p:nvSpPr>
          <p:spPr>
            <a:xfrm>
              <a:off x="1043608" y="2132856"/>
              <a:ext cx="3240360" cy="5040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000" dirty="0"/>
                <a:t>실효적 지배증거</a:t>
              </a:r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5A01DB04-9278-45DB-96C6-6561504ACE86}"/>
                </a:ext>
              </a:extLst>
            </p:cNvPr>
            <p:cNvSpPr/>
            <p:nvPr/>
          </p:nvSpPr>
          <p:spPr>
            <a:xfrm>
              <a:off x="1043608" y="2636912"/>
              <a:ext cx="3240360" cy="158417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500" dirty="0">
                  <a:solidFill>
                    <a:schemeClr val="tx1"/>
                  </a:solidFill>
                </a:rPr>
                <a:t>현재 누가 지배하고 있는가</a:t>
              </a: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0A9AA49A-DF20-491D-9540-D9A081C6AE98}"/>
              </a:ext>
            </a:extLst>
          </p:cNvPr>
          <p:cNvGrpSpPr/>
          <p:nvPr/>
        </p:nvGrpSpPr>
        <p:grpSpPr>
          <a:xfrm>
            <a:off x="4851648" y="1628800"/>
            <a:ext cx="3960440" cy="2088232"/>
            <a:chOff x="1043608" y="2132856"/>
            <a:chExt cx="3240360" cy="2088232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9EF31130-69AC-42D3-AE51-E06FAB4A6394}"/>
                </a:ext>
              </a:extLst>
            </p:cNvPr>
            <p:cNvSpPr/>
            <p:nvPr/>
          </p:nvSpPr>
          <p:spPr>
            <a:xfrm>
              <a:off x="1043608" y="2132856"/>
              <a:ext cx="3240360" cy="50405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000" dirty="0"/>
                <a:t>국제법적 증거</a:t>
              </a:r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C56152C1-AFE4-43E3-87F4-EC263D0617A1}"/>
                </a:ext>
              </a:extLst>
            </p:cNvPr>
            <p:cNvSpPr/>
            <p:nvPr/>
          </p:nvSpPr>
          <p:spPr>
            <a:xfrm>
              <a:off x="1043608" y="2636912"/>
              <a:ext cx="3240360" cy="158417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500" dirty="0">
                  <a:solidFill>
                    <a:schemeClr val="tx1"/>
                  </a:solidFill>
                </a:rPr>
                <a:t>영토 소속이 국제법적으로 인정을 받았는가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4794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827584" y="742635"/>
            <a:ext cx="258596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5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역사적 증거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497C9B-FDE4-4709-9550-44A76546EA37}"/>
              </a:ext>
            </a:extLst>
          </p:cNvPr>
          <p:cNvSpPr txBox="1"/>
          <p:nvPr/>
        </p:nvSpPr>
        <p:spPr>
          <a:xfrm>
            <a:off x="971600" y="1700808"/>
            <a:ext cx="784887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ko-KR" altLang="en-US" sz="2500" dirty="0"/>
              <a:t>삼국사기 中 </a:t>
            </a:r>
            <a:r>
              <a:rPr lang="en-US" altLang="ko-KR" sz="2500" dirty="0"/>
              <a:t>512</a:t>
            </a:r>
            <a:r>
              <a:rPr lang="ko-KR" altLang="en-US" sz="2500" dirty="0"/>
              <a:t>년 이사부의 우산국</a:t>
            </a:r>
            <a:r>
              <a:rPr lang="en-US" altLang="ko-KR" sz="2500" dirty="0"/>
              <a:t>(</a:t>
            </a:r>
            <a:r>
              <a:rPr lang="ko-KR" altLang="en-US" sz="2500" dirty="0"/>
              <a:t>울릉도</a:t>
            </a:r>
            <a:r>
              <a:rPr lang="en-US" altLang="ko-KR" sz="2500" dirty="0"/>
              <a:t>)</a:t>
            </a:r>
            <a:r>
              <a:rPr lang="ko-KR" altLang="en-US" sz="2500" dirty="0"/>
              <a:t> 정벌</a:t>
            </a:r>
            <a:endParaRPr lang="en-US" altLang="ko-KR" sz="2500" dirty="0"/>
          </a:p>
          <a:p>
            <a:pPr marL="457200" indent="-457200">
              <a:buAutoNum type="arabicParenR"/>
            </a:pPr>
            <a:endParaRPr lang="en-US" altLang="ko-KR" sz="2500" dirty="0"/>
          </a:p>
          <a:p>
            <a:pPr marL="457200" indent="-457200">
              <a:buAutoNum type="arabicParenR"/>
            </a:pPr>
            <a:r>
              <a:rPr lang="ko-KR" altLang="en-US" sz="2500" dirty="0"/>
              <a:t>세종실록 지리지 中 강원도 울진현에 속한 섬</a:t>
            </a:r>
            <a:endParaRPr lang="en-US" altLang="ko-KR" sz="2500" dirty="0"/>
          </a:p>
          <a:p>
            <a:pPr marL="457200" indent="-457200">
              <a:buAutoNum type="arabicParenR"/>
            </a:pPr>
            <a:endParaRPr lang="en-US" altLang="ko-KR" sz="2500" dirty="0"/>
          </a:p>
          <a:p>
            <a:pPr marL="457200" indent="-457200">
              <a:buAutoNum type="arabicParenR"/>
            </a:pPr>
            <a:r>
              <a:rPr lang="ko-KR" altLang="en-US" sz="2500" dirty="0"/>
              <a:t>안용복의 주장</a:t>
            </a:r>
            <a:endParaRPr lang="en-US" altLang="ko-KR" sz="2500" dirty="0"/>
          </a:p>
          <a:p>
            <a:pPr marL="457200" indent="-457200">
              <a:buAutoNum type="arabicParenR"/>
            </a:pPr>
            <a:endParaRPr lang="en-US" altLang="ko-KR" sz="2500" dirty="0"/>
          </a:p>
          <a:p>
            <a:pPr marL="457200" indent="-457200">
              <a:buAutoNum type="arabicParenR"/>
            </a:pPr>
            <a:r>
              <a:rPr lang="en-US" altLang="ko-KR" sz="2500" dirty="0"/>
              <a:t>1694</a:t>
            </a:r>
            <a:r>
              <a:rPr lang="ko-KR" altLang="en-US" sz="2500" dirty="0"/>
              <a:t>년 </a:t>
            </a:r>
            <a:r>
              <a:rPr lang="en-US" altLang="ko-KR" sz="2500" dirty="0"/>
              <a:t>&lt;</a:t>
            </a:r>
            <a:r>
              <a:rPr lang="ko-KR" altLang="en-US" sz="2500" dirty="0"/>
              <a:t>울릉도 수토 제도</a:t>
            </a:r>
            <a:r>
              <a:rPr lang="en-US" altLang="ko-KR" sz="2500" dirty="0"/>
              <a:t>&gt;</a:t>
            </a:r>
            <a:r>
              <a:rPr lang="ko-KR" altLang="en-US" sz="2500" dirty="0"/>
              <a:t> 시행</a:t>
            </a:r>
            <a:endParaRPr lang="en-US" altLang="ko-KR" sz="2500" dirty="0"/>
          </a:p>
          <a:p>
            <a:pPr marL="457200" indent="-457200">
              <a:buAutoNum type="arabicParenR"/>
            </a:pPr>
            <a:endParaRPr lang="en-US" altLang="ko-KR" sz="2500" dirty="0"/>
          </a:p>
          <a:p>
            <a:pPr marL="457200" indent="-457200">
              <a:buAutoNum type="arabicParenR"/>
            </a:pPr>
            <a:r>
              <a:rPr lang="ko-KR" altLang="en-US" sz="2500" dirty="0"/>
              <a:t>일본 막부의 다케시마 도해 금지령</a:t>
            </a:r>
            <a:endParaRPr lang="en-US" altLang="ko-KR" sz="2500" dirty="0"/>
          </a:p>
          <a:p>
            <a:pPr marL="457200" indent="-457200">
              <a:buAutoNum type="arabicParenR"/>
            </a:pPr>
            <a:endParaRPr lang="en-US" altLang="ko-KR" sz="2500" dirty="0"/>
          </a:p>
          <a:p>
            <a:pPr marL="457200" indent="-457200">
              <a:buAutoNum type="arabicParenR"/>
            </a:pPr>
            <a:r>
              <a:rPr lang="ko-KR" altLang="en-US" sz="2500" dirty="0"/>
              <a:t>대한제국 칙령 제</a:t>
            </a:r>
            <a:r>
              <a:rPr lang="en-US" altLang="ko-KR" sz="2500" dirty="0"/>
              <a:t>41</a:t>
            </a:r>
            <a:r>
              <a:rPr lang="ko-KR" altLang="en-US" sz="2500" dirty="0"/>
              <a:t>호</a:t>
            </a:r>
          </a:p>
        </p:txBody>
      </p:sp>
    </p:spTree>
    <p:extLst>
      <p:ext uri="{BB962C8B-B14F-4D97-AF65-F5344CB8AC3E}">
        <p14:creationId xmlns:p14="http://schemas.microsoft.com/office/powerpoint/2010/main" val="3644845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406</Words>
  <Application>Microsoft Office PowerPoint</Application>
  <PresentationFormat>화면 슬라이드 쇼(4:3)</PresentationFormat>
  <Paragraphs>96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5" baseType="lpstr">
      <vt:lpstr>맑은 고딕</vt:lpstr>
      <vt:lpstr>-윤고딕330</vt:lpstr>
      <vt:lpstr>-윤고딕360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seo</dc:creator>
  <cp:lastModifiedBy>박 민석</cp:lastModifiedBy>
  <cp:revision>20</cp:revision>
  <dcterms:created xsi:type="dcterms:W3CDTF">2014-02-01T16:36:03Z</dcterms:created>
  <dcterms:modified xsi:type="dcterms:W3CDTF">2020-05-04T03:58:35Z</dcterms:modified>
</cp:coreProperties>
</file>