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60" y="84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93305F-5819-4B87-82FD-447006B0D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0C46217-65B4-41C2-AD45-FC738AEF3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C1F994-5781-421A-B3AD-59B3EC54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253580-E683-4170-B016-493BB683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EFF318-17EC-463D-8869-4370DC9B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93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3AD03A-D781-42F6-94C7-E3540505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30E7500-B30D-4F57-B6EE-0D767AB85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4D39F5-EAE8-4000-B11F-4FAAAD2B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E37914-643C-4B02-9ABA-A4225913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7CBCBE-4E34-45B0-8B98-F6827BA3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2EBC924-D117-41F8-8EC5-0B81EF291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EFC9CF1-E034-4CCD-A7C8-05515D907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EC5912-6DF6-400A-A982-A4793C36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57F26E-4150-426C-A315-997F051C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07C5D7-0C73-44CE-9621-E3675CA1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85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31092F-CF4B-4CE7-A108-F99A286C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D026CA-C6C9-4787-BF40-2A52467B3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7458D3-3463-48D0-B26C-5566FD3C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5418CE-7D11-417A-B9C2-7314760C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89223F-EB55-48F9-8FD1-D2273234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93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CD7D5D-372A-4049-A1D3-05BFE234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08EB83-BFEC-4638-AA5D-24AE35D40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31FD50-4500-4102-B98C-244AB52B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F66852-1780-4444-BBCF-7132A48D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6327EA-9C10-4789-B27D-5B6AE563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17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1AA1E3-C711-4021-903F-A5AD85FB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5FEAC0-4D39-43A6-81F7-A15A803CA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1EFA2E9-A3E7-45FA-BFEC-FAE6B74BE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012DFB-ECBC-4EE9-A609-8A6DF451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554F72-A14C-468A-81F7-399185EB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3E8102-EE2D-431A-B5D3-80B97028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81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F7B3F8-D828-491F-ABFD-83EC3FD6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D67DB9-B1ED-4337-8047-19FFF6BD7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263A15-2CC3-4A9E-9BD6-B1330AC37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1AECCB5-02C8-4D80-BCD5-978FE883C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D9673EB-3906-4911-B695-CE42D3BEF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109B57C-E971-4B7F-9EC0-C08C10FB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3A5E3FA-56A5-4BF6-A6F6-EA18AB0A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8A8C03D-939E-49EF-9E61-21F15329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A30D0C-17EC-40E8-AA86-3B25D202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6C84926-13BF-4127-8A02-09AC6E7E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D8F349B-6633-4836-AC7C-401F8119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67F74BB-DC14-4177-B824-63676649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49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FEDD468-FD4F-400E-A683-CDCE2A8F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87764A0-8323-433B-975C-EB3AD6F1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B1A2DB-991C-44EB-A95A-C021D8B8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95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3EB8FC-68B5-451C-8483-CA9AEF63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44E15B-A6D4-4170-AE8B-62C74D538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4C40D3-3A57-4F03-B3A7-C963338F6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D3B73D-CCEC-4912-8B68-04AEEBB1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2C028B-6B28-4945-BA61-C077DF1F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6FE4144-E8FE-43B6-8F49-FC890DA4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76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FF8800-314F-4899-A68B-6BD41ACC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5834108-4C51-4DAD-9B43-0BAD8D7AE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78055-33BF-4004-8B77-B2F399F19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587D2F-5DFB-4519-85FF-4DBFD7AAF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FF8072-21FD-40F6-B26B-F6E9B78C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562B35C-DF91-42C7-8459-C93E5916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12100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6FAA009-D1E2-4757-AAC3-8E4FB0B8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349428-3BED-4F97-8A3A-B423E828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5787F2-DE0E-4EB3-A9FC-632452322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B68264-45E4-46B1-93B6-880E80974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384B7D-2487-4B53-A3BF-2178D964E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9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1.xml"  /><Relationship Id="rId3" Type="http://schemas.openxmlformats.org/officeDocument/2006/relationships/image" Target="../media/image1.gif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10.xml"  /><Relationship Id="rId3" Type="http://schemas.openxmlformats.org/officeDocument/2006/relationships/image" Target="../media/image20.jpeg"  /><Relationship Id="rId4" Type="http://schemas.openxmlformats.org/officeDocument/2006/relationships/hyperlink" Target="https://www.youtube.com/watch?v=ZnvhLHmon2E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2.xml"  /><Relationship Id="rId3" Type="http://schemas.openxmlformats.org/officeDocument/2006/relationships/image" Target="../media/image2.jpeg"  /><Relationship Id="rId4" Type="http://schemas.openxmlformats.org/officeDocument/2006/relationships/hyperlink" Target="https://www.youtube.com/watch?v=aId7D4nk5VA" TargetMode="External"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3.xml"  /><Relationship Id="rId3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4.xml"  /><Relationship Id="rId3" Type="http://schemas.openxmlformats.org/officeDocument/2006/relationships/image" Target="../media/image4.jpeg"  /><Relationship Id="rId4" Type="http://schemas.openxmlformats.org/officeDocument/2006/relationships/image" Target="../media/image5.jpeg"  /><Relationship Id="rId5" Type="http://schemas.openxmlformats.org/officeDocument/2006/relationships/hyperlink" Target="https://tv.naver.com/v/9221534" TargetMode="External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5.xml"  /><Relationship Id="rId3" Type="http://schemas.openxmlformats.org/officeDocument/2006/relationships/image" Target="../media/image6.png"  /><Relationship Id="rId4" Type="http://schemas.openxmlformats.org/officeDocument/2006/relationships/image" Target="../media/image7.jpeg"  /><Relationship Id="rId5" Type="http://schemas.openxmlformats.org/officeDocument/2006/relationships/image" Target="../media/image8.jpeg"  /><Relationship Id="rId6" Type="http://schemas.openxmlformats.org/officeDocument/2006/relationships/image" Target="../media/image9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6.xml"  /><Relationship Id="rId3" Type="http://schemas.openxmlformats.org/officeDocument/2006/relationships/image" Target="../media/image10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7.xml"  /><Relationship Id="rId3" Type="http://schemas.openxmlformats.org/officeDocument/2006/relationships/image" Target="../media/image11.jpeg"  /><Relationship Id="rId4" Type="http://schemas.openxmlformats.org/officeDocument/2006/relationships/image" Target="../media/image12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8.xml"  /><Relationship Id="rId3" Type="http://schemas.openxmlformats.org/officeDocument/2006/relationships/image" Target="../media/image13.gif"  /><Relationship Id="rId4" Type="http://schemas.openxmlformats.org/officeDocument/2006/relationships/image" Target="../media/image14.gif"  /><Relationship Id="rId5" Type="http://schemas.openxmlformats.org/officeDocument/2006/relationships/image" Target="../media/image15.gif"  /><Relationship Id="rId6" Type="http://schemas.openxmlformats.org/officeDocument/2006/relationships/image" Target="../media/image16.gif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9.xml"  /><Relationship Id="rId3" Type="http://schemas.openxmlformats.org/officeDocument/2006/relationships/image" Target="../media/image17.gif"  /><Relationship Id="rId4" Type="http://schemas.openxmlformats.org/officeDocument/2006/relationships/image" Target="../media/image18.gif"  /><Relationship Id="rId5" Type="http://schemas.openxmlformats.org/officeDocument/2006/relationships/image" Target="../media/image19.gif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사각형: 둥근 모서리 36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888071" y="344197"/>
            <a:ext cx="6261644" cy="6921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4000">
                <a:solidFill>
                  <a:srgbClr val="675f3b"/>
                </a:solidFill>
                <a:latin typeface="KoPub돋움체 Bold"/>
                <a:ea typeface="KoPub돋움체 Bold"/>
              </a:rPr>
              <a:t>일본애니메이션의 발달과정</a:t>
            </a:r>
            <a:endParaRPr lang="ko-KR" altLang="en-US" sz="40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51" name="사각형: 둥근 모서리 50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3035933" y="1086138"/>
            <a:ext cx="6160953" cy="569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•</a:t>
            </a:r>
            <a:r>
              <a:rPr lang="ko-KR" altLang="en-US" sz="3200">
                <a:solidFill>
                  <a:srgbClr val="67530e"/>
                </a:solidFill>
                <a:latin typeface="KoPub돋움체 Bold"/>
                <a:ea typeface="KoPub돋움체 Bold"/>
              </a:rPr>
              <a:t> 리미티드 애니메이션 방식</a:t>
            </a:r>
            <a:endParaRPr lang="ko-KR" altLang="en-US" sz="3200">
              <a:solidFill>
                <a:srgbClr val="67530e"/>
              </a:solidFill>
              <a:latin typeface="KoPub돋움체 Bold"/>
              <a:ea typeface="KoPub돋움체 Bold"/>
            </a:endParaRPr>
          </a:p>
        </p:txBody>
      </p:sp>
      <p:pic>
        <p:nvPicPr>
          <p:cNvPr id="9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71750" y="2143124"/>
            <a:ext cx="7048500" cy="420659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사각형: 둥근 모서리 36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765605" y="221732"/>
            <a:ext cx="5279210" cy="700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4000">
                <a:solidFill>
                  <a:srgbClr val="675f3b"/>
                </a:solidFill>
                <a:latin typeface="KoPub돋움체 Bold"/>
                <a:ea typeface="KoPub돋움체 Bold"/>
              </a:rPr>
              <a:t>일본애니메이션의 특징</a:t>
            </a:r>
            <a:endParaRPr lang="ko-KR" altLang="en-US" sz="40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51" name="사각형: 둥근 모서리 50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3704499" y="1072531"/>
            <a:ext cx="4005580" cy="6414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•</a:t>
            </a:r>
            <a:r>
              <a:rPr lang="ko-KR" altLang="en-US" sz="3600">
                <a:solidFill>
                  <a:srgbClr val="67530e"/>
                </a:solidFill>
                <a:latin typeface="KoPub돋움체 Bold"/>
                <a:ea typeface="KoPub돋움체 Bold"/>
              </a:rPr>
              <a:t> 애니메이션 </a:t>
            </a: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-</a:t>
            </a:r>
            <a:r>
              <a:rPr lang="ko-KR" altLang="en-US" sz="3600">
                <a:solidFill>
                  <a:srgbClr val="67530e"/>
                </a:solidFill>
                <a:latin typeface="KoPub돋움체 Bold"/>
                <a:ea typeface="KoPub돋움체 Bold"/>
              </a:rPr>
              <a:t> 음악</a:t>
            </a:r>
            <a:endParaRPr lang="ko-KR" altLang="en-US" sz="3600">
              <a:solidFill>
                <a:srgbClr val="67530e"/>
              </a:solidFill>
              <a:latin typeface="KoPub돋움체 Bold"/>
              <a:ea typeface="KoPub돋움체 Bold"/>
            </a:endParaRPr>
          </a:p>
        </p:txBody>
      </p:sp>
      <p:pic>
        <p:nvPicPr>
          <p:cNvPr id="8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29895" y="1819274"/>
            <a:ext cx="7224638" cy="4058841"/>
          </a:xfrm>
          <a:prstGeom prst="rect">
            <a:avLst/>
          </a:prstGeom>
        </p:spPr>
      </p:pic>
      <p:sp>
        <p:nvSpPr>
          <p:cNvPr id="88" name=""/>
          <p:cNvSpPr/>
          <p:nvPr/>
        </p:nvSpPr>
        <p:spPr>
          <a:xfrm>
            <a:off x="3106238" y="6116274"/>
            <a:ext cx="5326380" cy="367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  <a:hlinkClick r:id="rId4"/>
              </a:rPr>
              <a:t>https://www.youtube.com/watch?v=ZnvhLHmon2E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사각형: 둥근 모서리 36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665140" y="235339"/>
            <a:ext cx="6861719" cy="696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000">
                <a:solidFill>
                  <a:srgbClr val="675f3b"/>
                </a:solidFill>
                <a:latin typeface="KoPub돋움체 Bold"/>
                <a:ea typeface="KoPub돋움체 Bold"/>
              </a:rPr>
              <a:t>일본애니메이션의 발달과정</a:t>
            </a:r>
            <a:endParaRPr lang="ko-KR" altLang="en-US" sz="40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51" name="사각형: 둥근 모서리 50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3385185" y="950067"/>
            <a:ext cx="5421630" cy="10564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•</a:t>
            </a:r>
            <a:r>
              <a:rPr lang="ko-KR" altLang="en-US" sz="3200">
                <a:solidFill>
                  <a:srgbClr val="67530e"/>
                </a:solidFill>
                <a:latin typeface="KoPub돋움체 Bold"/>
                <a:ea typeface="KoPub돋움체 Bold"/>
              </a:rPr>
              <a:t> 최초의 텔레비전 애니메이션</a:t>
            </a:r>
            <a:endParaRPr lang="ko-KR" altLang="en-US" sz="3200">
              <a:solidFill>
                <a:srgbClr val="67530e"/>
              </a:solidFill>
              <a:latin typeface="KoPub돋움체 Bold"/>
              <a:ea typeface="KoPub돋움체 Bold"/>
            </a:endParaRPr>
          </a:p>
          <a:p>
            <a:pPr lvl="0" algn="ctr">
              <a:defRPr/>
            </a:pP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&lt;</a:t>
            </a:r>
            <a:r>
              <a:rPr lang="ko-KR" altLang="en-US" sz="3200">
                <a:solidFill>
                  <a:srgbClr val="67530e"/>
                </a:solidFill>
                <a:latin typeface="KoPub돋움체 Bold"/>
                <a:ea typeface="KoPub돋움체 Bold"/>
              </a:rPr>
              <a:t>철완 아톰</a:t>
            </a: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&gt;</a:t>
            </a:r>
            <a:endParaRPr lang="en-US" altLang="ko-KR" sz="3200">
              <a:solidFill>
                <a:srgbClr val="67530e"/>
              </a:solidFill>
              <a:latin typeface="KoPub돋움체 Bold"/>
              <a:ea typeface="KoPub돋움체 Bold"/>
            </a:endParaRPr>
          </a:p>
        </p:txBody>
      </p:sp>
      <p:pic>
        <p:nvPicPr>
          <p:cNvPr id="8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37695" y="2130877"/>
            <a:ext cx="7362824" cy="4038599"/>
          </a:xfrm>
          <a:prstGeom prst="rect">
            <a:avLst/>
          </a:prstGeom>
        </p:spPr>
      </p:pic>
      <p:sp>
        <p:nvSpPr>
          <p:cNvPr id="88" name=""/>
          <p:cNvSpPr/>
          <p:nvPr/>
        </p:nvSpPr>
        <p:spPr>
          <a:xfrm>
            <a:off x="3176996" y="6320381"/>
            <a:ext cx="5212080" cy="367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  <a:hlinkClick r:id="rId4"/>
              </a:rPr>
              <a:t>https://www.youtube.com/watch?v=aId7D4nk5VA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사각형: 둥근 모서리 36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665140" y="194517"/>
            <a:ext cx="6861719" cy="698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000">
                <a:solidFill>
                  <a:srgbClr val="675f3b"/>
                </a:solidFill>
                <a:latin typeface="KoPub돋움체 Bold"/>
                <a:ea typeface="KoPub돋움체 Bold"/>
              </a:rPr>
              <a:t>일본애니메이션의 발달과정</a:t>
            </a:r>
            <a:endParaRPr lang="ko-KR" altLang="en-US" sz="40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51" name="사각형: 둥근 모서리 50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3365228" y="922853"/>
            <a:ext cx="5461544" cy="570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•</a:t>
            </a:r>
            <a:r>
              <a:rPr lang="ko-KR" altLang="en-US" sz="3200">
                <a:solidFill>
                  <a:srgbClr val="67530e"/>
                </a:solidFill>
                <a:latin typeface="KoPub돋움체 Bold"/>
                <a:ea typeface="KoPub돋움체 Bold"/>
              </a:rPr>
              <a:t> 프로덕션의 종류 </a:t>
            </a: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-</a:t>
            </a:r>
            <a:r>
              <a:rPr lang="ko-KR" altLang="en-US" sz="3200">
                <a:solidFill>
                  <a:srgbClr val="67530e"/>
                </a:solidFill>
                <a:latin typeface="KoPub돋움체 Bold"/>
                <a:ea typeface="KoPub돋움체 Bold"/>
              </a:rPr>
              <a:t> </a:t>
            </a: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OVA</a:t>
            </a:r>
            <a:endParaRPr lang="en-US" altLang="ko-KR" sz="3200">
              <a:solidFill>
                <a:srgbClr val="67530e"/>
              </a:solidFill>
              <a:latin typeface="KoPub돋움체 Bold"/>
              <a:ea typeface="KoPub돋움체 Bold"/>
            </a:endParaRPr>
          </a:p>
        </p:txBody>
      </p:sp>
      <p:pic>
        <p:nvPicPr>
          <p:cNvPr id="9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714750" y="1714500"/>
            <a:ext cx="4762500" cy="4762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사각형: 둥근 모서리 36"/>
          <p:cNvSpPr/>
          <p:nvPr/>
        </p:nvSpPr>
        <p:spPr>
          <a:xfrm rot="18900000">
            <a:off x="156517" y="-1448972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665140" y="208125"/>
            <a:ext cx="6861719" cy="69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000">
                <a:solidFill>
                  <a:srgbClr val="675f3b"/>
                </a:solidFill>
                <a:latin typeface="KoPub돋움체 Bold"/>
                <a:ea typeface="KoPub돋움체 Bold"/>
              </a:rPr>
              <a:t>일본애니메이션의 발달과정</a:t>
            </a:r>
            <a:endParaRPr lang="ko-KR" altLang="en-US" sz="40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51" name="사각형: 둥근 모서리 50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3365228" y="909246"/>
            <a:ext cx="5461544" cy="574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•</a:t>
            </a:r>
            <a:r>
              <a:rPr lang="ko-KR" altLang="en-US" sz="3200">
                <a:solidFill>
                  <a:srgbClr val="67530e"/>
                </a:solidFill>
                <a:latin typeface="KoPub돋움체 Bold"/>
                <a:ea typeface="KoPub돋움체 Bold"/>
              </a:rPr>
              <a:t> 프로덕션의 종류 </a:t>
            </a: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-</a:t>
            </a:r>
            <a:r>
              <a:rPr lang="ko-KR" altLang="en-US" sz="3200">
                <a:solidFill>
                  <a:srgbClr val="67530e"/>
                </a:solidFill>
                <a:latin typeface="KoPub돋움체 Bold"/>
                <a:ea typeface="KoPub돋움체 Bold"/>
              </a:rPr>
              <a:t> 극장판</a:t>
            </a:r>
            <a:endParaRPr lang="ko-KR" altLang="en-US" sz="3200">
              <a:solidFill>
                <a:srgbClr val="67530e"/>
              </a:solidFill>
              <a:latin typeface="KoPub돋움체 Bold"/>
              <a:ea typeface="KoPub돋움체 Bold"/>
            </a:endParaRPr>
          </a:p>
        </p:txBody>
      </p:sp>
      <p:pic>
        <p:nvPicPr>
          <p:cNvPr id="8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42957" y="2990848"/>
            <a:ext cx="5529945" cy="3540579"/>
          </a:xfrm>
          <a:prstGeom prst="rect">
            <a:avLst/>
          </a:prstGeom>
        </p:spPr>
      </p:pic>
      <p:pic>
        <p:nvPicPr>
          <p:cNvPr id="90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95300" y="1685924"/>
            <a:ext cx="5600700" cy="4846865"/>
          </a:xfrm>
          <a:prstGeom prst="rect">
            <a:avLst/>
          </a:prstGeom>
        </p:spPr>
      </p:pic>
      <p:sp>
        <p:nvSpPr>
          <p:cNvPr id="91" name=""/>
          <p:cNvSpPr/>
          <p:nvPr/>
        </p:nvSpPr>
        <p:spPr>
          <a:xfrm>
            <a:off x="6651983" y="2006917"/>
            <a:ext cx="4982122" cy="4649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sz="25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  <a:hlinkClick r:id="rId5"/>
              </a:rPr>
              <a:t>https://tv.naver.com/v/9221534</a:t>
            </a:r>
            <a:endParaRPr xmlns:mc="http://schemas.openxmlformats.org/markup-compatibility/2006" xmlns:hp="http://schemas.haansoft.com/office/presentation/8.0" sz="25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91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사각형: 둥근 모서리 36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665140" y="208125"/>
            <a:ext cx="6861719" cy="69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000">
                <a:solidFill>
                  <a:srgbClr val="675f3b"/>
                </a:solidFill>
                <a:latin typeface="KoPub돋움체 Bold"/>
                <a:ea typeface="KoPub돋움체 Bold"/>
              </a:rPr>
              <a:t>일본애니메이션의 발달과정</a:t>
            </a:r>
            <a:endParaRPr lang="ko-KR" altLang="en-US" sz="40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51" name="사각형: 둥근 모서리 50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3011441" y="895638"/>
            <a:ext cx="6169116" cy="569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•</a:t>
            </a:r>
            <a:r>
              <a:rPr lang="ko-KR" altLang="en-US" sz="3200">
                <a:solidFill>
                  <a:srgbClr val="67530e"/>
                </a:solidFill>
                <a:latin typeface="KoPub돋움체 Bold"/>
                <a:ea typeface="KoPub돋움체 Bold"/>
              </a:rPr>
              <a:t> 프로덕션의 종류 </a:t>
            </a: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-</a:t>
            </a:r>
            <a:r>
              <a:rPr lang="ko-KR" altLang="en-US" sz="3200">
                <a:solidFill>
                  <a:srgbClr val="67530e"/>
                </a:solidFill>
                <a:latin typeface="KoPub돋움체 Bold"/>
                <a:ea typeface="KoPub돋움체 Bold"/>
              </a:rPr>
              <a:t> </a:t>
            </a: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TV</a:t>
            </a:r>
            <a:r>
              <a:rPr lang="ko-KR" altLang="en-US" sz="3200">
                <a:solidFill>
                  <a:srgbClr val="67530e"/>
                </a:solidFill>
                <a:latin typeface="KoPub돋움체 Bold"/>
                <a:ea typeface="KoPub돋움체 Bold"/>
              </a:rPr>
              <a:t> 시리즈</a:t>
            </a:r>
            <a:endParaRPr lang="ko-KR" altLang="en-US" sz="3200">
              <a:solidFill>
                <a:srgbClr val="67530e"/>
              </a:solidFill>
              <a:latin typeface="KoPub돋움체 Bold"/>
              <a:ea typeface="KoPub돋움체 Bold"/>
            </a:endParaRPr>
          </a:p>
        </p:txBody>
      </p:sp>
      <p:pic>
        <p:nvPicPr>
          <p:cNvPr id="9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58611" y="1766887"/>
            <a:ext cx="4720673" cy="2436584"/>
          </a:xfrm>
          <a:prstGeom prst="rect">
            <a:avLst/>
          </a:prstGeom>
        </p:spPr>
      </p:pic>
      <p:pic>
        <p:nvPicPr>
          <p:cNvPr id="9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34792" y="1721983"/>
            <a:ext cx="4797879" cy="2434317"/>
          </a:xfrm>
          <a:prstGeom prst="rect">
            <a:avLst/>
          </a:prstGeom>
        </p:spPr>
      </p:pic>
      <p:pic>
        <p:nvPicPr>
          <p:cNvPr id="96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01460" y="4313464"/>
            <a:ext cx="4833257" cy="2340428"/>
          </a:xfrm>
          <a:prstGeom prst="rect">
            <a:avLst/>
          </a:prstGeom>
        </p:spPr>
      </p:pic>
      <p:pic>
        <p:nvPicPr>
          <p:cNvPr id="97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259286" y="4231821"/>
            <a:ext cx="4789714" cy="24764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사각형: 둥근 모서리 36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765605" y="221732"/>
            <a:ext cx="5279210" cy="700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4000">
                <a:solidFill>
                  <a:srgbClr val="675f3b"/>
                </a:solidFill>
                <a:latin typeface="KoPub돋움체 Bold"/>
                <a:ea typeface="KoPub돋움체 Bold"/>
              </a:rPr>
              <a:t>일본애니메이션의 특징</a:t>
            </a:r>
            <a:endParaRPr lang="ko-KR" altLang="en-US" sz="40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51" name="사각형: 둥근 모서리 50"/>
          <p:cNvSpPr/>
          <p:nvPr/>
        </p:nvSpPr>
        <p:spPr>
          <a:xfrm rot="1852025">
            <a:off x="229386" y="-1162863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2983320" y="882030"/>
            <a:ext cx="5754097" cy="570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•</a:t>
            </a:r>
            <a:r>
              <a:rPr lang="ko-KR" altLang="en-US" sz="3200">
                <a:solidFill>
                  <a:srgbClr val="67530e"/>
                </a:solidFill>
                <a:latin typeface="KoPub돋움체 Bold"/>
                <a:ea typeface="KoPub돋움체 Bold"/>
              </a:rPr>
              <a:t> 애니메이션의 실제 배경지</a:t>
            </a:r>
            <a:endParaRPr lang="ko-KR" altLang="en-US" sz="3200">
              <a:solidFill>
                <a:srgbClr val="67530e"/>
              </a:solidFill>
              <a:latin typeface="KoPub돋움체 Bold"/>
              <a:ea typeface="KoPub돋움체 Bold"/>
            </a:endParaRPr>
          </a:p>
        </p:txBody>
      </p:sp>
      <p:pic>
        <p:nvPicPr>
          <p:cNvPr id="9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72393" y="1699533"/>
            <a:ext cx="6953250" cy="49148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사각형: 둥근 모서리 36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765605" y="221732"/>
            <a:ext cx="5279210" cy="700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4000">
                <a:solidFill>
                  <a:srgbClr val="675f3b"/>
                </a:solidFill>
                <a:latin typeface="KoPub돋움체 Bold"/>
                <a:ea typeface="KoPub돋움체 Bold"/>
              </a:rPr>
              <a:t>일본애니메이션의 특징</a:t>
            </a:r>
            <a:endParaRPr lang="ko-KR" altLang="en-US" sz="40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51" name="사각형: 둥근 모서리 50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2874458" y="977280"/>
            <a:ext cx="6276617" cy="640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•</a:t>
            </a:r>
            <a:r>
              <a:rPr lang="ko-KR" altLang="en-US" sz="3600">
                <a:solidFill>
                  <a:srgbClr val="67530e"/>
                </a:solidFill>
                <a:latin typeface="KoPub돋움체 Bold"/>
                <a:ea typeface="KoPub돋움체 Bold"/>
              </a:rPr>
              <a:t> 애니메이션 </a:t>
            </a: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-</a:t>
            </a:r>
            <a:r>
              <a:rPr lang="ko-KR" altLang="en-US" sz="3600">
                <a:solidFill>
                  <a:srgbClr val="67530e"/>
                </a:solidFill>
                <a:latin typeface="KoPub돋움체 Bold"/>
                <a:ea typeface="KoPub돋움체 Bold"/>
              </a:rPr>
              <a:t> 신체 비율</a:t>
            </a:r>
            <a:endParaRPr lang="ko-KR" altLang="en-US" sz="3600">
              <a:solidFill>
                <a:srgbClr val="67530e"/>
              </a:solidFill>
              <a:latin typeface="KoPub돋움체 Bold"/>
              <a:ea typeface="KoPub돋움체 Bold"/>
            </a:endParaRPr>
          </a:p>
        </p:txBody>
      </p:sp>
      <p:pic>
        <p:nvPicPr>
          <p:cNvPr id="8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70857" y="1806497"/>
            <a:ext cx="4000501" cy="4699079"/>
          </a:xfrm>
          <a:prstGeom prst="rect">
            <a:avLst/>
          </a:prstGeom>
        </p:spPr>
      </p:pic>
      <p:sp>
        <p:nvSpPr>
          <p:cNvPr id="88" name=""/>
          <p:cNvSpPr/>
          <p:nvPr/>
        </p:nvSpPr>
        <p:spPr>
          <a:xfrm>
            <a:off x="5225142" y="3223121"/>
            <a:ext cx="2381250" cy="148317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d4b697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pic>
        <p:nvPicPr>
          <p:cNvPr id="8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021413" y="2197554"/>
            <a:ext cx="3343729" cy="40141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사각형: 둥근 모서리 36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765605" y="221732"/>
            <a:ext cx="5279210" cy="700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4000">
                <a:solidFill>
                  <a:srgbClr val="675f3b"/>
                </a:solidFill>
                <a:latin typeface="KoPub돋움체 Bold"/>
                <a:ea typeface="KoPub돋움체 Bold"/>
              </a:rPr>
              <a:t>일본애니메이션의 특징</a:t>
            </a:r>
            <a:endParaRPr lang="ko-KR" altLang="en-US" sz="40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51" name="사각형: 둥근 모서리 50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3806098" y="1072531"/>
            <a:ext cx="4579802" cy="6387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•</a:t>
            </a:r>
            <a:r>
              <a:rPr lang="ko-KR" altLang="en-US" sz="3600">
                <a:solidFill>
                  <a:srgbClr val="67530e"/>
                </a:solidFill>
                <a:latin typeface="KoPub돋움체 Bold"/>
                <a:ea typeface="KoPub돋움체 Bold"/>
              </a:rPr>
              <a:t> 애니메이션 </a:t>
            </a: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-</a:t>
            </a:r>
            <a:r>
              <a:rPr lang="ko-KR" altLang="en-US" sz="3600">
                <a:solidFill>
                  <a:srgbClr val="67530e"/>
                </a:solidFill>
                <a:latin typeface="KoPub돋움체 Bold"/>
                <a:ea typeface="KoPub돋움체 Bold"/>
              </a:rPr>
              <a:t> 눈 크기</a:t>
            </a:r>
            <a:endParaRPr lang="ko-KR" altLang="en-US" sz="3600">
              <a:solidFill>
                <a:srgbClr val="67530e"/>
              </a:solidFill>
              <a:latin typeface="KoPub돋움체 Bold"/>
              <a:ea typeface="KoPub돋움체 Bold"/>
            </a:endParaRPr>
          </a:p>
        </p:txBody>
      </p:sp>
      <p:pic>
        <p:nvPicPr>
          <p:cNvPr id="9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9214" y="1891392"/>
            <a:ext cx="5061858" cy="2231571"/>
          </a:xfrm>
          <a:prstGeom prst="rect">
            <a:avLst/>
          </a:prstGeom>
        </p:spPr>
      </p:pic>
      <p:pic>
        <p:nvPicPr>
          <p:cNvPr id="100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62000" y="4454555"/>
            <a:ext cx="5102680" cy="2110892"/>
          </a:xfrm>
          <a:prstGeom prst="rect">
            <a:avLst/>
          </a:prstGeom>
        </p:spPr>
      </p:pic>
      <p:pic>
        <p:nvPicPr>
          <p:cNvPr id="101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245680" y="4361089"/>
            <a:ext cx="5061856" cy="2163536"/>
          </a:xfrm>
          <a:prstGeom prst="rect">
            <a:avLst/>
          </a:prstGeom>
        </p:spPr>
      </p:pic>
      <p:pic>
        <p:nvPicPr>
          <p:cNvPr id="102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286500" y="1901597"/>
            <a:ext cx="4871358" cy="22383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사각형: 둥근 모서리 36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765605" y="221732"/>
            <a:ext cx="5279210" cy="700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4000">
                <a:solidFill>
                  <a:srgbClr val="675f3b"/>
                </a:solidFill>
                <a:latin typeface="KoPub돋움체 Bold"/>
                <a:ea typeface="KoPub돋움체 Bold"/>
              </a:rPr>
              <a:t>일본애니메이션의 특징</a:t>
            </a:r>
            <a:endParaRPr lang="ko-KR" altLang="en-US" sz="40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51" name="사각형: 둥근 모서리 50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3347085" y="1058923"/>
            <a:ext cx="4897755" cy="641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•</a:t>
            </a:r>
            <a:r>
              <a:rPr lang="ko-KR" altLang="en-US" sz="3600">
                <a:solidFill>
                  <a:srgbClr val="67530e"/>
                </a:solidFill>
                <a:latin typeface="KoPub돋움체 Bold"/>
                <a:ea typeface="KoPub돋움체 Bold"/>
              </a:rPr>
              <a:t> 애니메이션 </a:t>
            </a: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-</a:t>
            </a:r>
            <a:r>
              <a:rPr lang="ko-KR" altLang="en-US" sz="3600">
                <a:solidFill>
                  <a:srgbClr val="67530e"/>
                </a:solidFill>
                <a:latin typeface="KoPub돋움체 Bold"/>
                <a:ea typeface="KoPub돋움체 Bold"/>
              </a:rPr>
              <a:t> 머리카락</a:t>
            </a:r>
            <a:endParaRPr lang="ko-KR" altLang="en-US" sz="3600">
              <a:solidFill>
                <a:srgbClr val="67530e"/>
              </a:solidFill>
              <a:latin typeface="KoPub돋움체 Bold"/>
              <a:ea typeface="KoPub돋움체 Bold"/>
            </a:endParaRPr>
          </a:p>
        </p:txBody>
      </p:sp>
      <p:pic>
        <p:nvPicPr>
          <p:cNvPr id="9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98071" y="2194151"/>
            <a:ext cx="4106634" cy="3082018"/>
          </a:xfrm>
          <a:prstGeom prst="rect">
            <a:avLst/>
          </a:prstGeom>
        </p:spPr>
      </p:pic>
      <p:pic>
        <p:nvPicPr>
          <p:cNvPr id="9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293181" y="1714498"/>
            <a:ext cx="5116289" cy="2367642"/>
          </a:xfrm>
          <a:prstGeom prst="rect">
            <a:avLst/>
          </a:prstGeom>
        </p:spPr>
      </p:pic>
      <p:pic>
        <p:nvPicPr>
          <p:cNvPr id="93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293178" y="4422323"/>
            <a:ext cx="5211537" cy="22631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Override1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70</ep:Words>
  <ep:PresentationFormat>와이드스크린</ep:PresentationFormat>
  <ep:Paragraphs>24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2017-11-11T13:41:27.000</dcterms:created>
  <dc:creator>박현조</dc:creator>
  <cp:lastModifiedBy>ATIV</cp:lastModifiedBy>
  <dcterms:modified xsi:type="dcterms:W3CDTF">2020-05-04T04:17:36.132</dcterms:modified>
  <cp:revision>45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