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76141B-3AE1-425A-A13A-AA1DC2C72CAA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2020-05-02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9D91330-627A-4B5D-B778-63E1DFB2A750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41221E5-7225-48EB-A4EE-420E7BFCF70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en-US" altLang="ko-KR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83C7A-9C8C-494B-B4A0-C557353F8111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E0E9E6-AB20-4469-A664-FFC1EEF1F7C4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0A3B60-D22F-4CF7-A44E-8A1B069355CA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A87B8-ADBE-4319-90F0-D37B5C8E3337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541C70-75E0-4561-9C7D-E5E711C2B171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942348-C372-4A01-BBB3-FF2FF3E59A29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 rtl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EC9A8E-D668-4C9A-8172-523C8C820F4B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5816EC-6BC8-45AF-9130-A3DC84C6188C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D461B9-B3DF-4D8B-9BFB-9ED378A794DD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7AFFAD-3B1B-444A-88CC-BAFE34228CEB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068AD84-40AF-43D4-AAB6-6F9CB3E4FF8C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DC1BBB0-96F0-4077-A278-0F3FB5C104D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  <a:endParaRPr lang="en-US" altLang="ko-KR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98B1702-6955-40CC-9547-B9570D46223F}" type="datetime1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DC1BBB0-96F0-4077-A278-0F3FB5C104D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46888" indent="-246888" algn="l" defTabSz="914400" rtl="0" eaLnBrk="1" latinLnBrk="1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2648" indent="-246888" algn="l" defTabSz="914400" rtl="0" eaLnBrk="1" latinLnBrk="1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78408" indent="-246888" algn="l" defTabSz="914400" rtl="0" eaLnBrk="1" latinLnBrk="1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44168" indent="-246888" algn="l" defTabSz="914400" rtl="0" eaLnBrk="1" latinLnBrk="1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09928" indent="-246888" algn="l" defTabSz="914400" rtl="0" eaLnBrk="1" latinLnBrk="1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75688" indent="-246888" algn="l" defTabSz="914400" rtl="0" eaLnBrk="1" latinLnBrk="1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1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1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1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7N3hvxT7HGo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XVdKusXfS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19" y="260648"/>
            <a:ext cx="10441159" cy="2160241"/>
          </a:xfrm>
        </p:spPr>
        <p:txBody>
          <a:bodyPr rtlCol="0"/>
          <a:lstStyle/>
          <a:p>
            <a:r>
              <a:rPr lang="ko-KR" altLang="en-US" sz="7000" dirty="0"/>
              <a:t>일본의 관광자원</a:t>
            </a:r>
            <a:br>
              <a:rPr lang="en-US" altLang="ko-KR" sz="7000" dirty="0"/>
            </a:br>
            <a:r>
              <a:rPr lang="ja-JP" altLang="en-US" sz="7000" dirty="0"/>
              <a:t>日本の観光資源</a:t>
            </a:r>
            <a:endParaRPr lang="ko-KR" altLang="en-US" sz="7000" dirty="0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261764" y="5183624"/>
            <a:ext cx="11737304" cy="1116085"/>
          </a:xfrm>
        </p:spPr>
        <p:txBody>
          <a:bodyPr rtlCol="0">
            <a:noAutofit/>
          </a:bodyPr>
          <a:lstStyle/>
          <a:p>
            <a:r>
              <a:rPr lang="en-US" altLang="ko-KR" sz="5000" dirty="0"/>
              <a:t>21411473 </a:t>
            </a:r>
            <a:r>
              <a:rPr lang="ko-KR" altLang="en-US" sz="5000" dirty="0"/>
              <a:t>경제학과 김병학</a:t>
            </a:r>
            <a:endParaRPr lang="en-US" altLang="ko-KR" sz="5000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B472749-4F56-4CB5-8642-759FD5816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814283" y="1412563"/>
            <a:ext cx="5904658" cy="4032869"/>
          </a:xfrm>
        </p:spPr>
        <p:txBody>
          <a:bodyPr>
            <a:normAutofit fontScale="90000"/>
          </a:bodyPr>
          <a:lstStyle/>
          <a:p>
            <a:r>
              <a:rPr lang="ko-KR" altLang="en-US" sz="4400" dirty="0"/>
              <a:t>삿포로 </a:t>
            </a:r>
            <a:r>
              <a:rPr lang="ko-KR" altLang="en-US" sz="4400" dirty="0" err="1"/>
              <a:t>눈축제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000" dirty="0"/>
              <a:t>매년 </a:t>
            </a:r>
            <a:r>
              <a:rPr lang="en-US" altLang="ko-KR" sz="3000" dirty="0"/>
              <a:t>2</a:t>
            </a:r>
            <a:r>
              <a:rPr lang="ko-KR" altLang="en-US" sz="3000" dirty="0"/>
              <a:t>월에 열리는 겨울축제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ko-KR" altLang="en-US" sz="3000" dirty="0"/>
              <a:t>행사장</a:t>
            </a:r>
            <a:br>
              <a:rPr lang="en-US" altLang="ko-KR" sz="3000" dirty="0"/>
            </a:br>
            <a:r>
              <a:rPr lang="ko-KR" altLang="en-US" sz="3000" dirty="0" err="1"/>
              <a:t>오도리</a:t>
            </a:r>
            <a:r>
              <a:rPr lang="en-US" altLang="ko-KR" sz="3000" dirty="0"/>
              <a:t>/</a:t>
            </a:r>
            <a:r>
              <a:rPr lang="ko-KR" altLang="en-US" sz="3000" dirty="0" err="1"/>
              <a:t>스스키노</a:t>
            </a:r>
            <a:r>
              <a:rPr lang="en-US" altLang="ko-KR" sz="3000" dirty="0"/>
              <a:t>/</a:t>
            </a:r>
            <a:r>
              <a:rPr lang="ko-KR" altLang="en-US" sz="3000" dirty="0" err="1"/>
              <a:t>쓰도무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ko-KR" altLang="en-US" sz="3000" dirty="0" err="1"/>
              <a:t>눈축제</a:t>
            </a:r>
            <a:r>
              <a:rPr lang="ko-KR" altLang="en-US" sz="3000" dirty="0"/>
              <a:t> 소개영상</a:t>
            </a:r>
            <a:br>
              <a:rPr lang="en-US" altLang="ko-KR" sz="3000" dirty="0"/>
            </a:br>
            <a:r>
              <a:rPr lang="en-US" altLang="ko-KR" sz="3000" dirty="0">
                <a:hlinkClick r:id="rId2"/>
              </a:rPr>
              <a:t>https://youtu.be/7N3hvxT7HGo</a:t>
            </a: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8194" name="Picture 2" descr="삿포로 눈축제 - 2018 삿포로 눈축제 일정">
            <a:extLst>
              <a:ext uri="{FF2B5EF4-FFF2-40B4-BE49-F238E27FC236}">
                <a16:creationId xmlns:a16="http://schemas.microsoft.com/office/drawing/2014/main" id="{5BE8C77F-D492-4086-967C-63D4AF1C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64933"/>
            <a:ext cx="6667500" cy="61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47A623-B2E0-4415-AAB9-8643CFF6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437625" y="1501192"/>
            <a:ext cx="6657974" cy="4032871"/>
          </a:xfrm>
        </p:spPr>
        <p:txBody>
          <a:bodyPr>
            <a:normAutofit fontScale="90000"/>
          </a:bodyPr>
          <a:lstStyle/>
          <a:p>
            <a:r>
              <a:rPr lang="ko-KR" altLang="en-US" sz="3900" dirty="0" err="1"/>
              <a:t>모이와야마</a:t>
            </a:r>
            <a:r>
              <a:rPr lang="ko-KR" altLang="en-US" sz="3900" dirty="0"/>
              <a:t> 전망대</a:t>
            </a:r>
            <a:br>
              <a:rPr lang="en-US" altLang="ko-KR" sz="3500" dirty="0"/>
            </a:br>
            <a:br>
              <a:rPr lang="en-US" altLang="ko-KR" sz="3500" dirty="0"/>
            </a:br>
            <a:r>
              <a:rPr lang="ko-KR" altLang="en-US" sz="3300" dirty="0"/>
              <a:t>삿포로 야경을 제대로 </a:t>
            </a:r>
            <a:r>
              <a:rPr lang="ko-KR" altLang="en-US" sz="3300" dirty="0" err="1"/>
              <a:t>볼수</a:t>
            </a:r>
            <a:r>
              <a:rPr lang="ko-KR" altLang="en-US" sz="3300" dirty="0"/>
              <a:t> 있는 장소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/>
              <a:t>일본의 </a:t>
            </a:r>
            <a:r>
              <a:rPr lang="ko-KR" altLang="en-US" dirty="0"/>
              <a:t>新</a:t>
            </a:r>
            <a:r>
              <a:rPr lang="en-US" altLang="ko-KR" sz="3300" dirty="0"/>
              <a:t>3</a:t>
            </a:r>
            <a:r>
              <a:rPr lang="ko-KR" altLang="en-US" sz="3300" dirty="0"/>
              <a:t>대 야경</a:t>
            </a:r>
            <a:br>
              <a:rPr lang="en-US" altLang="ko-KR" sz="3300" dirty="0"/>
            </a:br>
            <a:r>
              <a:rPr lang="ko-KR" altLang="en-US" sz="3300" dirty="0"/>
              <a:t>나가사키</a:t>
            </a:r>
            <a:r>
              <a:rPr lang="en-US" altLang="ko-KR" sz="3300" dirty="0"/>
              <a:t>/</a:t>
            </a:r>
            <a:r>
              <a:rPr lang="ko-KR" altLang="en-US" sz="3300" dirty="0"/>
              <a:t>고베</a:t>
            </a:r>
            <a:r>
              <a:rPr lang="en-US" altLang="ko-KR" sz="3300" dirty="0"/>
              <a:t>/</a:t>
            </a:r>
            <a:r>
              <a:rPr lang="ko-KR" altLang="en-US" sz="3300" dirty="0"/>
              <a:t>삿포로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/>
              <a:t>가는 길에 셔틀버스가 있었던 걸로 기억하고</a:t>
            </a:r>
            <a:br>
              <a:rPr lang="en-US" altLang="ko-KR" sz="3300" dirty="0"/>
            </a:br>
            <a:r>
              <a:rPr lang="ko-KR" altLang="en-US" sz="3300" dirty="0"/>
              <a:t>전망대까지 올라가려면 티켓을 사서 케이블카를 타고 이동을 해야함</a:t>
            </a:r>
            <a:br>
              <a:rPr lang="en-US" altLang="ko-KR" sz="3000" dirty="0"/>
            </a:br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9218" name="Picture 2" descr="[삿포로]모이와야마 전망대(藻岩山展望台/もいわやまてんぼうだい)-삿포로 시내가 한눈에 보이는 야경이 아름다운 전망대-">
            <a:extLst>
              <a:ext uri="{FF2B5EF4-FFF2-40B4-BE49-F238E27FC236}">
                <a16:creationId xmlns:a16="http://schemas.microsoft.com/office/drawing/2014/main" id="{68D75A0F-86FE-46B9-8EFC-56DE7871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00025"/>
            <a:ext cx="7048500" cy="62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F75D40-AB72-44BA-B39C-3E3698EB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476672"/>
            <a:ext cx="9782801" cy="940965"/>
          </a:xfrm>
        </p:spPr>
        <p:txBody>
          <a:bodyPr>
            <a:normAutofit/>
          </a:bodyPr>
          <a:lstStyle/>
          <a:p>
            <a:r>
              <a:rPr lang="ko-KR" altLang="en-US" sz="5000" dirty="0" err="1"/>
              <a:t>오타루</a:t>
            </a:r>
            <a:r>
              <a:rPr lang="ko-KR" altLang="en-US" sz="5000" dirty="0"/>
              <a:t> </a:t>
            </a:r>
            <a:r>
              <a:rPr lang="en-US" altLang="ko-KR" sz="5000" dirty="0"/>
              <a:t>Otaru , </a:t>
            </a:r>
            <a:r>
              <a:rPr lang="ko-KR" altLang="en-US" sz="5000" dirty="0"/>
              <a:t>小樽市</a:t>
            </a:r>
            <a:r>
              <a:rPr lang="en-US" altLang="ko-KR" sz="5000" dirty="0"/>
              <a:t>(</a:t>
            </a:r>
            <a:r>
              <a:rPr lang="ko-KR" altLang="en-US" sz="5000" dirty="0" err="1"/>
              <a:t>소준시</a:t>
            </a:r>
            <a:r>
              <a:rPr lang="en-US" altLang="ko-KR" sz="5000" dirty="0"/>
              <a:t>) </a:t>
            </a:r>
            <a:endParaRPr lang="ko-KR" altLang="en-US" sz="5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8ED155-E816-4772-BDA9-E2858976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sz="3500" dirty="0"/>
              <a:t>삿포로 시의 근교 여행지로 유명하다</a:t>
            </a:r>
            <a:r>
              <a:rPr lang="en-US" altLang="ko-KR" sz="3500" dirty="0"/>
              <a:t>. </a:t>
            </a:r>
            <a:r>
              <a:rPr lang="ko-KR" altLang="en-US" sz="3500" dirty="0"/>
              <a:t>삿포로 역에서 </a:t>
            </a:r>
            <a:r>
              <a:rPr lang="en-US" altLang="ko-KR" sz="3500" dirty="0"/>
              <a:t>JR</a:t>
            </a:r>
            <a:r>
              <a:rPr lang="ko-KR" altLang="en-US" sz="3500" dirty="0"/>
              <a:t>열차를 타면 </a:t>
            </a:r>
            <a:r>
              <a:rPr lang="en-US" altLang="ko-KR" sz="3500" dirty="0"/>
              <a:t>30~45</a:t>
            </a:r>
            <a:r>
              <a:rPr lang="ko-KR" altLang="en-US" sz="3500" dirty="0"/>
              <a:t>분 정도 소요된다</a:t>
            </a:r>
            <a:r>
              <a:rPr lang="en-US" altLang="ko-KR" sz="3500" dirty="0"/>
              <a:t>. </a:t>
            </a:r>
            <a:r>
              <a:rPr lang="ko-KR" altLang="en-US" sz="3500" dirty="0"/>
              <a:t>홋카이도의 주요 여행지 중 하나 이지만</a:t>
            </a:r>
            <a:r>
              <a:rPr lang="en-US" altLang="ko-KR" sz="3500" dirty="0"/>
              <a:t>, </a:t>
            </a:r>
            <a:r>
              <a:rPr lang="ko-KR" altLang="en-US" sz="3500" dirty="0" err="1"/>
              <a:t>오타루</a:t>
            </a:r>
            <a:r>
              <a:rPr lang="ko-KR" altLang="en-US" sz="3500" dirty="0"/>
              <a:t> 전체를 둘러보는 데 많은 시간이 소요되지 않아 반나절 코스로 다니는 경우가 많다</a:t>
            </a:r>
            <a:r>
              <a:rPr lang="en-US" altLang="ko-KR" sz="3500" dirty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3500" dirty="0"/>
              <a:t>영화 러브레터의 촬영지로 유명하며 대표적인 관광지로는 </a:t>
            </a:r>
            <a:r>
              <a:rPr lang="ko-KR" altLang="en-US" sz="3500" dirty="0" err="1"/>
              <a:t>오타루</a:t>
            </a:r>
            <a:r>
              <a:rPr lang="ko-KR" altLang="en-US" sz="3500" dirty="0"/>
              <a:t> 운하</a:t>
            </a:r>
            <a:r>
              <a:rPr lang="en-US" altLang="ko-KR" sz="3500" dirty="0"/>
              <a:t>, </a:t>
            </a:r>
            <a:r>
              <a:rPr lang="ko-KR" altLang="en-US" sz="3500" dirty="0" err="1"/>
              <a:t>오타루</a:t>
            </a:r>
            <a:r>
              <a:rPr lang="ko-KR" altLang="en-US" sz="3500" dirty="0"/>
              <a:t> </a:t>
            </a:r>
            <a:r>
              <a:rPr lang="ko-KR" altLang="en-US" sz="3500" dirty="0" err="1"/>
              <a:t>오르골당</a:t>
            </a:r>
            <a:r>
              <a:rPr lang="ko-KR" altLang="en-US" sz="3500" dirty="0"/>
              <a:t> 등이 있다</a:t>
            </a:r>
            <a:r>
              <a:rPr lang="en-US" altLang="ko-KR" sz="3500" dirty="0"/>
              <a:t>.</a:t>
            </a:r>
          </a:p>
          <a:p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79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BE4D213-0417-49B0-9E86-745E8E494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634352" y="1520485"/>
            <a:ext cx="6264518" cy="4032871"/>
          </a:xfrm>
        </p:spPr>
        <p:txBody>
          <a:bodyPr>
            <a:normAutofit/>
          </a:bodyPr>
          <a:lstStyle/>
          <a:p>
            <a:r>
              <a:rPr lang="ko-KR" altLang="en-US" sz="4000" dirty="0" err="1"/>
              <a:t>오타루</a:t>
            </a:r>
            <a:r>
              <a:rPr lang="ko-KR" altLang="en-US" sz="4000" dirty="0"/>
              <a:t> 운하</a:t>
            </a:r>
            <a:br>
              <a:rPr lang="en-US" altLang="ko-KR" sz="4000" dirty="0"/>
            </a:br>
            <a:br>
              <a:rPr lang="en-US" altLang="ko-KR" sz="4000" dirty="0"/>
            </a:br>
            <a:r>
              <a:rPr lang="ko-KR" altLang="en-US" sz="3000" dirty="0"/>
              <a:t>오타루의 상징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en-US" altLang="ko-KR" sz="3000" dirty="0"/>
              <a:t>1914</a:t>
            </a:r>
            <a:r>
              <a:rPr lang="ko-KR" altLang="en-US" sz="3000" dirty="0"/>
              <a:t>년 부터 조성</a:t>
            </a:r>
            <a:br>
              <a:rPr lang="en-US" altLang="ko-KR" sz="3000" dirty="0"/>
            </a:br>
            <a:r>
              <a:rPr lang="ko-KR" altLang="en-US" sz="3000" dirty="0"/>
              <a:t>길이 </a:t>
            </a:r>
            <a:r>
              <a:rPr lang="en-US" altLang="ko-KR" sz="3000" dirty="0"/>
              <a:t>1300m </a:t>
            </a:r>
            <a:r>
              <a:rPr lang="ko-KR" altLang="en-US" sz="3000" dirty="0"/>
              <a:t>폭 </a:t>
            </a:r>
            <a:r>
              <a:rPr lang="en-US" altLang="ko-KR" sz="3000" dirty="0"/>
              <a:t>40m </a:t>
            </a:r>
            <a:br>
              <a:rPr lang="en-US" altLang="ko-KR" sz="3000" dirty="0"/>
            </a:br>
            <a:r>
              <a:rPr lang="en-US" altLang="ko-KR" sz="3000" dirty="0"/>
              <a:t>1923</a:t>
            </a:r>
            <a:r>
              <a:rPr lang="ko-KR" altLang="en-US" sz="3000" dirty="0"/>
              <a:t>년 완성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ko-KR" altLang="en-US" sz="3000" dirty="0"/>
              <a:t>운하를 따라 산책로</a:t>
            </a:r>
            <a:r>
              <a:rPr lang="en-US" altLang="ko-KR" sz="3000" dirty="0"/>
              <a:t>(?)</a:t>
            </a:r>
            <a:r>
              <a:rPr lang="ko-KR" altLang="en-US" sz="3000" dirty="0"/>
              <a:t>같은 곳이 있는데 이를 따라 관광객들이 많이 구경하며 다리는 </a:t>
            </a:r>
            <a:r>
              <a:rPr lang="ko-KR" altLang="en-US" sz="3000" dirty="0" err="1"/>
              <a:t>사진스폿이다</a:t>
            </a:r>
            <a:r>
              <a:rPr lang="en-US" altLang="ko-KR" sz="3300" dirty="0"/>
              <a:t>.</a:t>
            </a:r>
            <a:endParaRPr lang="ko-KR" altLang="en-US" sz="3300" dirty="0"/>
          </a:p>
        </p:txBody>
      </p:sp>
      <p:pic>
        <p:nvPicPr>
          <p:cNvPr id="10242" name="Picture 2" descr="2017년 6월 23일의 모습">
            <a:extLst>
              <a:ext uri="{FF2B5EF4-FFF2-40B4-BE49-F238E27FC236}">
                <a16:creationId xmlns:a16="http://schemas.microsoft.com/office/drawing/2014/main" id="{46121310-AAEA-4BB1-B8E2-41C3C989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96740"/>
            <a:ext cx="6840760" cy="626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F4036C1-BA10-498B-BD1B-52D840B3A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454453" y="1124740"/>
            <a:ext cx="6768751" cy="4608512"/>
          </a:xfrm>
        </p:spPr>
        <p:txBody>
          <a:bodyPr>
            <a:normAutofit/>
          </a:bodyPr>
          <a:lstStyle/>
          <a:p>
            <a:r>
              <a:rPr lang="ko-KR" altLang="en-US" sz="4000" dirty="0" err="1"/>
              <a:t>오타루</a:t>
            </a:r>
            <a:r>
              <a:rPr lang="ko-KR" altLang="en-US" sz="4000" dirty="0"/>
              <a:t> </a:t>
            </a:r>
            <a:r>
              <a:rPr lang="ko-KR" altLang="en-US" sz="4000" dirty="0" err="1"/>
              <a:t>오르골당</a:t>
            </a:r>
            <a:br>
              <a:rPr lang="en-US" altLang="ko-KR" sz="4000" dirty="0"/>
            </a:br>
            <a:br>
              <a:rPr lang="en-US" altLang="ko-KR" sz="4000" dirty="0"/>
            </a:br>
            <a:r>
              <a:rPr lang="ko-KR" altLang="en-US" sz="3000" dirty="0"/>
              <a:t>전세계의 </a:t>
            </a:r>
            <a:r>
              <a:rPr lang="ko-KR" altLang="en-US" sz="3000" dirty="0" err="1"/>
              <a:t>오르골을</a:t>
            </a:r>
            <a:r>
              <a:rPr lang="ko-KR" altLang="en-US" sz="3000" dirty="0"/>
              <a:t> 모아 전시하고 판매하는 </a:t>
            </a:r>
            <a:r>
              <a:rPr lang="ko-KR" altLang="en-US" sz="3000" dirty="0" err="1"/>
              <a:t>오르골당이다</a:t>
            </a:r>
            <a:r>
              <a:rPr lang="en-US" altLang="ko-KR" sz="3000" dirty="0"/>
              <a:t>. 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en-US" altLang="ko-KR" sz="3000" dirty="0"/>
              <a:t>2</a:t>
            </a:r>
            <a:r>
              <a:rPr lang="ko-KR" altLang="en-US" sz="3000" dirty="0"/>
              <a:t>층의 벽돌 건물로 되어 있고 역사는 </a:t>
            </a:r>
            <a:r>
              <a:rPr lang="en-US" altLang="ko-KR" sz="3000" dirty="0"/>
              <a:t>100</a:t>
            </a:r>
            <a:r>
              <a:rPr lang="ko-KR" altLang="en-US" sz="3000" dirty="0"/>
              <a:t>년이 넘는다</a:t>
            </a:r>
            <a:r>
              <a:rPr lang="en-US" altLang="ko-KR" sz="3000" dirty="0"/>
              <a:t>.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ko-KR" altLang="en-US" sz="3000" dirty="0" err="1"/>
              <a:t>오르골을</a:t>
            </a:r>
            <a:r>
              <a:rPr lang="ko-KR" altLang="en-US" sz="3000" dirty="0"/>
              <a:t> 전문적으로 판매하는 상점 중 가장 큰 규모이고</a:t>
            </a:r>
            <a:r>
              <a:rPr lang="en-US" altLang="ko-KR" sz="3000" dirty="0"/>
              <a:t>, </a:t>
            </a:r>
            <a:r>
              <a:rPr lang="ko-KR" altLang="en-US" sz="3000" dirty="0"/>
              <a:t>판매하는 </a:t>
            </a:r>
            <a:r>
              <a:rPr lang="ko-KR" altLang="en-US" sz="3000" dirty="0" err="1"/>
              <a:t>오르골은</a:t>
            </a:r>
            <a:r>
              <a:rPr lang="ko-KR" altLang="en-US" sz="3000" dirty="0"/>
              <a:t> 약 </a:t>
            </a:r>
            <a:r>
              <a:rPr lang="en-US" altLang="ko-KR" sz="3000" dirty="0"/>
              <a:t>3</a:t>
            </a:r>
            <a:r>
              <a:rPr lang="ko-KR" altLang="en-US" sz="3000" dirty="0"/>
              <a:t>만점이다</a:t>
            </a:r>
            <a:r>
              <a:rPr lang="en-US" altLang="ko-KR" sz="3000" dirty="0"/>
              <a:t>.</a:t>
            </a:r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F7C0DF3-6308-47A4-965A-F95EEFAA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700511"/>
            <a:ext cx="7147540" cy="53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857DA-9ED6-4E4D-82C5-243E254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75" y="260648"/>
            <a:ext cx="9782801" cy="1239837"/>
          </a:xfrm>
        </p:spPr>
        <p:txBody>
          <a:bodyPr>
            <a:normAutofit/>
          </a:bodyPr>
          <a:lstStyle/>
          <a:p>
            <a:r>
              <a:rPr lang="ko-KR" altLang="en-US" sz="5000" dirty="0" err="1"/>
              <a:t>비에이정</a:t>
            </a:r>
            <a:r>
              <a:rPr lang="ko-KR" altLang="en-US" sz="5000" dirty="0"/>
              <a:t> 美瑛町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B62D8B-5D18-4002-B0D4-55AEE542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4000" b="1" dirty="0" err="1"/>
              <a:t>비에이</a:t>
            </a:r>
            <a:r>
              <a:rPr lang="ko-KR" altLang="en-US" sz="4000" b="1" dirty="0"/>
              <a:t> 정</a:t>
            </a:r>
            <a:r>
              <a:rPr lang="en-US" altLang="ko-KR" sz="4000" dirty="0"/>
              <a:t> </a:t>
            </a:r>
            <a:r>
              <a:rPr lang="ko-KR" altLang="en-US" sz="4000" dirty="0"/>
              <a:t>은 일본 홋카이도 </a:t>
            </a:r>
            <a:r>
              <a:rPr lang="ko-KR" altLang="en-US" sz="4000" dirty="0" err="1"/>
              <a:t>가미카와</a:t>
            </a:r>
            <a:r>
              <a:rPr lang="ko-KR" altLang="en-US" sz="4000" dirty="0"/>
              <a:t> 지방 중앙</a:t>
            </a:r>
            <a:r>
              <a:rPr lang="en-US" altLang="ko-KR" sz="4000" dirty="0"/>
              <a:t>, </a:t>
            </a:r>
            <a:r>
              <a:rPr lang="ko-KR" altLang="en-US" sz="4000" dirty="0" err="1"/>
              <a:t>이시카리</a:t>
            </a:r>
            <a:r>
              <a:rPr lang="ko-KR" altLang="en-US" sz="4000" dirty="0"/>
              <a:t> 국 </a:t>
            </a:r>
            <a:r>
              <a:rPr lang="ko-KR" altLang="en-US" sz="4000" dirty="0" err="1"/>
              <a:t>가미카와</a:t>
            </a:r>
            <a:r>
              <a:rPr lang="ko-KR" altLang="en-US" sz="4000" dirty="0"/>
              <a:t> 군에 있는 정이다</a:t>
            </a:r>
            <a:r>
              <a:rPr lang="en-US" altLang="ko-KR" sz="4000" dirty="0"/>
              <a:t>. </a:t>
            </a:r>
          </a:p>
          <a:p>
            <a:pPr>
              <a:lnSpc>
                <a:spcPct val="100000"/>
              </a:lnSpc>
            </a:pPr>
            <a:r>
              <a:rPr lang="ko-KR" altLang="en-US" sz="4000" dirty="0"/>
              <a:t>주변의 </a:t>
            </a:r>
            <a:r>
              <a:rPr lang="ko-KR" altLang="en-US" sz="4000" dirty="0" err="1"/>
              <a:t>후라노</a:t>
            </a:r>
            <a:r>
              <a:rPr lang="ko-KR" altLang="en-US" sz="4000" dirty="0"/>
              <a:t> 시와 함께 홋카이도를 대표하는 관광지로서 알려져 있다</a:t>
            </a:r>
            <a:r>
              <a:rPr lang="en-US" altLang="ko-KR" sz="4000" dirty="0"/>
              <a:t>. </a:t>
            </a:r>
            <a:r>
              <a:rPr lang="ko-KR" altLang="en-US" sz="4000" dirty="0"/>
              <a:t>구릉 풍경과 꽃의 풍경이 인기로</a:t>
            </a:r>
            <a:r>
              <a:rPr lang="en-US" altLang="ko-KR" sz="4000" dirty="0"/>
              <a:t>, </a:t>
            </a:r>
            <a:r>
              <a:rPr lang="ko-KR" altLang="en-US" sz="4000" dirty="0" err="1"/>
              <a:t>홋카이도외로부터의</a:t>
            </a:r>
            <a:r>
              <a:rPr lang="ko-KR" altLang="en-US" sz="4000" dirty="0"/>
              <a:t> 이주자도 많다</a:t>
            </a:r>
            <a:r>
              <a:rPr lang="en-US" altLang="ko-KR" sz="4000" dirty="0"/>
              <a:t>.</a:t>
            </a:r>
          </a:p>
          <a:p>
            <a:pPr>
              <a:lnSpc>
                <a:spcPct val="100000"/>
              </a:lnSpc>
            </a:pP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25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DBF768-FA89-4F23-A96F-ACB25F0C5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742486" y="1484781"/>
            <a:ext cx="6192688" cy="3888432"/>
          </a:xfrm>
        </p:spPr>
        <p:txBody>
          <a:bodyPr>
            <a:normAutofit fontScale="90000"/>
          </a:bodyPr>
          <a:lstStyle/>
          <a:p>
            <a:r>
              <a:rPr lang="ko-KR" altLang="en-US" sz="4400" dirty="0"/>
              <a:t>청의 호수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300" dirty="0" err="1"/>
              <a:t>비에이정에</a:t>
            </a:r>
            <a:r>
              <a:rPr lang="ko-KR" altLang="en-US" sz="3300" dirty="0"/>
              <a:t> 있는 인공 연못이다</a:t>
            </a:r>
            <a:r>
              <a:rPr lang="en-US" altLang="ko-KR" sz="3300" dirty="0"/>
              <a:t>.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/>
              <a:t>연못의 색깔이 파란 이유는 물 속에 콜로이드성 수산화 알루미늄이 </a:t>
            </a:r>
            <a:r>
              <a:rPr lang="ko-KR" altLang="en-US" sz="3300" dirty="0" err="1"/>
              <a:t>있어서다</a:t>
            </a:r>
            <a:r>
              <a:rPr lang="en-US" altLang="ko-KR" sz="3300" dirty="0"/>
              <a:t>.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/>
              <a:t>겨울에는 눈에 덮여 온통이 하얗다</a:t>
            </a:r>
            <a:r>
              <a:rPr lang="en-US" altLang="ko-KR" sz="3300" dirty="0"/>
              <a:t>.</a:t>
            </a:r>
            <a:br>
              <a:rPr lang="en-US" altLang="ko-KR" sz="3300" dirty="0"/>
            </a:br>
            <a:br>
              <a:rPr lang="en-US" altLang="ko-KR" sz="3300" dirty="0"/>
            </a:br>
            <a:endParaRPr lang="ko-KR" altLang="en-US" sz="3300" dirty="0"/>
          </a:p>
        </p:txBody>
      </p:sp>
      <p:pic>
        <p:nvPicPr>
          <p:cNvPr id="12290" name="Picture 2" descr="홋카이도 비에이 아오이케 호수 방문기 (청의 호수)">
            <a:extLst>
              <a:ext uri="{FF2B5EF4-FFF2-40B4-BE49-F238E27FC236}">
                <a16:creationId xmlns:a16="http://schemas.microsoft.com/office/drawing/2014/main" id="{42238D65-7852-4888-B780-CA31892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3" y="332656"/>
            <a:ext cx="6120679" cy="3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20141229 :: 홋카이도 :: 비에이 :: 홋카이도 비에이 겨울의 청의호수 아오이이케">
            <a:extLst>
              <a:ext uri="{FF2B5EF4-FFF2-40B4-BE49-F238E27FC236}">
                <a16:creationId xmlns:a16="http://schemas.microsoft.com/office/drawing/2014/main" id="{ACD691C5-42D7-4BC8-A721-D33223BA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34" y="3789040"/>
            <a:ext cx="61206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B4C71F9-721B-4383-95F6-691D17AB1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810262" y="1597184"/>
            <a:ext cx="6633199" cy="3888428"/>
          </a:xfrm>
        </p:spPr>
        <p:txBody>
          <a:bodyPr>
            <a:normAutofit fontScale="90000"/>
          </a:bodyPr>
          <a:lstStyle/>
          <a:p>
            <a:br>
              <a:rPr lang="en-US" altLang="ko-KR" sz="4400" dirty="0"/>
            </a:br>
            <a:br>
              <a:rPr lang="en-US" altLang="ko-KR" sz="4400" dirty="0"/>
            </a:br>
            <a:r>
              <a:rPr lang="ko-KR" altLang="en-US" sz="4400" dirty="0" err="1"/>
              <a:t>흰수염</a:t>
            </a:r>
            <a:r>
              <a:rPr lang="ko-KR" altLang="en-US" sz="4400" dirty="0"/>
              <a:t> 폭포</a:t>
            </a:r>
            <a:br>
              <a:rPr lang="en-US" altLang="ko-KR" sz="4400" dirty="0"/>
            </a:br>
            <a:br>
              <a:rPr lang="en-US" altLang="ko-KR" dirty="0"/>
            </a:br>
            <a:r>
              <a:rPr lang="ko-KR" altLang="en-US" sz="3300" dirty="0" err="1"/>
              <a:t>비에이정</a:t>
            </a:r>
            <a:r>
              <a:rPr lang="ko-KR" altLang="en-US" sz="3300" dirty="0"/>
              <a:t> </a:t>
            </a:r>
            <a:r>
              <a:rPr lang="ko-KR" altLang="en-US" sz="3300" dirty="0" err="1"/>
              <a:t>시로가네</a:t>
            </a:r>
            <a:r>
              <a:rPr lang="ko-KR" altLang="en-US" sz="3300" dirty="0"/>
              <a:t> 온천에 있는 폭포이다</a:t>
            </a:r>
            <a:r>
              <a:rPr lang="en-US" altLang="ko-KR" sz="3300" dirty="0"/>
              <a:t>.</a:t>
            </a:r>
            <a:br>
              <a:rPr lang="en-US" altLang="ko-KR" sz="3300" dirty="0"/>
            </a:br>
            <a:r>
              <a:rPr lang="ko-KR" altLang="en-US" sz="3300" dirty="0"/>
              <a:t>낙차는 </a:t>
            </a:r>
            <a:r>
              <a:rPr lang="en-US" altLang="ko-KR" sz="3300" dirty="0"/>
              <a:t>30 </a:t>
            </a:r>
            <a:r>
              <a:rPr lang="ko-KR" altLang="en-US" sz="3300" dirty="0"/>
              <a:t>미터이며</a:t>
            </a:r>
            <a:r>
              <a:rPr lang="en-US" altLang="ko-KR" sz="3300" dirty="0"/>
              <a:t>, </a:t>
            </a:r>
            <a:r>
              <a:rPr lang="ko-KR" altLang="en-US" sz="3300" dirty="0"/>
              <a:t>해발은 </a:t>
            </a:r>
            <a:r>
              <a:rPr lang="en-US" altLang="ko-KR" sz="3300" dirty="0"/>
              <a:t>600 </a:t>
            </a:r>
            <a:r>
              <a:rPr lang="ko-KR" altLang="en-US" sz="3300" dirty="0"/>
              <a:t>미터이다</a:t>
            </a:r>
            <a:r>
              <a:rPr lang="en-US" altLang="ko-KR" sz="3300" dirty="0"/>
              <a:t>.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/>
              <a:t>폭포의 물줄기가 </a:t>
            </a:r>
            <a:r>
              <a:rPr lang="ko-KR" altLang="en-US" sz="3300" dirty="0" err="1"/>
              <a:t>흰수염</a:t>
            </a:r>
            <a:r>
              <a:rPr lang="ko-KR" altLang="en-US" sz="3300" dirty="0"/>
              <a:t> 처럼 흐른다고 해서 </a:t>
            </a:r>
            <a:r>
              <a:rPr lang="ko-KR" altLang="en-US" sz="3300" dirty="0" err="1"/>
              <a:t>흰수염</a:t>
            </a:r>
            <a:r>
              <a:rPr lang="ko-KR" altLang="en-US" sz="3300" dirty="0"/>
              <a:t> 폭포라고 불림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 err="1"/>
              <a:t>비에이</a:t>
            </a:r>
            <a:r>
              <a:rPr lang="ko-KR" altLang="en-US" sz="3300" dirty="0"/>
              <a:t> 하면 생각나는 관광명소</a:t>
            </a:r>
            <a:br>
              <a:rPr lang="en-US" altLang="ko-KR" sz="3300" dirty="0"/>
            </a:br>
            <a:endParaRPr lang="ko-KR" altLang="en-US" sz="3300" dirty="0"/>
          </a:p>
        </p:txBody>
      </p:sp>
      <p:pic>
        <p:nvPicPr>
          <p:cNvPr id="13314" name="Picture 2" descr="삿포로 여행 코스 비에이 흰수염폭포">
            <a:extLst>
              <a:ext uri="{FF2B5EF4-FFF2-40B4-BE49-F238E27FC236}">
                <a16:creationId xmlns:a16="http://schemas.microsoft.com/office/drawing/2014/main" id="{A0FFF952-25F4-4E37-9982-C4EFDA2A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24800"/>
            <a:ext cx="3543295" cy="23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여름 북해도 여행 / 비에이 청의호수 흰수염폭포">
            <a:extLst>
              <a:ext uri="{FF2B5EF4-FFF2-40B4-BE49-F238E27FC236}">
                <a16:creationId xmlns:a16="http://schemas.microsoft.com/office/drawing/2014/main" id="{A00B7DFE-2B5E-44C2-A431-DB93BC02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620688"/>
            <a:ext cx="3632775" cy="24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흰 수염폭포">
            <a:extLst>
              <a:ext uri="{FF2B5EF4-FFF2-40B4-BE49-F238E27FC236}">
                <a16:creationId xmlns:a16="http://schemas.microsoft.com/office/drawing/2014/main" id="{CA5C79BC-466E-4CBD-985D-3917ADB6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3212976"/>
            <a:ext cx="4852481" cy="32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4D7C48-7574-4DDE-BC9C-25AF960F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 err="1"/>
              <a:t>후라노시</a:t>
            </a:r>
            <a:r>
              <a:rPr lang="ko-KR" altLang="en-US" sz="5000" dirty="0"/>
              <a:t> 富良野市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1C28E2-E6B4-445A-BD54-ED33106E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16" y="1600199"/>
            <a:ext cx="10353973" cy="49447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4000" b="1" dirty="0" err="1"/>
              <a:t>후라노</a:t>
            </a:r>
            <a:r>
              <a:rPr lang="ko-KR" altLang="en-US" sz="4000" b="1" dirty="0"/>
              <a:t> 시</a:t>
            </a:r>
            <a:r>
              <a:rPr lang="ko-KR" altLang="en-US" sz="4000" dirty="0"/>
              <a:t>는 홋카이도 </a:t>
            </a:r>
            <a:r>
              <a:rPr lang="ko-KR" altLang="en-US" sz="4000" dirty="0" err="1"/>
              <a:t>가미카와</a:t>
            </a:r>
            <a:r>
              <a:rPr lang="ko-KR" altLang="en-US" sz="4000" dirty="0"/>
              <a:t> 지방 남부에 있는 시이다</a:t>
            </a:r>
            <a:r>
              <a:rPr lang="en-US" altLang="ko-KR" sz="4000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4000" dirty="0"/>
              <a:t>홋카이도의 거의 중심에 있는 분지도시</a:t>
            </a:r>
            <a:endParaRPr lang="en-US" altLang="ko-KR" sz="4000" dirty="0"/>
          </a:p>
          <a:p>
            <a:pPr>
              <a:lnSpc>
                <a:spcPct val="100000"/>
              </a:lnSpc>
            </a:pPr>
            <a:r>
              <a:rPr lang="ko-KR" altLang="en-US" sz="4000" dirty="0" err="1"/>
              <a:t>라벤더가</a:t>
            </a:r>
            <a:r>
              <a:rPr lang="ko-KR" altLang="en-US" sz="4000" dirty="0"/>
              <a:t> 유명한 관광도시</a:t>
            </a:r>
            <a:endParaRPr lang="en-US" altLang="ko-KR" sz="4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4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939FD5-72E1-4BEE-829D-1414A3399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7066522" y="1664801"/>
            <a:ext cx="6120678" cy="3600400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팜 </a:t>
            </a:r>
            <a:r>
              <a:rPr lang="ko-KR" altLang="en-US" sz="4000" dirty="0" err="1"/>
              <a:t>도미타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000" dirty="0"/>
              <a:t>주로 </a:t>
            </a:r>
            <a:r>
              <a:rPr lang="ko-KR" altLang="en-US" sz="3000" dirty="0" err="1"/>
              <a:t>라벤더를</a:t>
            </a:r>
            <a:r>
              <a:rPr lang="ko-KR" altLang="en-US" sz="3000" dirty="0"/>
              <a:t> 중심으로 한 꽃을 특징으로</a:t>
            </a:r>
            <a:r>
              <a:rPr lang="en-US" altLang="ko-KR" sz="3000" dirty="0"/>
              <a:t>, </a:t>
            </a:r>
            <a:r>
              <a:rPr lang="ko-KR" altLang="en-US" sz="3000" dirty="0"/>
              <a:t>봄부터 가을까지 개장한다</a:t>
            </a:r>
            <a:r>
              <a:rPr lang="en-US" altLang="ko-KR" sz="3000" dirty="0"/>
              <a:t>.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ko-KR" altLang="en-US" sz="3000" dirty="0"/>
              <a:t>입장은 무료</a:t>
            </a: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15362" name="Picture 2" descr="15년 홋카이도 여행 (둘째날 후라노 버스투어, 팜 도미타)">
            <a:extLst>
              <a:ext uri="{FF2B5EF4-FFF2-40B4-BE49-F238E27FC236}">
                <a16:creationId xmlns:a16="http://schemas.microsoft.com/office/drawing/2014/main" id="{7F03E075-7F79-4ACB-A8E6-96216DE1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5" y="404664"/>
            <a:ext cx="748883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0BAB93-6E84-4022-8BF1-1365815E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685800"/>
            <a:ext cx="9782801" cy="731837"/>
          </a:xfrm>
        </p:spPr>
        <p:txBody>
          <a:bodyPr>
            <a:noAutofit/>
          </a:bodyPr>
          <a:lstStyle/>
          <a:p>
            <a:r>
              <a:rPr lang="ko-KR" altLang="en-US" sz="5000" dirty="0"/>
              <a:t>관광자원이란</a:t>
            </a:r>
            <a:r>
              <a:rPr lang="en-US" altLang="ko-KR" sz="5000" dirty="0"/>
              <a:t>?</a:t>
            </a:r>
            <a:endParaRPr lang="ko-KR" altLang="en-US" sz="5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D952AE-0886-4A87-8568-B62D4356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sz="4500" dirty="0"/>
              <a:t>형체가 있든 없든</a:t>
            </a:r>
            <a:r>
              <a:rPr lang="en-US" altLang="ko-KR" sz="4500" dirty="0"/>
              <a:t>, </a:t>
            </a:r>
            <a:r>
              <a:rPr lang="ko-KR" altLang="en-US" sz="4500" dirty="0"/>
              <a:t>인공물이든 자연물이든 그것이 관광객을 모을 수 있고 관광 수입을 올릴 수 있는 경제성을 띠고 있다면 관광 자원으로 볼 수 있다</a:t>
            </a:r>
            <a:r>
              <a:rPr lang="en-US" altLang="ko-KR" sz="4500" dirty="0"/>
              <a:t>.</a:t>
            </a:r>
            <a:endParaRPr lang="ko-KR" altLang="en-US" sz="45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DC6E2-2035-4563-A0F7-1C1AAA57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/>
              <a:t>팜 </a:t>
            </a:r>
            <a:r>
              <a:rPr lang="ko-KR" altLang="en-US" sz="5000" dirty="0" err="1"/>
              <a:t>도미타</a:t>
            </a:r>
            <a:endParaRPr lang="ko-KR" altLang="en-US" sz="5000" dirty="0"/>
          </a:p>
        </p:txBody>
      </p:sp>
      <p:pic>
        <p:nvPicPr>
          <p:cNvPr id="16386" name="Picture 2" descr="후라노의 관광명소 : 팜도미타 (feat.6월초의 팜도미타)">
            <a:extLst>
              <a:ext uri="{FF2B5EF4-FFF2-40B4-BE49-F238E27FC236}">
                <a16:creationId xmlns:a16="http://schemas.microsoft.com/office/drawing/2014/main" id="{0850421B-1A73-4C89-976C-F8CC9E6D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" y="1830580"/>
            <a:ext cx="5903432" cy="21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가족여행 북해도 2일차 - 팜도미타">
            <a:extLst>
              <a:ext uri="{FF2B5EF4-FFF2-40B4-BE49-F238E27FC236}">
                <a16:creationId xmlns:a16="http://schemas.microsoft.com/office/drawing/2014/main" id="{FD4F4939-63E9-4DDB-B48A-87D29EE8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13" y="1830580"/>
            <a:ext cx="5174858" cy="46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비에이 투어, '후라노 라벤더'로 유명한 팜 도미타">
            <a:extLst>
              <a:ext uri="{FF2B5EF4-FFF2-40B4-BE49-F238E27FC236}">
                <a16:creationId xmlns:a16="http://schemas.microsoft.com/office/drawing/2014/main" id="{47C565C4-9255-4541-9AEF-9AA2247B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" y="4416280"/>
            <a:ext cx="5903432" cy="21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FC662D-C9B9-43E8-B9E3-3BA9B912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/>
              <a:t>참고자료와 동영상 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6CF8E4-024F-4E77-8C33-8E92536B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동영상자료 </a:t>
            </a:r>
            <a:r>
              <a:rPr lang="en-US" altLang="ko-KR" sz="4000" dirty="0"/>
              <a:t>: </a:t>
            </a:r>
            <a:r>
              <a:rPr lang="en-US" altLang="ko-KR" sz="4000" dirty="0">
                <a:hlinkClick r:id="rId2"/>
              </a:rPr>
              <a:t>https://youtu.be/VXVdKusXfSo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  </a:t>
            </a:r>
            <a:endParaRPr lang="en-US" altLang="ko-KR" sz="4000" dirty="0"/>
          </a:p>
          <a:p>
            <a:r>
              <a:rPr lang="ko-KR" altLang="en-US" sz="4000" dirty="0"/>
              <a:t>참고 했던 것들 </a:t>
            </a:r>
            <a:r>
              <a:rPr lang="en-US" altLang="ko-KR" sz="4000" dirty="0"/>
              <a:t>: </a:t>
            </a:r>
            <a:r>
              <a:rPr lang="ko-KR" altLang="en-US" sz="4000" dirty="0"/>
              <a:t>위키피디아 </a:t>
            </a:r>
            <a:r>
              <a:rPr lang="en-US" altLang="ko-KR" sz="4000" dirty="0"/>
              <a:t>, </a:t>
            </a:r>
            <a:r>
              <a:rPr lang="ko-KR" altLang="en-US" sz="4000" dirty="0"/>
              <a:t>네이버지식백과 </a:t>
            </a:r>
            <a:r>
              <a:rPr lang="en-US" altLang="ko-KR" sz="4000" dirty="0"/>
              <a:t>, </a:t>
            </a:r>
            <a:r>
              <a:rPr lang="ko-KR" altLang="en-US" sz="4000" dirty="0"/>
              <a:t>삿포로 </a:t>
            </a:r>
            <a:r>
              <a:rPr lang="ko-KR" altLang="en-US" sz="4000" dirty="0" err="1"/>
              <a:t>눈축제</a:t>
            </a:r>
            <a:r>
              <a:rPr lang="ko-KR" altLang="en-US" sz="4000" dirty="0"/>
              <a:t> 공식사이트 </a:t>
            </a:r>
            <a:r>
              <a:rPr lang="en-US" altLang="ko-KR" sz="4000" dirty="0"/>
              <a:t>, </a:t>
            </a:r>
            <a:r>
              <a:rPr lang="ko-KR" altLang="en-US" sz="4000" dirty="0" err="1"/>
              <a:t>네이버이미지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518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4EC7CA-B51C-401C-9D6B-BBBB0A05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10000" dirty="0">
                <a:latin typeface="Monotype Corsiva" panose="03010101010201010101" pitchFamily="66" charset="0"/>
              </a:rPr>
              <a:t>Thanks for watching</a:t>
            </a:r>
          </a:p>
          <a:p>
            <a:pPr marL="0" indent="0">
              <a:buNone/>
            </a:pPr>
            <a:endParaRPr lang="en-US" altLang="ko-KR" sz="10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altLang="ko-KR" sz="10000" dirty="0">
                <a:latin typeface="Monotype Corsiva" panose="03010101010201010101" pitchFamily="66" charset="0"/>
              </a:rPr>
              <a:t>            -End-</a:t>
            </a:r>
            <a:endParaRPr lang="ko-KR" altLang="en-US" sz="10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1F20B2-C4CE-4D1E-BA5A-F3D9EF3B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260648"/>
            <a:ext cx="11186481" cy="6336704"/>
          </a:xfrm>
        </p:spPr>
        <p:txBody>
          <a:bodyPr>
            <a:normAutofit/>
          </a:bodyPr>
          <a:lstStyle/>
          <a:p>
            <a:r>
              <a:rPr lang="ko-KR" altLang="en-US" sz="4500" dirty="0"/>
              <a:t>일본의 지역 중 홋카이도</a:t>
            </a:r>
            <a:r>
              <a:rPr lang="en-US" altLang="ko-KR" sz="4500" dirty="0"/>
              <a:t>(</a:t>
            </a:r>
            <a:r>
              <a:rPr lang="ko-KR" altLang="en-US" sz="4500" dirty="0"/>
              <a:t>북해도</a:t>
            </a:r>
            <a:r>
              <a:rPr lang="en-US" altLang="ko-KR" sz="4500" dirty="0"/>
              <a:t>)</a:t>
            </a:r>
            <a:r>
              <a:rPr lang="ko-KR" altLang="en-US" sz="4500" dirty="0"/>
              <a:t>를 조사를 해보았습니다</a:t>
            </a:r>
            <a:r>
              <a:rPr lang="en-US" altLang="ko-KR" sz="4500" dirty="0"/>
              <a:t>.</a:t>
            </a:r>
          </a:p>
          <a:p>
            <a:r>
              <a:rPr lang="ko-KR" altLang="en-US" sz="4500" dirty="0"/>
              <a:t>조사 한 이유</a:t>
            </a:r>
            <a:endParaRPr lang="en-US" altLang="ko-KR" sz="4500" dirty="0"/>
          </a:p>
          <a:p>
            <a:r>
              <a:rPr lang="en-US" altLang="ko-KR" sz="4500" dirty="0"/>
              <a:t>1.</a:t>
            </a:r>
            <a:r>
              <a:rPr lang="ko-KR" altLang="en-US" sz="4500" dirty="0"/>
              <a:t>여행을 갔었는데 좋은 기억을 심어주었기 때문</a:t>
            </a:r>
            <a:endParaRPr lang="en-US" altLang="ko-KR" sz="4500" dirty="0"/>
          </a:p>
          <a:p>
            <a:r>
              <a:rPr lang="en-US" altLang="ko-KR" sz="4500" dirty="0"/>
              <a:t>2.</a:t>
            </a:r>
            <a:r>
              <a:rPr lang="ko-KR" altLang="en-US" sz="4500" dirty="0"/>
              <a:t>사람들은 일본 하면 </a:t>
            </a:r>
            <a:r>
              <a:rPr lang="en-US" altLang="ko-KR" sz="4500" dirty="0"/>
              <a:t>‘</a:t>
            </a:r>
            <a:r>
              <a:rPr lang="ko-KR" altLang="en-US" sz="4500" dirty="0"/>
              <a:t>도쿄‘</a:t>
            </a:r>
            <a:r>
              <a:rPr lang="en-US" altLang="ko-KR" sz="4500" dirty="0"/>
              <a:t>’</a:t>
            </a:r>
            <a:r>
              <a:rPr lang="ko-KR" altLang="en-US" sz="4500" dirty="0"/>
              <a:t>오사카</a:t>
            </a:r>
            <a:r>
              <a:rPr lang="en-US" altLang="ko-KR" sz="4500" dirty="0"/>
              <a:t>’’</a:t>
            </a:r>
            <a:r>
              <a:rPr lang="ko-KR" altLang="en-US" sz="4500" dirty="0" err="1"/>
              <a:t>후쿠오카＇와</a:t>
            </a:r>
            <a:r>
              <a:rPr lang="ko-KR" altLang="en-US" sz="4500" dirty="0"/>
              <a:t> 같은 도시만 알고 있음</a:t>
            </a:r>
            <a:endParaRPr lang="en-US" altLang="ko-KR" sz="4500" dirty="0"/>
          </a:p>
          <a:p>
            <a:r>
              <a:rPr lang="ko-KR" altLang="en-US" sz="4500" dirty="0"/>
              <a:t>상대적으로 잘 모르는 홋카이도를 조사</a:t>
            </a:r>
            <a:endParaRPr lang="en-US" altLang="ko-KR" sz="4500" dirty="0"/>
          </a:p>
          <a:p>
            <a:endParaRPr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305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2482F6-2CCA-4BDD-8D55-C901DEA8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77801"/>
            <a:ext cx="9674313" cy="874936"/>
          </a:xfrm>
        </p:spPr>
        <p:txBody>
          <a:bodyPr>
            <a:normAutofit/>
          </a:bodyPr>
          <a:lstStyle/>
          <a:p>
            <a:r>
              <a:rPr lang="ko-KR" altLang="en-US" sz="5000" dirty="0"/>
              <a:t>홋카이도</a:t>
            </a:r>
          </a:p>
        </p:txBody>
      </p:sp>
      <p:pic>
        <p:nvPicPr>
          <p:cNvPr id="2050" name="Picture 2" descr="[2016.8.26~8.30] 일본 홋카이도 1일차 - 출국&amp;스스키노">
            <a:extLst>
              <a:ext uri="{FF2B5EF4-FFF2-40B4-BE49-F238E27FC236}">
                <a16:creationId xmlns:a16="http://schemas.microsoft.com/office/drawing/2014/main" id="{9F7C42DB-AF19-4D7B-9D58-28A72F6B0E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196752"/>
            <a:ext cx="60496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B8BA97A-ADF5-41EF-99F4-5D1F68BA088C}"/>
              </a:ext>
            </a:extLst>
          </p:cNvPr>
          <p:cNvSpPr/>
          <p:nvPr/>
        </p:nvSpPr>
        <p:spPr>
          <a:xfrm>
            <a:off x="7606580" y="1202357"/>
            <a:ext cx="4392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일본 북단부에 있는 홋카이도 본도</a:t>
            </a:r>
            <a:r>
              <a:rPr lang="en-US" altLang="ko-KR" sz="30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0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本島</a:t>
            </a:r>
            <a:r>
              <a:rPr lang="en-US" altLang="ko-KR" sz="30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30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부속 도서로 된 지방</a:t>
            </a:r>
            <a:r>
              <a:rPr lang="en-US" altLang="ko-KR" sz="30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en-US" altLang="ko-KR" sz="3000" dirty="0">
              <a:solidFill>
                <a:srgbClr val="66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30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혼슈에 이어 두번째로 </a:t>
            </a:r>
            <a:r>
              <a:rPr lang="ko-KR" altLang="en-US" sz="3000" dirty="0" err="1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큰섬</a:t>
            </a:r>
            <a:endParaRPr lang="en-US" altLang="ko-KR" sz="3000" dirty="0">
              <a:solidFill>
                <a:srgbClr val="66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3000" dirty="0">
              <a:solidFill>
                <a:srgbClr val="66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3000" dirty="0"/>
              <a:t>인구밀도가 가장 낮음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북쪽에 있어 </a:t>
            </a:r>
            <a:r>
              <a:rPr lang="ko-KR" altLang="en-US" sz="3000" dirty="0" err="1"/>
              <a:t>냉대기후이고</a:t>
            </a:r>
            <a:r>
              <a:rPr lang="ko-KR" altLang="en-US" sz="3000" dirty="0"/>
              <a:t> 추움</a:t>
            </a:r>
          </a:p>
        </p:txBody>
      </p:sp>
    </p:spTree>
    <p:extLst>
      <p:ext uri="{BB962C8B-B14F-4D97-AF65-F5344CB8AC3E}">
        <p14:creationId xmlns:p14="http://schemas.microsoft.com/office/powerpoint/2010/main" val="30946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182C7A-91FC-4F01-AF48-94F7B654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/>
              <a:t>홋카이도 대표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44D86C-50B7-468B-AA5C-56095BDA7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삿포로</a:t>
            </a:r>
            <a:endParaRPr lang="en-US" altLang="ko-KR" sz="4000" dirty="0"/>
          </a:p>
          <a:p>
            <a:r>
              <a:rPr lang="ko-KR" altLang="en-US" sz="4000" dirty="0" err="1"/>
              <a:t>오타루</a:t>
            </a:r>
            <a:endParaRPr lang="en-US" altLang="ko-KR" sz="4000" dirty="0"/>
          </a:p>
          <a:p>
            <a:r>
              <a:rPr lang="ko-KR" altLang="en-US" sz="4000" dirty="0" err="1"/>
              <a:t>비에이</a:t>
            </a:r>
            <a:endParaRPr lang="en-US" altLang="ko-KR" sz="4000" dirty="0"/>
          </a:p>
          <a:p>
            <a:r>
              <a:rPr lang="ko-KR" altLang="en-US" sz="4000" dirty="0" err="1"/>
              <a:t>후라노</a:t>
            </a:r>
            <a:endParaRPr lang="ko-KR" altLang="en-US" sz="4000" dirty="0"/>
          </a:p>
        </p:txBody>
      </p:sp>
      <p:pic>
        <p:nvPicPr>
          <p:cNvPr id="3076" name="Picture 4" descr="눈의 천국 '홋카이도'에서 축제 즐기자…일본 홋카이도 겨울 축제 4선">
            <a:extLst>
              <a:ext uri="{FF2B5EF4-FFF2-40B4-BE49-F238E27FC236}">
                <a16:creationId xmlns:a16="http://schemas.microsoft.com/office/drawing/2014/main" id="{85A74A35-3D55-4074-BFD3-C972792A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69" y="2492896"/>
            <a:ext cx="5256584" cy="39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DAA88A-81D2-4764-A9FE-2D52F08F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476672"/>
            <a:ext cx="9782801" cy="940965"/>
          </a:xfrm>
        </p:spPr>
        <p:txBody>
          <a:bodyPr>
            <a:normAutofit/>
          </a:bodyPr>
          <a:lstStyle/>
          <a:p>
            <a:r>
              <a:rPr lang="ko-KR" altLang="en-US" sz="5000" dirty="0"/>
              <a:t>삿포로札幌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8121F3F-F166-44F5-84D5-D535E4F8B182}"/>
              </a:ext>
            </a:extLst>
          </p:cNvPr>
          <p:cNvSpPr/>
          <p:nvPr/>
        </p:nvSpPr>
        <p:spPr>
          <a:xfrm>
            <a:off x="1485900" y="1772816"/>
            <a:ext cx="98903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겨울과 맥주가 유명한 도시 삿포로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북해도의 중심이자 대자연으로 둘러싸인 삿포로는 일본인들이 가장 </a:t>
            </a:r>
            <a:r>
              <a:rPr lang="ko-KR" altLang="en-US" sz="3000" dirty="0" err="1">
                <a:solidFill>
                  <a:srgbClr val="000000"/>
                </a:solidFill>
                <a:latin typeface="+mn-ea"/>
              </a:rPr>
              <a:t>살고싶어하는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 도시로 꼽힌다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여름에는 서늘하고 겨울에는 눈이 내린 절경으로 유명하며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특히 겨울에 세계 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3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대 축제 중 하나인 삿포로 눈축제가 열려 많은 관광객들이 온다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3000" dirty="0" err="1">
                <a:solidFill>
                  <a:srgbClr val="000000"/>
                </a:solidFill>
                <a:latin typeface="+mn-ea"/>
              </a:rPr>
              <a:t>모이와산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000" dirty="0" err="1">
                <a:solidFill>
                  <a:srgbClr val="000000"/>
                </a:solidFill>
                <a:latin typeface="+mn-ea"/>
              </a:rPr>
              <a:t>로프웨이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 케이블카를 타고 삿포로의 야경을 감상하는 것은 삿포로 관광의 필수 코스로 불린다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맥주와 함께 </a:t>
            </a:r>
            <a:r>
              <a:rPr lang="ko-KR" altLang="en-US" sz="3000" dirty="0" err="1">
                <a:solidFill>
                  <a:srgbClr val="000000"/>
                </a:solidFill>
                <a:latin typeface="+mn-ea"/>
              </a:rPr>
              <a:t>스스키노역의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000" dirty="0" err="1">
                <a:solidFill>
                  <a:srgbClr val="000000"/>
                </a:solidFill>
                <a:latin typeface="+mn-ea"/>
              </a:rPr>
              <a:t>라멘골목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3000" dirty="0" err="1">
                <a:solidFill>
                  <a:srgbClr val="000000"/>
                </a:solidFill>
                <a:latin typeface="+mn-ea"/>
              </a:rPr>
              <a:t>수프카레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3000" dirty="0" err="1">
                <a:solidFill>
                  <a:srgbClr val="000000"/>
                </a:solidFill>
                <a:latin typeface="+mn-ea"/>
              </a:rPr>
              <a:t>쟈카바타가</a:t>
            </a:r>
            <a:r>
              <a:rPr lang="ko-KR" altLang="en-US" sz="3000" dirty="0">
                <a:solidFill>
                  <a:srgbClr val="000000"/>
                </a:solidFill>
                <a:latin typeface="+mn-ea"/>
              </a:rPr>
              <a:t> 유명해 식도락 여행으로도 좋다</a:t>
            </a:r>
            <a:r>
              <a:rPr lang="en-US" altLang="ko-KR" sz="30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3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04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CBAA099-896C-46BE-883C-2A5FC3E77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598470" y="1628796"/>
            <a:ext cx="6336707" cy="3600401"/>
          </a:xfrm>
        </p:spPr>
        <p:txBody>
          <a:bodyPr>
            <a:normAutofit fontScale="90000"/>
          </a:bodyPr>
          <a:lstStyle/>
          <a:p>
            <a:r>
              <a:rPr lang="ko-KR" altLang="en-US" sz="4400" dirty="0" err="1"/>
              <a:t>스스키노</a:t>
            </a:r>
            <a:r>
              <a:rPr lang="ko-KR" altLang="en-US" sz="4400" dirty="0"/>
              <a:t> 거리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300" dirty="0"/>
              <a:t>홋카이도 최대 유흥가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/>
              <a:t>삿포로시의 최대 번화가</a:t>
            </a:r>
            <a:br>
              <a:rPr lang="en-US" altLang="ko-KR" sz="3300" dirty="0"/>
            </a:br>
            <a:br>
              <a:rPr lang="en-US" altLang="ko-KR" sz="3300" dirty="0"/>
            </a:br>
            <a:r>
              <a:rPr lang="ko-KR" altLang="en-US" sz="3300" dirty="0"/>
              <a:t>빌딩안에 여러 상점들이 있음</a:t>
            </a:r>
            <a:r>
              <a:rPr lang="en-US" altLang="ko-KR" sz="3300" dirty="0"/>
              <a:t>(</a:t>
            </a:r>
            <a:r>
              <a:rPr lang="ko-KR" altLang="en-US" sz="3300" dirty="0"/>
              <a:t>한 빌딩에 여러 집들이 있어 가고 싶은 곳을 찾는 것이 곤란했음</a:t>
            </a:r>
            <a:r>
              <a:rPr lang="en-US" altLang="ko-KR" sz="3300" dirty="0"/>
              <a:t>)</a:t>
            </a:r>
            <a:br>
              <a:rPr lang="en-US" altLang="ko-KR" sz="3300" dirty="0"/>
            </a:br>
            <a:endParaRPr lang="ko-KR" altLang="en-US" sz="3300" dirty="0"/>
          </a:p>
        </p:txBody>
      </p:sp>
      <p:pic>
        <p:nvPicPr>
          <p:cNvPr id="5124" name="Picture 4" descr="10월 18일 홋카이도 삿포로 스스키노 야경풍경 사진 모음">
            <a:extLst>
              <a:ext uri="{FF2B5EF4-FFF2-40B4-BE49-F238E27FC236}">
                <a16:creationId xmlns:a16="http://schemas.microsoft.com/office/drawing/2014/main" id="{3C562E8A-AA64-42FA-9921-386A4A18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476672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0FA9C78-69A1-464E-8402-B55434864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871636" y="1931693"/>
            <a:ext cx="6552733" cy="3498675"/>
          </a:xfrm>
        </p:spPr>
        <p:txBody>
          <a:bodyPr>
            <a:normAutofit fontScale="90000"/>
          </a:bodyPr>
          <a:lstStyle/>
          <a:p>
            <a:r>
              <a:rPr lang="ko-KR" altLang="en-US" sz="4400" dirty="0" err="1"/>
              <a:t>오도리</a:t>
            </a:r>
            <a:r>
              <a:rPr lang="ko-KR" altLang="en-US" sz="4400" dirty="0"/>
              <a:t> 공원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ja-JP" altLang="en-US" sz="2800" dirty="0"/>
              <a:t>おおどおりこうえん</a:t>
            </a:r>
            <a:r>
              <a:rPr lang="en-US" altLang="ja-JP" sz="2800" dirty="0"/>
              <a:t>)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ko-KR" altLang="en-US" sz="3300" dirty="0"/>
              <a:t>삿포로시 중심에 위치한 공원</a:t>
            </a:r>
            <a:br>
              <a:rPr lang="en-US" altLang="ko-KR" sz="3300" dirty="0"/>
            </a:br>
            <a:br>
              <a:rPr lang="en-US" altLang="ja-JP" sz="3300" dirty="0"/>
            </a:br>
            <a:r>
              <a:rPr lang="en-US" altLang="ja-JP" sz="3300" dirty="0"/>
              <a:t>2</a:t>
            </a:r>
            <a:r>
              <a:rPr lang="ko-KR" altLang="en-US" sz="3300" dirty="0"/>
              <a:t>월 삿포로 </a:t>
            </a:r>
            <a:r>
              <a:rPr lang="ko-KR" altLang="en-US" sz="3300" dirty="0" err="1"/>
              <a:t>눈축제</a:t>
            </a:r>
            <a:br>
              <a:rPr lang="en-US" altLang="ja-JP" sz="3300" dirty="0"/>
            </a:br>
            <a:r>
              <a:rPr lang="en-US" altLang="ja-JP" sz="3300" dirty="0"/>
              <a:t>5</a:t>
            </a:r>
            <a:r>
              <a:rPr lang="ko-KR" altLang="en-US" sz="3300" dirty="0"/>
              <a:t>월 중순 라일락 축제</a:t>
            </a:r>
            <a:br>
              <a:rPr lang="en-US" altLang="ko-KR" sz="3300" dirty="0"/>
            </a:br>
            <a:r>
              <a:rPr lang="en-US" altLang="ko-KR" sz="3300" dirty="0"/>
              <a:t>6</a:t>
            </a:r>
            <a:r>
              <a:rPr lang="ko-KR" altLang="en-US" sz="3300" dirty="0"/>
              <a:t>월 </a:t>
            </a:r>
            <a:r>
              <a:rPr lang="ko-KR" altLang="en-US" sz="3300" dirty="0" err="1"/>
              <a:t>요사코이</a:t>
            </a:r>
            <a:r>
              <a:rPr lang="ko-KR" altLang="en-US" sz="3300" dirty="0"/>
              <a:t> 소란 축제</a:t>
            </a:r>
            <a:br>
              <a:rPr lang="en-US" altLang="ko-KR" sz="3300" dirty="0"/>
            </a:br>
            <a:r>
              <a:rPr lang="en-US" altLang="ko-KR" sz="3300" dirty="0"/>
              <a:t>7</a:t>
            </a:r>
            <a:r>
              <a:rPr lang="ko-KR" altLang="en-US" sz="3300" dirty="0"/>
              <a:t>월</a:t>
            </a:r>
            <a:r>
              <a:rPr lang="en-US" altLang="ko-KR" sz="3300" dirty="0"/>
              <a:t>21</a:t>
            </a:r>
            <a:r>
              <a:rPr lang="ko-KR" altLang="en-US" sz="3300" dirty="0"/>
              <a:t>일</a:t>
            </a:r>
            <a:r>
              <a:rPr lang="en-US" altLang="ko-KR" sz="3300" dirty="0"/>
              <a:t>~8</a:t>
            </a:r>
            <a:r>
              <a:rPr lang="ko-KR" altLang="en-US" sz="3300" dirty="0"/>
              <a:t>월</a:t>
            </a:r>
            <a:r>
              <a:rPr lang="en-US" altLang="ko-KR" sz="3300" dirty="0"/>
              <a:t>20 </a:t>
            </a:r>
            <a:r>
              <a:rPr lang="ko-KR" altLang="en-US" sz="3300" dirty="0"/>
              <a:t>일 맥주축제</a:t>
            </a:r>
            <a:br>
              <a:rPr lang="en-US" altLang="ko-KR" sz="3300" dirty="0"/>
            </a:br>
            <a:r>
              <a:rPr lang="en-US" altLang="ko-KR" sz="3300" dirty="0"/>
              <a:t>11</a:t>
            </a:r>
            <a:r>
              <a:rPr lang="ko-KR" altLang="en-US" sz="3300" dirty="0"/>
              <a:t>월 삿포로 화이트 </a:t>
            </a:r>
            <a:r>
              <a:rPr lang="ko-KR" altLang="en-US" sz="3300" dirty="0" err="1"/>
              <a:t>일루미네이션</a:t>
            </a:r>
            <a:r>
              <a:rPr lang="ko-KR" altLang="en-US" sz="3300" dirty="0"/>
              <a:t> 점등</a:t>
            </a:r>
            <a:br>
              <a:rPr lang="ko-KR" altLang="en-US" sz="3300" dirty="0"/>
            </a:br>
            <a:endParaRPr lang="ko-KR" altLang="en-US" sz="3300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614AD0-5D35-4C07-AF2A-4E164156F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485" y="621457"/>
            <a:ext cx="5799203" cy="4882884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 descr="오도리공원 - 삿포로 오도리공원, 야경">
            <a:extLst>
              <a:ext uri="{FF2B5EF4-FFF2-40B4-BE49-F238E27FC236}">
                <a16:creationId xmlns:a16="http://schemas.microsoft.com/office/drawing/2014/main" id="{2A43D8FB-7E1B-4F83-A449-0B548023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16632"/>
            <a:ext cx="80971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3739AB9-254B-4DBC-90A3-DEF5C78F6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616191" y="1300673"/>
            <a:ext cx="6524622" cy="4256651"/>
          </a:xfrm>
        </p:spPr>
        <p:txBody>
          <a:bodyPr/>
          <a:lstStyle/>
          <a:p>
            <a:r>
              <a:rPr lang="ko-KR" altLang="en-US" sz="3500" dirty="0"/>
              <a:t>삿포로 맥주 박물관</a:t>
            </a:r>
            <a:br>
              <a:rPr lang="en-US" altLang="ko-KR" sz="3500" dirty="0"/>
            </a:br>
            <a:br>
              <a:rPr lang="en-US" altLang="ko-KR" sz="3500" dirty="0"/>
            </a:br>
            <a:br>
              <a:rPr lang="en-US" altLang="ko-KR" sz="3500" dirty="0"/>
            </a:br>
            <a:r>
              <a:rPr lang="en-US" altLang="ko-KR" sz="3000" dirty="0"/>
              <a:t>1987</a:t>
            </a:r>
            <a:r>
              <a:rPr lang="ko-KR" altLang="en-US" sz="3000" dirty="0"/>
              <a:t>년</a:t>
            </a:r>
            <a:r>
              <a:rPr lang="en-US" altLang="ko-KR" sz="3000" dirty="0"/>
              <a:t>7</a:t>
            </a:r>
            <a:r>
              <a:rPr lang="ko-KR" altLang="en-US" sz="3000" dirty="0"/>
              <a:t>월 개관</a:t>
            </a:r>
            <a:br>
              <a:rPr lang="en-US" altLang="ko-KR" sz="3000" dirty="0"/>
            </a:br>
            <a:r>
              <a:rPr lang="en-US" altLang="ko-KR" sz="3000" dirty="0"/>
              <a:t>2004</a:t>
            </a:r>
            <a:r>
              <a:rPr lang="ko-KR" altLang="en-US" sz="3000" dirty="0"/>
              <a:t>년 공개</a:t>
            </a:r>
            <a:br>
              <a:rPr lang="en-US" altLang="ko-KR" sz="3000" dirty="0"/>
            </a:br>
            <a:r>
              <a:rPr lang="ko-KR" altLang="en-US" sz="3000" dirty="0"/>
              <a:t>삿포로 맥주의 역사와 원료</a:t>
            </a:r>
            <a:r>
              <a:rPr lang="en-US" altLang="ko-KR" sz="3000" dirty="0"/>
              <a:t>,</a:t>
            </a:r>
            <a:r>
              <a:rPr lang="ko-KR" altLang="en-US" sz="3000" dirty="0"/>
              <a:t>제조 공정 등 다양한 영상과 소품들이 있다</a:t>
            </a:r>
            <a:r>
              <a:rPr lang="en-US" altLang="ko-KR" sz="3000" dirty="0"/>
              <a:t>.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ko-KR" altLang="en-US" sz="3000" dirty="0"/>
              <a:t>티켓을 끊고 들어간 기억이 있으며</a:t>
            </a:r>
            <a:r>
              <a:rPr lang="en-US" altLang="ko-KR" sz="3000" dirty="0"/>
              <a:t>,</a:t>
            </a:r>
            <a:br>
              <a:rPr lang="en-US" altLang="ko-KR" sz="3000" dirty="0"/>
            </a:br>
            <a:r>
              <a:rPr lang="ko-KR" altLang="en-US" sz="3000" dirty="0"/>
              <a:t>안에는 </a:t>
            </a:r>
            <a:r>
              <a:rPr lang="en-US" altLang="ko-KR" sz="3000" dirty="0"/>
              <a:t>Bar</a:t>
            </a:r>
            <a:r>
              <a:rPr lang="ko-KR" altLang="en-US" sz="3000" dirty="0"/>
              <a:t>가 있어 맥주를 사 마실 수 있다</a:t>
            </a:r>
            <a:r>
              <a:rPr lang="en-US" altLang="ko-KR" sz="3000" dirty="0"/>
              <a:t>.</a:t>
            </a:r>
            <a:br>
              <a:rPr lang="en-US" altLang="ko-KR" sz="2500" dirty="0"/>
            </a:br>
            <a:endParaRPr lang="ko-KR" altLang="en-US" sz="2500" dirty="0"/>
          </a:p>
        </p:txBody>
      </p:sp>
      <p:pic>
        <p:nvPicPr>
          <p:cNvPr id="7170" name="Picture 2" descr="일본 맥주의 역사 속으로, 삿포로 맥주박물관 후기">
            <a:extLst>
              <a:ext uri="{FF2B5EF4-FFF2-40B4-BE49-F238E27FC236}">
                <a16:creationId xmlns:a16="http://schemas.microsoft.com/office/drawing/2014/main" id="{DFF51977-725E-4306-A0E7-5B6F6FF7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9" y="166689"/>
            <a:ext cx="7169595" cy="65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눈송이 디자인 서식 파일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90_TF03460579" id="{B1DF70B9-0B72-4754-8FB5-E3CD1B68B7E1}" vid="{80B59A64-5E38-443A-8CDD-591A1536CD56}"/>
    </a:ext>
  </a:extLst>
</a:theme>
</file>

<file path=ppt/theme/theme2.xml><?xml version="1.0" encoding="utf-8"?>
<a:theme xmlns:a="http://schemas.openxmlformats.org/drawingml/2006/main" name="Office 테마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눈송이 디자인 슬라이드</Template>
  <TotalTime>330</TotalTime>
  <Words>725</Words>
  <Application>Microsoft Office PowerPoint</Application>
  <PresentationFormat>사용자 지정</PresentationFormat>
  <Paragraphs>53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나눔고딕</vt:lpstr>
      <vt:lpstr>맑은 고딕</vt:lpstr>
      <vt:lpstr>Arial</vt:lpstr>
      <vt:lpstr>Century Gothic</vt:lpstr>
      <vt:lpstr>Euphemia</vt:lpstr>
      <vt:lpstr>Monotype Corsiva</vt:lpstr>
      <vt:lpstr>눈송이 디자인 서식 파일</vt:lpstr>
      <vt:lpstr>일본의 관광자원 日本の観光資源</vt:lpstr>
      <vt:lpstr>관광자원이란?</vt:lpstr>
      <vt:lpstr>PowerPoint 프레젠테이션</vt:lpstr>
      <vt:lpstr>홋카이도</vt:lpstr>
      <vt:lpstr>홋카이도 대표 관광지</vt:lpstr>
      <vt:lpstr>삿포로札幌</vt:lpstr>
      <vt:lpstr>스스키노 거리  홋카이도 최대 유흥가  삿포로시의 최대 번화가  빌딩안에 여러 상점들이 있음(한 빌딩에 여러 집들이 있어 가고 싶은 곳을 찾는 것이 곤란했음) </vt:lpstr>
      <vt:lpstr>오도리 공원 (おおどおりこうえん)  삿포로시 중심에 위치한 공원  2월 삿포로 눈축제 5월 중순 라일락 축제 6월 요사코이 소란 축제 7월21일~8월20 일 맥주축제 11월 삿포로 화이트 일루미네이션 점등 </vt:lpstr>
      <vt:lpstr>삿포로 맥주 박물관   1987년7월 개관 2004년 공개 삿포로 맥주의 역사와 원료,제조 공정 등 다양한 영상과 소품들이 있다.  티켓을 끊고 들어간 기억이 있으며, 안에는 Bar가 있어 맥주를 사 마실 수 있다. </vt:lpstr>
      <vt:lpstr>삿포로 눈축제  매년 2월에 열리는 겨울축제  행사장 오도리/스스키노/쓰도무  눈축제 소개영상 https://youtu.be/7N3hvxT7HGo    </vt:lpstr>
      <vt:lpstr>모이와야마 전망대  삿포로 야경을 제대로 볼수 있는 장소  일본의 新3대 야경 나가사키/고베/삿포로  가는 길에 셔틀버스가 있었던 걸로 기억하고 전망대까지 올라가려면 티켓을 사서 케이블카를 타고 이동을 해야함  </vt:lpstr>
      <vt:lpstr>오타루 Otaru , 小樽市(소준시) </vt:lpstr>
      <vt:lpstr>오타루 운하  오타루의 상징  1914년 부터 조성 길이 1300m 폭 40m  1923년 완성  운하를 따라 산책로(?)같은 곳이 있는데 이를 따라 관광객들이 많이 구경하며 다리는 사진스폿이다.</vt:lpstr>
      <vt:lpstr>오타루 오르골당  전세계의 오르골을 모아 전시하고 판매하는 오르골당이다.   2층의 벽돌 건물로 되어 있고 역사는 100년이 넘는다.  오르골을 전문적으로 판매하는 상점 중 가장 큰 규모이고, 판매하는 오르골은 약 3만점이다. </vt:lpstr>
      <vt:lpstr>비에이정 美瑛町</vt:lpstr>
      <vt:lpstr>청의 호수  비에이정에 있는 인공 연못이다.  연못의 색깔이 파란 이유는 물 속에 콜로이드성 수산화 알루미늄이 있어서다.  겨울에는 눈에 덮여 온통이 하얗다.  </vt:lpstr>
      <vt:lpstr>  흰수염 폭포  비에이정 시로가네 온천에 있는 폭포이다. 낙차는 30 미터이며, 해발은 600 미터이다.  폭포의 물줄기가 흰수염 처럼 흐른다고 해서 흰수염 폭포라고 불림  비에이 하면 생각나는 관광명소 </vt:lpstr>
      <vt:lpstr>후라노시 富良野市</vt:lpstr>
      <vt:lpstr>팜 도미타  주로 라벤더를 중심으로 한 꽃을 특징으로, 봄부터 가을까지 개장한다.  입장은 무료     </vt:lpstr>
      <vt:lpstr>팜 도미타</vt:lpstr>
      <vt:lpstr>참고자료와 동영상 자료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관광자원 日本の観光資源</dc:title>
  <dc:creator>김병학</dc:creator>
  <cp:lastModifiedBy> </cp:lastModifiedBy>
  <cp:revision>22</cp:revision>
  <dcterms:created xsi:type="dcterms:W3CDTF">2020-05-01T06:25:55Z</dcterms:created>
  <dcterms:modified xsi:type="dcterms:W3CDTF">2020-05-01T15:52:02Z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