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66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68" r:id="rId15"/>
  </p:sldIdLst>
  <p:sldSz cx="12192000" cy="6858000"/>
  <p:notesSz cx="6858000" cy="9144000"/>
  <p:embeddedFontLst>
    <p:embeddedFont>
      <p:font typeface="나눔바른고딕" panose="020B0603020101020101" pitchFamily="50" charset="-127"/>
      <p:regular r:id="rId16"/>
      <p:bold r:id="rId17"/>
    </p:embeddedFont>
    <p:embeddedFont>
      <p:font typeface="HY궁서" panose="02030600000101010101" pitchFamily="18" charset="-127"/>
      <p:regular r:id="rId18"/>
    </p:embeddedFont>
    <p:embeddedFont>
      <p:font typeface="제주명조" panose="020B0600000101010101" charset="-127"/>
      <p:regular r:id="rId19"/>
    </p:embeddedFont>
    <p:embeddedFont>
      <p:font typeface="나눔명조" panose="020B0600000101010101" charset="-127"/>
      <p:regular r:id="rId20"/>
      <p:bold r:id="rId21"/>
    </p:embeddedFont>
    <p:embeddedFont>
      <p:font typeface="맑은 고딕" panose="020B0503020000020004" pitchFamily="50" charset="-127"/>
      <p:regular r:id="rId22"/>
      <p:bold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90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7A74438-6E6C-4783-8FE8-2CEC33A06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82673726-373B-448D-83DB-FFC28784F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34F5024-A9CC-4138-8967-25618EFA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A6CE4164-5133-4E44-8FB0-5ECC43D2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1003D45B-3756-4EDB-A61A-A5027CEA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662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961D9E78-0A15-4BE3-A5DB-467F1D18D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8D04CE6-2D26-47F1-9D09-AC10EBBB1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093F8EE-0FEF-495B-8D6A-DC19C58AC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CA9E984-13E2-46EC-9304-E8BF5EA8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6BB44C92-E103-4C3F-8C79-24E9D8B9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69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EBB26845-D4A1-44A8-B3F4-112816BBD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1E06FCB7-9AC7-411C-A990-BAE8E358E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C851A478-B67D-4405-8F12-E846E854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E5A25E4-EB15-4870-B206-DAA35C877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D7F038-7EA1-4B2F-BFE1-E4E0A35C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839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7DEBFAB9-E4C0-4111-96CA-AC1BED28E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B20810F1-4E8B-48C0-98AD-53EEB55FE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056FBF94-1EDF-4650-B172-B7983165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59C582C-4ACE-4176-B691-46A949BF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45B4E96-1B99-481F-9686-D9D8147B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95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72A4A87B-19E6-4B1E-B4F7-E79C8F03C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F9163949-1220-42D5-BCC4-13AA0648B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AB2BDD4C-118A-403B-A911-F40407734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D90A3E3A-D94B-4CBD-9BA3-8FCCE9A33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DF80B8DE-99E7-46AC-ACA5-30ECD7DE2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33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C48142F-36FC-4AA3-9838-157C9A37C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8D8A5AF8-E6E1-4B9F-912A-E19E7C621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981A72BC-BE9E-436C-BCF8-FB9FDE32F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69FA6459-E910-4B6A-ACFB-EE5AE7B49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EB36BA42-C834-416A-A7E1-718D9174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8C69D8FD-701D-498A-9F04-EDE916F6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159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56C16EE-EBCB-4021-99BC-FBE6A263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E1998D23-5DAB-49E9-AB5F-0CFA4E898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27DE851A-91D5-4021-AFA2-C9B021A65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B1829473-5C75-4FEF-AA9F-8848A2452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5DF7D591-73C6-41AE-9EE7-71A7595BE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6E989AD5-9A42-4D48-A90F-E9B4333CE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B3749960-1858-4016-B942-756036059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11D972A2-0CF6-490A-B68A-35B821BBE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33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030AF6E-AA92-4C74-81E6-41185EFFB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830F16F8-1E62-4AA6-90E8-D9FFE3C8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2DB5A2A6-C6A5-40D0-8239-4BA41453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4A2FD0D7-7187-4EC2-8600-CE535823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84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B46066E-A0DF-4BBC-9227-799BA744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5513A96F-7497-49C1-8CD5-A1BE60F3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68CC5BCF-4A8E-4B16-8C17-A0F30377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364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5704804-EF3C-44C4-B3A0-30D090D0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B27128F-70FB-41F5-B6DD-30413B3B4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614C17A9-8EAD-4FF5-9634-0C0C25AA7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22954721-8194-490A-824D-B3EDF675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B0CDF4CA-AD39-42E4-A374-F22F8D3B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8EDDB613-5970-43EA-909C-419ADDF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13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E26B3EE-64FB-416B-B18A-E5600AFD4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E21245C7-308C-46D0-9898-0480C7162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A2D82628-CD79-4E22-B327-68F3ED820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747CA29C-A992-4EFD-8C34-1686380B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5D4BF5A5-0ED0-4FE3-BAA0-E1AA1214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F71339DE-0B34-422F-81A5-48A9AC72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24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4D20769-C9EA-42FC-B485-00C01148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AC6B64E8-42B7-4E7D-BE3B-F0AB3C4D6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6BFDE3DD-68ED-4792-9BDA-918F1EA53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8B028-5FBF-4386-B67C-8997BCC41DCB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6C5E2ABE-7268-42F2-9C37-6C2835803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813905F-A932-46BF-AD64-7F9DB150D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351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v.naver.com/v/2789415?t=18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log.naver.com/addicion/221855064457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I5KLKGoz36w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물, 실외, 자연, 몸이(가) 표시된 사진&#10;&#10;자동 생성된 설명">
            <a:extLst>
              <a:ext uri="{FF2B5EF4-FFF2-40B4-BE49-F238E27FC236}">
                <a16:creationId xmlns="" xmlns:a16="http://schemas.microsoft.com/office/drawing/2014/main" id="{76783AA7-A11F-4578-949C-901A9C98D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5"/>
            <a:ext cx="12192000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E3FF0F47-E49D-4F26-8ACB-8E3A015A7BF0}"/>
              </a:ext>
            </a:extLst>
          </p:cNvPr>
          <p:cNvSpPr/>
          <p:nvPr/>
        </p:nvSpPr>
        <p:spPr>
          <a:xfrm>
            <a:off x="2489735" y="5952605"/>
            <a:ext cx="7212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대한민국 정부 소유의 국유지로서 </a:t>
            </a:r>
            <a:endParaRPr lang="en-US" altLang="ko-KR" sz="1600" b="1" dirty="0">
              <a:solidFill>
                <a:schemeClr val="bg1"/>
              </a:solidFill>
              <a:effectLst/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 algn="ctr"/>
            <a:r>
              <a:rPr lang="ko-KR" altLang="en-US" sz="1600" b="1" dirty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천연기념물 제</a:t>
            </a:r>
            <a:r>
              <a:rPr lang="en-US" altLang="ko-KR" sz="1600" b="1" dirty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336</a:t>
            </a:r>
            <a:r>
              <a:rPr lang="ko-KR" altLang="en-US" sz="1600" b="1" dirty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호로 지정되어 있는 섬</a:t>
            </a:r>
            <a:endParaRPr lang="ko-KR" altLang="en-US" sz="1600" b="1" dirty="0">
              <a:solidFill>
                <a:schemeClr val="bg1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CEC1F1BE-878F-40E8-B42C-A66D98D37C18}"/>
              </a:ext>
            </a:extLst>
          </p:cNvPr>
          <p:cNvSpPr/>
          <p:nvPr/>
        </p:nvSpPr>
        <p:spPr>
          <a:xfrm>
            <a:off x="133213" y="2690336"/>
            <a:ext cx="33695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D</a:t>
            </a:r>
          </a:p>
          <a:p>
            <a:r>
              <a:rPr lang="en-US" altLang="ko-KR" sz="1400" dirty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O</a:t>
            </a:r>
          </a:p>
          <a:p>
            <a:r>
              <a:rPr lang="en-US" altLang="ko-KR" sz="1400" dirty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K</a:t>
            </a:r>
          </a:p>
          <a:p>
            <a:r>
              <a:rPr lang="en-US" altLang="ko-KR" sz="1400" dirty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D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O</a:t>
            </a:r>
            <a:endParaRPr lang="ko-KR" altLang="en-US" sz="1400" dirty="0">
              <a:solidFill>
                <a:schemeClr val="bg1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="" xmlns:a16="http://schemas.microsoft.com/office/drawing/2014/main" id="{19CC9C7F-B06C-4664-9D4D-A4E1420BE725}"/>
              </a:ext>
            </a:extLst>
          </p:cNvPr>
          <p:cNvGrpSpPr/>
          <p:nvPr/>
        </p:nvGrpSpPr>
        <p:grpSpPr>
          <a:xfrm>
            <a:off x="5141894" y="1828902"/>
            <a:ext cx="1908213" cy="1953534"/>
            <a:chOff x="4664840" y="1891242"/>
            <a:chExt cx="1908213" cy="1953534"/>
          </a:xfrm>
        </p:grpSpPr>
        <p:sp>
          <p:nvSpPr>
            <p:cNvPr id="9" name="직사각형 8">
              <a:extLst>
                <a:ext uri="{FF2B5EF4-FFF2-40B4-BE49-F238E27FC236}">
                  <a16:creationId xmlns="" xmlns:a16="http://schemas.microsoft.com/office/drawing/2014/main" id="{79891F4E-AE29-48EF-9ECA-4E8A05047903}"/>
                </a:ext>
              </a:extLst>
            </p:cNvPr>
            <p:cNvSpPr/>
            <p:nvPr/>
          </p:nvSpPr>
          <p:spPr>
            <a:xfrm>
              <a:off x="5618946" y="1891242"/>
              <a:ext cx="954107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0" dirty="0">
                  <a:solidFill>
                    <a:schemeClr val="bg1"/>
                  </a:solidFill>
                  <a:effectLst/>
                  <a:latin typeface="나눔명조" panose="02020603020101020101" pitchFamily="18" charset="-127"/>
                  <a:ea typeface="나눔명조" panose="02020603020101020101" pitchFamily="18" charset="-127"/>
                </a:rPr>
                <a:t>獨</a:t>
              </a:r>
              <a:endParaRPr lang="en-US" altLang="ko-KR" sz="6000" dirty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endParaRPr>
            </a:p>
            <a:p>
              <a:r>
                <a:rPr lang="ko-KR" altLang="en-US" sz="6000" dirty="0">
                  <a:solidFill>
                    <a:schemeClr val="bg1"/>
                  </a:solidFill>
                  <a:effectLst/>
                  <a:latin typeface="나눔명조" panose="02020603020101020101" pitchFamily="18" charset="-127"/>
                  <a:ea typeface="나눔명조" panose="02020603020101020101" pitchFamily="18" charset="-127"/>
                </a:rPr>
                <a:t>島</a:t>
              </a:r>
              <a:endParaRPr lang="ko-KR" altLang="en-US" sz="6000" dirty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endParaRPr>
            </a:p>
          </p:txBody>
        </p:sp>
        <p:cxnSp>
          <p:nvCxnSpPr>
            <p:cNvPr id="14" name="직선 연결선 13">
              <a:extLst>
                <a:ext uri="{FF2B5EF4-FFF2-40B4-BE49-F238E27FC236}">
                  <a16:creationId xmlns="" xmlns:a16="http://schemas.microsoft.com/office/drawing/2014/main" id="{C819BE85-56AD-417C-BDEC-10059410313E}"/>
                </a:ext>
              </a:extLst>
            </p:cNvPr>
            <p:cNvCxnSpPr>
              <a:cxnSpLocks/>
            </p:cNvCxnSpPr>
            <p:nvPr/>
          </p:nvCxnSpPr>
          <p:spPr>
            <a:xfrm>
              <a:off x="5618946" y="2103120"/>
              <a:ext cx="0" cy="15443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직사각형 15">
              <a:extLst>
                <a:ext uri="{FF2B5EF4-FFF2-40B4-BE49-F238E27FC236}">
                  <a16:creationId xmlns="" xmlns:a16="http://schemas.microsoft.com/office/drawing/2014/main" id="{1E3F325E-E61F-412F-8613-2B3677EB91A3}"/>
                </a:ext>
              </a:extLst>
            </p:cNvPr>
            <p:cNvSpPr/>
            <p:nvPr/>
          </p:nvSpPr>
          <p:spPr>
            <a:xfrm>
              <a:off x="4664840" y="1905784"/>
              <a:ext cx="915635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0" dirty="0">
                  <a:solidFill>
                    <a:schemeClr val="bg1"/>
                  </a:solidFill>
                  <a:effectLst/>
                  <a:latin typeface="나눔명조" panose="02020603020101020101" pitchFamily="18" charset="-127"/>
                  <a:ea typeface="나눔명조" panose="02020603020101020101" pitchFamily="18" charset="-127"/>
                </a:rPr>
                <a:t>독</a:t>
              </a:r>
              <a:endParaRPr lang="en-US" altLang="ko-KR" sz="6000" dirty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endParaRPr>
            </a:p>
            <a:p>
              <a:r>
                <a:rPr lang="ko-KR" altLang="en-US" sz="6000" dirty="0">
                  <a:solidFill>
                    <a:schemeClr val="bg1"/>
                  </a:solidFill>
                  <a:effectLst/>
                  <a:latin typeface="나눔명조" panose="02020603020101020101" pitchFamily="18" charset="-127"/>
                  <a:ea typeface="나눔명조" panose="02020603020101020101" pitchFamily="18" charset="-127"/>
                </a:rPr>
                <a:t>도</a:t>
              </a:r>
              <a:endParaRPr lang="ko-KR" altLang="en-US" sz="6000" dirty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endParaRPr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D6200847-979F-43A2-9A8D-FC08836ED5E4}"/>
              </a:ext>
            </a:extLst>
          </p:cNvPr>
          <p:cNvSpPr/>
          <p:nvPr/>
        </p:nvSpPr>
        <p:spPr>
          <a:xfrm>
            <a:off x="11710615" y="2690336"/>
            <a:ext cx="33695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K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O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R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E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A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5278923" y="1513930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한국의 고유영토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4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398496"/>
            <a:ext cx="121920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대한제국 칙령 제 </a:t>
            </a:r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41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호 </a:t>
            </a:r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(1900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</a:t>
            </a:r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EB95744-7934-4477-8E57-8F1C23948254}"/>
              </a:ext>
            </a:extLst>
          </p:cNvPr>
          <p:cNvGrpSpPr/>
          <p:nvPr/>
        </p:nvGrpSpPr>
        <p:grpSpPr>
          <a:xfrm>
            <a:off x="10309497" y="0"/>
            <a:ext cx="954107" cy="6858000"/>
            <a:chOff x="5920540" y="0"/>
            <a:chExt cx="954107" cy="6858000"/>
          </a:xfrm>
        </p:grpSpPr>
        <p:sp>
          <p:nvSpPr>
            <p:cNvPr id="7" name="직사각형 6">
              <a:extLst>
                <a:ext uri="{FF2B5EF4-FFF2-40B4-BE49-F238E27FC236}">
                  <a16:creationId xmlns="" xmlns:a16="http://schemas.microsoft.com/office/drawing/2014/main" id="{2336CAA3-EB24-442D-BFDD-6D1011E26B8D}"/>
                </a:ext>
              </a:extLst>
            </p:cNvPr>
            <p:cNvSpPr/>
            <p:nvPr/>
          </p:nvSpPr>
          <p:spPr>
            <a:xfrm>
              <a:off x="5920540" y="2459504"/>
              <a:ext cx="954107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獨</a:t>
              </a:r>
              <a:endParaRPr lang="en-US" altLang="ko-KR" sz="6000" dirty="0">
                <a:effectLst/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島</a:t>
              </a:r>
              <a:endParaRPr lang="ko-KR" altLang="en-US" sz="6000" dirty="0"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="" xmlns:a16="http://schemas.microsoft.com/office/drawing/2014/main" id="{945B12D0-EEEB-4341-895E-FF9D4596E0C5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6397594" y="0"/>
              <a:ext cx="2208" cy="2459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="" xmlns:a16="http://schemas.microsoft.com/office/drawing/2014/main" id="{FFCD6F03-E58C-4EE9-B179-076FC56DBF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92233" y="4398496"/>
              <a:ext cx="2208" cy="2459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34555" y="352423"/>
            <a:ext cx="3382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독도의 역사적 증거 </a:t>
            </a:r>
            <a:endParaRPr lang="en-US" altLang="ko-KR" sz="32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49971" y="1057335"/>
            <a:ext cx="374974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r>
              <a:rPr lang="en-US" altLang="ko-KR" sz="2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25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시마네현고시</a:t>
            </a:r>
            <a:r>
              <a:rPr lang="ko-KR" altLang="en-US" sz="2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증거불충분</a:t>
            </a:r>
            <a:endParaRPr lang="en-US" altLang="ko-KR" sz="25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9218" name="Picture 2" descr="https://postfiles.pstatic.net/MjAyMDAxMDdfOTcg/MDAxNTc4MzcwNTIxNjM5.VYz235zfhEmV5RnGfYRFBXzN5RrrD_U9fsro1VaRFqUg.7H-TgkADZgITwoeKuVAjK2VJ51ymvbBarTjF8TkLZ-sg.JPEG.hoihoi1987/43.jpg?type=w77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31" b="76154" l="7600" r="49467">
                        <a14:foregroundMark x1="9067" y1="24231" x2="48400" y2="23654"/>
                        <a14:foregroundMark x1="28933" y1="32115" x2="44400" y2="32692"/>
                        <a14:foregroundMark x1="47467" y1="33462" x2="47867" y2="68462"/>
                        <a14:foregroundMark x1="47867" y1="68846" x2="48000" y2="72692"/>
                        <a14:backgroundMark x1="12133" y1="32115" x2="46800" y2="32115"/>
                        <a14:backgroundMark x1="48000" y1="33654" x2="48000" y2="7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00" t="16972" r="50000" b="23725"/>
          <a:stretch/>
        </p:blipFill>
        <p:spPr bwMode="auto">
          <a:xfrm>
            <a:off x="485775" y="1589485"/>
            <a:ext cx="3718286" cy="266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84118" y="1820316"/>
            <a:ext cx="199072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무주지 </a:t>
            </a:r>
            <a:r>
              <a:rPr lang="ko-KR" altLang="en-US" sz="24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선점론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24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6" name="직선 화살표 연결선 5"/>
          <p:cNvCxnSpPr>
            <a:stCxn id="9218" idx="3"/>
          </p:cNvCxnSpPr>
          <p:nvPr/>
        </p:nvCxnSpPr>
        <p:spPr>
          <a:xfrm>
            <a:off x="4204061" y="2923580"/>
            <a:ext cx="1377589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모서리가 둥근 직사각형 12"/>
          <p:cNvSpPr/>
          <p:nvPr/>
        </p:nvSpPr>
        <p:spPr>
          <a:xfrm>
            <a:off x="6096000" y="2450157"/>
            <a:ext cx="2586038" cy="10477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000" dirty="0">
                <a:solidFill>
                  <a:schemeClr val="bg2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어떻게 고시했는지 </a:t>
            </a:r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000" dirty="0">
                <a:solidFill>
                  <a:schemeClr val="bg2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실제 고시했는지 </a:t>
            </a:r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0201" y="5162549"/>
            <a:ext cx="8753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24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울릉도를 </a:t>
            </a:r>
            <a:r>
              <a:rPr lang="ko-KR" altLang="en-US" sz="2400" b="1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울도로</a:t>
            </a:r>
            <a:r>
              <a:rPr lang="ko-KR" altLang="en-US" sz="24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개칭하고 </a:t>
            </a:r>
            <a:endParaRPr lang="en-US" altLang="ko-KR" sz="2400" b="1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r>
              <a:rPr lang="ko-KR" altLang="en-US" sz="24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울릉도의 전 지역과 죽도</a:t>
            </a:r>
            <a:r>
              <a:rPr lang="en-US" altLang="ko-KR" sz="24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400" b="1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석도를</a:t>
            </a:r>
            <a:r>
              <a:rPr lang="ko-KR" altLang="en-US" sz="24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군수가 관할하도록 하라 </a:t>
            </a:r>
            <a:r>
              <a:rPr lang="en-US" altLang="ko-KR" sz="24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endParaRPr lang="ko-KR" altLang="en-US" sz="24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5495925" y="5520897"/>
            <a:ext cx="695325" cy="5465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2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EB95744-7934-4477-8E57-8F1C23948254}"/>
              </a:ext>
            </a:extLst>
          </p:cNvPr>
          <p:cNvGrpSpPr/>
          <p:nvPr/>
        </p:nvGrpSpPr>
        <p:grpSpPr>
          <a:xfrm>
            <a:off x="10150146" y="0"/>
            <a:ext cx="954107" cy="6858000"/>
            <a:chOff x="5920540" y="0"/>
            <a:chExt cx="954107" cy="6858000"/>
          </a:xfrm>
        </p:grpSpPr>
        <p:sp>
          <p:nvSpPr>
            <p:cNvPr id="7" name="직사각형 6">
              <a:extLst>
                <a:ext uri="{FF2B5EF4-FFF2-40B4-BE49-F238E27FC236}">
                  <a16:creationId xmlns="" xmlns:a16="http://schemas.microsoft.com/office/drawing/2014/main" id="{2336CAA3-EB24-442D-BFDD-6D1011E26B8D}"/>
                </a:ext>
              </a:extLst>
            </p:cNvPr>
            <p:cNvSpPr/>
            <p:nvPr/>
          </p:nvSpPr>
          <p:spPr>
            <a:xfrm>
              <a:off x="5920540" y="2459504"/>
              <a:ext cx="954107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獨</a:t>
              </a:r>
              <a:endParaRPr lang="en-US" altLang="ko-KR" sz="6000" dirty="0">
                <a:effectLst/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島</a:t>
              </a:r>
              <a:endParaRPr lang="ko-KR" altLang="en-US" sz="6000" dirty="0"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="" xmlns:a16="http://schemas.microsoft.com/office/drawing/2014/main" id="{945B12D0-EEEB-4341-895E-FF9D4596E0C5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6397594" y="0"/>
              <a:ext cx="2208" cy="2459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="" xmlns:a16="http://schemas.microsoft.com/office/drawing/2014/main" id="{FFCD6F03-E58C-4EE9-B179-076FC56DBF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92233" y="4398496"/>
              <a:ext cx="2208" cy="2459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34555" y="352423"/>
            <a:ext cx="4120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스카핀</a:t>
            </a:r>
            <a:r>
              <a:rPr lang="ko-KR" altLang="en-US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677-1</a:t>
            </a:r>
            <a:r>
              <a:rPr lang="ko-KR" altLang="en-US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호의 등장</a:t>
            </a:r>
            <a:endParaRPr lang="en-US" altLang="ko-KR" sz="32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49971" y="1057335"/>
            <a:ext cx="288893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스카핀</a:t>
            </a:r>
            <a:r>
              <a:rPr lang="ko-KR" altLang="en-US" sz="2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677</a:t>
            </a:r>
            <a:r>
              <a:rPr lang="ko-KR" altLang="en-US" sz="2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호의 진실</a:t>
            </a:r>
            <a:endParaRPr lang="en-US" altLang="ko-KR" sz="25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198189088" descr="EMB0000069c19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22"/>
          <a:stretch>
            <a:fillRect/>
          </a:stretch>
        </p:blipFill>
        <p:spPr bwMode="auto">
          <a:xfrm>
            <a:off x="349971" y="1955858"/>
            <a:ext cx="3659885" cy="253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853091" y="5992341"/>
            <a:ext cx="4010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3"/>
              </a:rPr>
              <a:t>https://tv.naver.com/v/2789415?t=18</a:t>
            </a:r>
            <a:endParaRPr lang="ko-KR" altLang="en-US" dirty="0"/>
          </a:p>
        </p:txBody>
      </p:sp>
      <p:sp>
        <p:nvSpPr>
          <p:cNvPr id="5" name="타원 4"/>
          <p:cNvSpPr/>
          <p:nvPr/>
        </p:nvSpPr>
        <p:spPr>
          <a:xfrm>
            <a:off x="3153178" y="2983748"/>
            <a:ext cx="542522" cy="4746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/>
          <p:cNvCxnSpPr>
            <a:stCxn id="5" idx="7"/>
          </p:cNvCxnSpPr>
          <p:nvPr/>
        </p:nvCxnSpPr>
        <p:spPr>
          <a:xfrm flipV="1">
            <a:off x="3616249" y="2212993"/>
            <a:ext cx="2479751" cy="8402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모서리가 둥근 직사각형 13"/>
          <p:cNvSpPr/>
          <p:nvPr/>
        </p:nvSpPr>
        <p:spPr>
          <a:xfrm>
            <a:off x="6096000" y="1758275"/>
            <a:ext cx="3019425" cy="818286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300815" y="1982161"/>
            <a:ext cx="358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다케시마</a:t>
            </a:r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독도</a:t>
            </a:r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표기</a:t>
            </a:r>
            <a:endParaRPr lang="en-US" altLang="ko-KR" sz="24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5" y="5623009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스카핀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관련 영상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>
            <a:off x="7605712" y="2589954"/>
            <a:ext cx="0" cy="7310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5169065" y="3320956"/>
            <a:ext cx="5035220" cy="9701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400" dirty="0" smtClean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경계선  </a:t>
            </a:r>
            <a:r>
              <a:rPr lang="ko-KR" altLang="en-US" sz="2400" dirty="0" err="1" smtClean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한국령으로</a:t>
            </a:r>
            <a:r>
              <a:rPr lang="ko-KR" altLang="en-US" sz="2400" dirty="0" smtClean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연합국에서 인정</a:t>
            </a:r>
            <a:endParaRPr lang="en-US" altLang="ko-KR" sz="2400" dirty="0" smtClean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400" dirty="0" err="1" smtClean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러스크서한</a:t>
            </a:r>
            <a:r>
              <a:rPr lang="ko-KR" altLang="en-US" sz="2400" dirty="0" smtClean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미국의 부정</a:t>
            </a:r>
            <a:endParaRPr lang="ko-KR" altLang="en-US" sz="24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32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4591050" y="2053530"/>
            <a:ext cx="5305425" cy="11906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EB95744-7934-4477-8E57-8F1C23948254}"/>
              </a:ext>
            </a:extLst>
          </p:cNvPr>
          <p:cNvGrpSpPr/>
          <p:nvPr/>
        </p:nvGrpSpPr>
        <p:grpSpPr>
          <a:xfrm>
            <a:off x="10192185" y="0"/>
            <a:ext cx="954107" cy="6858000"/>
            <a:chOff x="5920540" y="0"/>
            <a:chExt cx="954107" cy="6858000"/>
          </a:xfrm>
        </p:grpSpPr>
        <p:sp>
          <p:nvSpPr>
            <p:cNvPr id="7" name="직사각형 6">
              <a:extLst>
                <a:ext uri="{FF2B5EF4-FFF2-40B4-BE49-F238E27FC236}">
                  <a16:creationId xmlns="" xmlns:a16="http://schemas.microsoft.com/office/drawing/2014/main" id="{2336CAA3-EB24-442D-BFDD-6D1011E26B8D}"/>
                </a:ext>
              </a:extLst>
            </p:cNvPr>
            <p:cNvSpPr/>
            <p:nvPr/>
          </p:nvSpPr>
          <p:spPr>
            <a:xfrm>
              <a:off x="5920540" y="2459504"/>
              <a:ext cx="954107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獨</a:t>
              </a:r>
              <a:endParaRPr lang="en-US" altLang="ko-KR" sz="6000" dirty="0">
                <a:effectLst/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島</a:t>
              </a:r>
              <a:endParaRPr lang="ko-KR" altLang="en-US" sz="6000" dirty="0"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="" xmlns:a16="http://schemas.microsoft.com/office/drawing/2014/main" id="{945B12D0-EEEB-4341-895E-FF9D4596E0C5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6397594" y="0"/>
              <a:ext cx="2208" cy="2459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="" xmlns:a16="http://schemas.microsoft.com/office/drawing/2014/main" id="{FFCD6F03-E58C-4EE9-B179-076FC56DBF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92233" y="4398496"/>
              <a:ext cx="2208" cy="2459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34555" y="352423"/>
            <a:ext cx="4120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스카핀</a:t>
            </a:r>
            <a:r>
              <a:rPr lang="ko-KR" altLang="en-US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677-1</a:t>
            </a:r>
            <a:r>
              <a:rPr lang="ko-KR" altLang="en-US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호의 등장</a:t>
            </a:r>
            <a:endParaRPr lang="en-US" altLang="ko-KR" sz="32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49971" y="1057335"/>
            <a:ext cx="297870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스카핀</a:t>
            </a:r>
            <a:r>
              <a:rPr lang="ko-KR" altLang="en-US" sz="2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677-1</a:t>
            </a:r>
            <a:r>
              <a:rPr lang="ko-KR" altLang="en-US" sz="2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호 등장</a:t>
            </a:r>
            <a:endParaRPr lang="en-US" altLang="ko-KR" sz="25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198189168" descr="EMB0000069c19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8" y="2049556"/>
            <a:ext cx="3372138" cy="350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87969" y="2233345"/>
            <a:ext cx="5591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샌프란시스코 강화조약 </a:t>
            </a:r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1951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9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8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 </a:t>
            </a:r>
            <a:endParaRPr lang="en-US" altLang="ko-KR" sz="24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이후인 </a:t>
            </a:r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월에 체결</a:t>
            </a:r>
            <a:endParaRPr lang="en-US" altLang="ko-KR" sz="24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18" name="직선 화살표 연결선 17"/>
          <p:cNvCxnSpPr>
            <a:stCxn id="11" idx="2"/>
          </p:cNvCxnSpPr>
          <p:nvPr/>
        </p:nvCxnSpPr>
        <p:spPr>
          <a:xfrm>
            <a:off x="7243763" y="3244155"/>
            <a:ext cx="0" cy="85996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4948237" y="4104115"/>
            <a:ext cx="4586288" cy="11536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4938712" y="4309586"/>
            <a:ext cx="4748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국제법적인 강력한 주장 가능</a:t>
            </a:r>
            <a:endParaRPr lang="en-US" altLang="ko-KR" sz="24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허위주장에 모든 반박 가능</a:t>
            </a:r>
            <a:endParaRPr lang="ko-KR" altLang="en-US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30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EB95744-7934-4477-8E57-8F1C23948254}"/>
              </a:ext>
            </a:extLst>
          </p:cNvPr>
          <p:cNvGrpSpPr/>
          <p:nvPr/>
        </p:nvGrpSpPr>
        <p:grpSpPr>
          <a:xfrm>
            <a:off x="5867682" y="0"/>
            <a:ext cx="954107" cy="6858000"/>
            <a:chOff x="5920540" y="0"/>
            <a:chExt cx="954107" cy="6858000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xmlns="" id="{2336CAA3-EB24-442D-BFDD-6D1011E26B8D}"/>
                </a:ext>
              </a:extLst>
            </p:cNvPr>
            <p:cNvSpPr/>
            <p:nvPr/>
          </p:nvSpPr>
          <p:spPr>
            <a:xfrm>
              <a:off x="5920540" y="2459504"/>
              <a:ext cx="954107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獨</a:t>
              </a:r>
              <a:endParaRPr lang="en-US" altLang="ko-KR" sz="6000" dirty="0">
                <a:effectLst/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島</a:t>
              </a:r>
              <a:endParaRPr lang="ko-KR" altLang="en-US" sz="6000" dirty="0"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xmlns="" id="{945B12D0-EEEB-4341-895E-FF9D4596E0C5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6397594" y="0"/>
              <a:ext cx="2208" cy="2459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xmlns="" id="{FFCD6F03-E58C-4EE9-B179-076FC56DBF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92233" y="4398496"/>
              <a:ext cx="2208" cy="2459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그림 10" descr="물, 실외, 자연, 산이(가) 표시된 사진&#10;&#10;자동 생성된 설명">
            <a:extLst>
              <a:ext uri="{FF2B5EF4-FFF2-40B4-BE49-F238E27FC236}">
                <a16:creationId xmlns:a16="http://schemas.microsoft.com/office/drawing/2014/main" xmlns="" id="{1A05A2B1-2498-493C-9C7D-BCC6F18CF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000"/>
            <a:ext cx="5867682" cy="3813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34555" y="352423"/>
            <a:ext cx="1281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느낀점</a:t>
            </a:r>
            <a:endParaRPr lang="en-US" altLang="ko-KR" sz="32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6903" y="2413337"/>
            <a:ext cx="59245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국제법적인 자료를 명백하게 주장</a:t>
            </a:r>
            <a:endParaRPr lang="en-US" altLang="ko-KR" sz="24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ko-KR" sz="10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허위사실 공포에 대한 반박</a:t>
            </a:r>
            <a:endParaRPr lang="en-US" altLang="ko-KR" sz="24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ko-KR" sz="10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역사 교과서 출간에 매우 비판</a:t>
            </a:r>
            <a:endParaRPr lang="en-US" altLang="ko-KR" sz="24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ko-KR" sz="10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한국의 영토에 대한 일본 국민인식 재고</a:t>
            </a:r>
            <a:endParaRPr lang="ko-KR" altLang="en-US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0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실외, 물, 자연, 일몰이(가) 표시된 사진&#10;&#10;자동 생성된 설명">
            <a:extLst>
              <a:ext uri="{FF2B5EF4-FFF2-40B4-BE49-F238E27FC236}">
                <a16:creationId xmlns="" xmlns:a16="http://schemas.microsoft.com/office/drawing/2014/main" id="{44F4BCC0-5641-4D69-A893-190E2636C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386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="" xmlns:a16="http://schemas.microsoft.com/office/drawing/2014/main" id="{0D465CD6-396E-44C5-8F76-4A0A5E66D3FF}"/>
              </a:ext>
            </a:extLst>
          </p:cNvPr>
          <p:cNvGrpSpPr/>
          <p:nvPr/>
        </p:nvGrpSpPr>
        <p:grpSpPr>
          <a:xfrm>
            <a:off x="518159" y="382603"/>
            <a:ext cx="2646948" cy="2646948"/>
            <a:chOff x="202130" y="302763"/>
            <a:chExt cx="2646948" cy="2646948"/>
          </a:xfrm>
        </p:grpSpPr>
        <p:grpSp>
          <p:nvGrpSpPr>
            <p:cNvPr id="3" name="그룹 2">
              <a:extLst>
                <a:ext uri="{FF2B5EF4-FFF2-40B4-BE49-F238E27FC236}">
                  <a16:creationId xmlns="" xmlns:a16="http://schemas.microsoft.com/office/drawing/2014/main" id="{CB8FFE36-FB55-4961-B511-B0092461448E}"/>
                </a:ext>
              </a:extLst>
            </p:cNvPr>
            <p:cNvGrpSpPr/>
            <p:nvPr/>
          </p:nvGrpSpPr>
          <p:grpSpPr>
            <a:xfrm>
              <a:off x="571497" y="649470"/>
              <a:ext cx="1908213" cy="1953534"/>
              <a:chOff x="4664840" y="1891242"/>
              <a:chExt cx="1908213" cy="1953534"/>
            </a:xfrm>
          </p:grpSpPr>
          <p:sp>
            <p:nvSpPr>
              <p:cNvPr id="4" name="직사각형 3">
                <a:extLst>
                  <a:ext uri="{FF2B5EF4-FFF2-40B4-BE49-F238E27FC236}">
                    <a16:creationId xmlns="" xmlns:a16="http://schemas.microsoft.com/office/drawing/2014/main" id="{ED9E33F3-59CB-4538-AC74-0D56A2352B34}"/>
                  </a:ext>
                </a:extLst>
              </p:cNvPr>
              <p:cNvSpPr/>
              <p:nvPr/>
            </p:nvSpPr>
            <p:spPr>
              <a:xfrm>
                <a:off x="5618946" y="1891242"/>
                <a:ext cx="954107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6000" dirty="0">
                    <a:solidFill>
                      <a:schemeClr val="bg1"/>
                    </a:solidFill>
                    <a:effectLst/>
                    <a:latin typeface="나눔명조" panose="02020603020101020101" pitchFamily="18" charset="-127"/>
                    <a:ea typeface="나눔명조" panose="02020603020101020101" pitchFamily="18" charset="-127"/>
                  </a:rPr>
                  <a:t>獨</a:t>
                </a:r>
                <a:endParaRPr lang="en-US" altLang="ko-KR" sz="6000" dirty="0">
                  <a:solidFill>
                    <a:schemeClr val="bg1"/>
                  </a:solidFill>
                  <a:effectLst/>
                  <a:latin typeface="나눔명조" panose="02020603020101020101" pitchFamily="18" charset="-127"/>
                  <a:ea typeface="나눔명조" panose="02020603020101020101" pitchFamily="18" charset="-127"/>
                </a:endParaRPr>
              </a:p>
              <a:p>
                <a:r>
                  <a:rPr lang="ko-KR" altLang="en-US" sz="6000" dirty="0">
                    <a:solidFill>
                      <a:schemeClr val="bg1"/>
                    </a:solidFill>
                    <a:effectLst/>
                    <a:latin typeface="나눔명조" panose="02020603020101020101" pitchFamily="18" charset="-127"/>
                    <a:ea typeface="나눔명조" panose="02020603020101020101" pitchFamily="18" charset="-127"/>
                  </a:rPr>
                  <a:t>島</a:t>
                </a:r>
                <a:endParaRPr lang="ko-KR" altLang="en-US" sz="6000" dirty="0">
                  <a:solidFill>
                    <a:schemeClr val="bg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endParaRPr>
              </a:p>
            </p:txBody>
          </p:sp>
          <p:cxnSp>
            <p:nvCxnSpPr>
              <p:cNvPr id="5" name="직선 연결선 4">
                <a:extLst>
                  <a:ext uri="{FF2B5EF4-FFF2-40B4-BE49-F238E27FC236}">
                    <a16:creationId xmlns="" xmlns:a16="http://schemas.microsoft.com/office/drawing/2014/main" id="{B56D3778-68EA-48D1-8D76-6EC0CC602C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18946" y="2103120"/>
                <a:ext cx="0" cy="154432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직사각형 5">
                <a:extLst>
                  <a:ext uri="{FF2B5EF4-FFF2-40B4-BE49-F238E27FC236}">
                    <a16:creationId xmlns="" xmlns:a16="http://schemas.microsoft.com/office/drawing/2014/main" id="{62A45A27-76E2-4C3E-8E83-7872D5F90E86}"/>
                  </a:ext>
                </a:extLst>
              </p:cNvPr>
              <p:cNvSpPr/>
              <p:nvPr/>
            </p:nvSpPr>
            <p:spPr>
              <a:xfrm>
                <a:off x="4664840" y="1905784"/>
                <a:ext cx="915635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6000" dirty="0">
                    <a:solidFill>
                      <a:schemeClr val="bg1"/>
                    </a:solidFill>
                    <a:effectLst/>
                    <a:latin typeface="나눔명조" panose="02020603020101020101" pitchFamily="18" charset="-127"/>
                    <a:ea typeface="나눔명조" panose="02020603020101020101" pitchFamily="18" charset="-127"/>
                  </a:rPr>
                  <a:t>독</a:t>
                </a:r>
                <a:endParaRPr lang="en-US" altLang="ko-KR" sz="6000" dirty="0">
                  <a:solidFill>
                    <a:schemeClr val="bg1"/>
                  </a:solidFill>
                  <a:effectLst/>
                  <a:latin typeface="나눔명조" panose="02020603020101020101" pitchFamily="18" charset="-127"/>
                  <a:ea typeface="나눔명조" panose="02020603020101020101" pitchFamily="18" charset="-127"/>
                </a:endParaRPr>
              </a:p>
              <a:p>
                <a:r>
                  <a:rPr lang="ko-KR" altLang="en-US" sz="6000" dirty="0">
                    <a:solidFill>
                      <a:schemeClr val="bg1"/>
                    </a:solidFill>
                    <a:effectLst/>
                    <a:latin typeface="나눔명조" panose="02020603020101020101" pitchFamily="18" charset="-127"/>
                    <a:ea typeface="나눔명조" panose="02020603020101020101" pitchFamily="18" charset="-127"/>
                  </a:rPr>
                  <a:t>도</a:t>
                </a:r>
                <a:endParaRPr lang="ko-KR" altLang="en-US" sz="6000" dirty="0">
                  <a:solidFill>
                    <a:schemeClr val="bg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endParaRPr>
              </a:p>
            </p:txBody>
          </p:sp>
        </p:grpSp>
        <p:sp>
          <p:nvSpPr>
            <p:cNvPr id="7" name="타원 6">
              <a:extLst>
                <a:ext uri="{FF2B5EF4-FFF2-40B4-BE49-F238E27FC236}">
                  <a16:creationId xmlns="" xmlns:a16="http://schemas.microsoft.com/office/drawing/2014/main" id="{541DFBD6-1C05-42A6-9380-92C929309883}"/>
                </a:ext>
              </a:extLst>
            </p:cNvPr>
            <p:cNvSpPr/>
            <p:nvPr/>
          </p:nvSpPr>
          <p:spPr>
            <a:xfrm>
              <a:off x="202130" y="302763"/>
              <a:ext cx="2646948" cy="264694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명조" panose="02020603020101020101" pitchFamily="18" charset="-127"/>
                <a:ea typeface="나눔명조" panose="02020603020101020101" pitchFamily="18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43675" y="5562599"/>
            <a:ext cx="5534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독도는 과거 기록부터 현재 기록까지 </a:t>
            </a:r>
            <a:endParaRPr lang="en-US" altLang="ko-KR" sz="2400" dirty="0" smtClean="0">
              <a:solidFill>
                <a:schemeClr val="bg1"/>
              </a:solidFill>
              <a:latin typeface="HY궁서" panose="02030600000101010101" pitchFamily="18" charset="-127"/>
              <a:ea typeface="HY궁서" panose="02030600000101010101" pitchFamily="18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모두 더해도 한국의 고유영토이다</a:t>
            </a:r>
            <a:r>
              <a:rPr lang="en-US" altLang="ko-KR" sz="2400" dirty="0" smtClean="0">
                <a:solidFill>
                  <a:schemeClr val="bg1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.</a:t>
            </a:r>
            <a:endParaRPr lang="ko-KR" altLang="en-US" sz="2400" dirty="0">
              <a:solidFill>
                <a:schemeClr val="bg1"/>
              </a:solidFill>
              <a:latin typeface="HY궁서" panose="02030600000101010101" pitchFamily="18" charset="-127"/>
              <a:ea typeface="HY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81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물, 바위, 자연, 실외이(가) 표시된 사진&#10;&#10;자동 생성된 설명">
            <a:extLst>
              <a:ext uri="{FF2B5EF4-FFF2-40B4-BE49-F238E27FC236}">
                <a16:creationId xmlns="" xmlns:a16="http://schemas.microsoft.com/office/drawing/2014/main" id="{3298950A-3AC0-4DDF-B2D0-6FF10D787F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92"/>
          <a:stretch/>
        </p:blipFill>
        <p:spPr>
          <a:xfrm>
            <a:off x="6419850" y="-1"/>
            <a:ext cx="577215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그룹 9">
            <a:extLst>
              <a:ext uri="{FF2B5EF4-FFF2-40B4-BE49-F238E27FC236}">
                <a16:creationId xmlns="" xmlns:a16="http://schemas.microsoft.com/office/drawing/2014/main" id="{B29A48B5-327E-4FC7-BFB2-0EDF14AF3B47}"/>
              </a:ext>
            </a:extLst>
          </p:cNvPr>
          <p:cNvGrpSpPr/>
          <p:nvPr/>
        </p:nvGrpSpPr>
        <p:grpSpPr>
          <a:xfrm>
            <a:off x="299583" y="328615"/>
            <a:ext cx="1908213" cy="1953534"/>
            <a:chOff x="4664840" y="1891242"/>
            <a:chExt cx="1908213" cy="1953534"/>
          </a:xfrm>
        </p:grpSpPr>
        <p:sp>
          <p:nvSpPr>
            <p:cNvPr id="11" name="직사각형 10">
              <a:extLst>
                <a:ext uri="{FF2B5EF4-FFF2-40B4-BE49-F238E27FC236}">
                  <a16:creationId xmlns="" xmlns:a16="http://schemas.microsoft.com/office/drawing/2014/main" id="{C20F481B-533E-48D7-8773-3AD0DF539464}"/>
                </a:ext>
              </a:extLst>
            </p:cNvPr>
            <p:cNvSpPr/>
            <p:nvPr/>
          </p:nvSpPr>
          <p:spPr>
            <a:xfrm>
              <a:off x="5618946" y="1891242"/>
              <a:ext cx="954107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獨</a:t>
              </a:r>
              <a:endParaRPr lang="en-US" altLang="ko-KR" sz="6000" dirty="0">
                <a:effectLst/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島</a:t>
              </a:r>
              <a:endParaRPr lang="ko-KR" altLang="en-US" sz="6000" dirty="0"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="" xmlns:a16="http://schemas.microsoft.com/office/drawing/2014/main" id="{B3F9FB07-EF16-40E5-A603-46839B2036A2}"/>
                </a:ext>
              </a:extLst>
            </p:cNvPr>
            <p:cNvCxnSpPr>
              <a:cxnSpLocks/>
            </p:cNvCxnSpPr>
            <p:nvPr/>
          </p:nvCxnSpPr>
          <p:spPr>
            <a:xfrm>
              <a:off x="5618946" y="2103120"/>
              <a:ext cx="0" cy="1544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직사각형 12">
              <a:extLst>
                <a:ext uri="{FF2B5EF4-FFF2-40B4-BE49-F238E27FC236}">
                  <a16:creationId xmlns="" xmlns:a16="http://schemas.microsoft.com/office/drawing/2014/main" id="{5EB83505-D318-4861-BD03-93147E0F2BC0}"/>
                </a:ext>
              </a:extLst>
            </p:cNvPr>
            <p:cNvSpPr/>
            <p:nvPr/>
          </p:nvSpPr>
          <p:spPr>
            <a:xfrm>
              <a:off x="4664840" y="1905784"/>
              <a:ext cx="915635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0" dirty="0">
                  <a:effectLst/>
                  <a:latin typeface="나눔명조" panose="02020603020101020101" pitchFamily="18" charset="-127"/>
                  <a:ea typeface="나눔명조" panose="02020603020101020101" pitchFamily="18" charset="-127"/>
                </a:rPr>
                <a:t>독</a:t>
              </a:r>
              <a:endParaRPr lang="en-US" altLang="ko-KR" sz="6000" dirty="0">
                <a:effectLst/>
                <a:latin typeface="나눔명조" panose="02020603020101020101" pitchFamily="18" charset="-127"/>
                <a:ea typeface="나눔명조" panose="02020603020101020101" pitchFamily="18" charset="-127"/>
              </a:endParaRPr>
            </a:p>
            <a:p>
              <a:r>
                <a:rPr lang="ko-KR" altLang="en-US" sz="6000" dirty="0">
                  <a:effectLst/>
                  <a:latin typeface="나눔명조" panose="02020603020101020101" pitchFamily="18" charset="-127"/>
                  <a:ea typeface="나눔명조" panose="02020603020101020101" pitchFamily="18" charset="-127"/>
                </a:rPr>
                <a:t>도</a:t>
              </a:r>
              <a:endParaRPr lang="ko-KR" altLang="en-US" sz="6000" dirty="0">
                <a:latin typeface="나눔명조" panose="02020603020101020101" pitchFamily="18" charset="-127"/>
                <a:ea typeface="나눔명조" panose="02020603020101020101" pitchFamily="18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170437" y="3059140"/>
            <a:ext cx="4825202" cy="1742798"/>
            <a:chOff x="468656" y="2796178"/>
            <a:chExt cx="8580374" cy="1703997"/>
          </a:xfrm>
        </p:grpSpPr>
        <p:grpSp>
          <p:nvGrpSpPr>
            <p:cNvPr id="9" name="그룹 8"/>
            <p:cNvGrpSpPr/>
            <p:nvPr/>
          </p:nvGrpSpPr>
          <p:grpSpPr>
            <a:xfrm>
              <a:off x="468656" y="2796178"/>
              <a:ext cx="1955745" cy="801222"/>
              <a:chOff x="662195" y="2796178"/>
              <a:chExt cx="1955745" cy="801222"/>
            </a:xfrm>
          </p:grpSpPr>
          <p:grpSp>
            <p:nvGrpSpPr>
              <p:cNvPr id="29" name="그룹 28"/>
              <p:cNvGrpSpPr/>
              <p:nvPr/>
            </p:nvGrpSpPr>
            <p:grpSpPr>
              <a:xfrm>
                <a:off x="662195" y="2796178"/>
                <a:ext cx="1418918" cy="801222"/>
                <a:chOff x="662195" y="2796178"/>
                <a:chExt cx="1418918" cy="801222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704895" y="2796178"/>
                  <a:ext cx="701801" cy="5115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800" b="1" dirty="0" smtClean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rgbClr val="2A47C2"/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1</a:t>
                  </a:r>
                  <a:endParaRPr lang="ko-KR" altLang="en-US" sz="28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2A47C2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662195" y="3326568"/>
                  <a:ext cx="1418918" cy="27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200" dirty="0" smtClean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독도의 명칭</a:t>
                  </a:r>
                  <a:endParaRPr lang="en-US" altLang="ko-KR" sz="120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</p:grpSp>
          <p:cxnSp>
            <p:nvCxnSpPr>
              <p:cNvPr id="30" name="직선 연결선 29"/>
              <p:cNvCxnSpPr/>
              <p:nvPr/>
            </p:nvCxnSpPr>
            <p:spPr>
              <a:xfrm>
                <a:off x="826718" y="3310830"/>
                <a:ext cx="1791222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그룹 13"/>
            <p:cNvGrpSpPr/>
            <p:nvPr/>
          </p:nvGrpSpPr>
          <p:grpSpPr>
            <a:xfrm>
              <a:off x="4629721" y="2796178"/>
              <a:ext cx="2660111" cy="1543227"/>
              <a:chOff x="642758" y="2796178"/>
              <a:chExt cx="2660111" cy="1543227"/>
            </a:xfrm>
          </p:grpSpPr>
          <p:grpSp>
            <p:nvGrpSpPr>
              <p:cNvPr id="25" name="그룹 24"/>
              <p:cNvGrpSpPr/>
              <p:nvPr/>
            </p:nvGrpSpPr>
            <p:grpSpPr>
              <a:xfrm>
                <a:off x="642758" y="2796178"/>
                <a:ext cx="2660111" cy="1543227"/>
                <a:chOff x="642758" y="2796178"/>
                <a:chExt cx="2660111" cy="1543227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704895" y="2796178"/>
                  <a:ext cx="701801" cy="5115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800" b="1" dirty="0" smtClean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rgbClr val="2A47C2"/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3</a:t>
                  </a:r>
                  <a:endParaRPr lang="ko-KR" altLang="en-US" sz="28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2A47C2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42758" y="3321277"/>
                  <a:ext cx="2660111" cy="10181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atinLnBrk="0">
                    <a:spcBef>
                      <a:spcPts val="171"/>
                    </a:spcBef>
                    <a:tabLst>
                      <a:tab pos="60873" algn="l"/>
                      <a:tab pos="97396" algn="l"/>
                    </a:tabLst>
                  </a:pPr>
                  <a:r>
                    <a:rPr lang="ko-KR" altLang="en-US" sz="1100" spc="-6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독도의 역사적 증거</a:t>
                  </a:r>
                  <a:endParaRPr lang="en-US" altLang="ko-KR" sz="1100" spc="-6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  <a:p>
                  <a:pPr latinLnBrk="0">
                    <a:spcBef>
                      <a:spcPts val="171"/>
                    </a:spcBef>
                    <a:tabLst>
                      <a:tab pos="60873" algn="l"/>
                      <a:tab pos="97396" algn="l"/>
                    </a:tabLst>
                  </a:pPr>
                  <a:endParaRPr lang="en-US" altLang="ko-KR" sz="1100" spc="-6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  <a:p>
                  <a:pPr marL="228600" indent="-228600" latinLnBrk="0">
                    <a:spcBef>
                      <a:spcPts val="171"/>
                    </a:spcBef>
                    <a:buAutoNum type="arabicPeriod"/>
                    <a:tabLst>
                      <a:tab pos="60873" algn="l"/>
                      <a:tab pos="97396" algn="l"/>
                    </a:tabLst>
                  </a:pPr>
                  <a:r>
                    <a:rPr lang="ko-KR" altLang="en-US" sz="1100" spc="-6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울릉도 </a:t>
                  </a:r>
                  <a:r>
                    <a:rPr lang="ko-KR" altLang="en-US" sz="1100" spc="-60" dirty="0" err="1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쟁계</a:t>
                  </a:r>
                  <a:r>
                    <a:rPr lang="ko-KR" altLang="en-US" sz="1100" spc="-6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 결과</a:t>
                  </a:r>
                  <a:endParaRPr lang="en-US" altLang="ko-KR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  <a:p>
                  <a:pPr marL="228600" indent="-228600" latinLnBrk="0">
                    <a:spcBef>
                      <a:spcPts val="171"/>
                    </a:spcBef>
                    <a:buAutoNum type="arabicPeriod"/>
                    <a:tabLst>
                      <a:tab pos="60873" algn="l"/>
                      <a:tab pos="97396" algn="l"/>
                    </a:tabLst>
                  </a:pPr>
                  <a:r>
                    <a:rPr lang="ko-KR" altLang="en-US" sz="1100" spc="-60" dirty="0" err="1" smtClean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시마네현</a:t>
                  </a:r>
                  <a:r>
                    <a:rPr lang="ko-KR" altLang="en-US" sz="1100" spc="-60" dirty="0" smtClean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 증거불충분</a:t>
                  </a:r>
                  <a:endParaRPr lang="en-US" altLang="ko-KR" sz="1100" spc="-6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  <a:p>
                  <a:pPr marL="228600" indent="-228600" latinLnBrk="0">
                    <a:spcBef>
                      <a:spcPts val="171"/>
                    </a:spcBef>
                    <a:buAutoNum type="arabicPeriod"/>
                    <a:tabLst>
                      <a:tab pos="60873" algn="l"/>
                      <a:tab pos="97396" algn="l"/>
                    </a:tabLst>
                  </a:pPr>
                  <a:endParaRPr lang="ko-KR" altLang="en-US" sz="1100" spc="-6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</p:grpSp>
          <p:cxnSp>
            <p:nvCxnSpPr>
              <p:cNvPr id="26" name="직선 연결선 25"/>
              <p:cNvCxnSpPr/>
              <p:nvPr/>
            </p:nvCxnSpPr>
            <p:spPr>
              <a:xfrm>
                <a:off x="826718" y="3310830"/>
                <a:ext cx="1791222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그룹 14"/>
            <p:cNvGrpSpPr/>
            <p:nvPr/>
          </p:nvGrpSpPr>
          <p:grpSpPr>
            <a:xfrm>
              <a:off x="2424401" y="2796178"/>
              <a:ext cx="3022129" cy="1703997"/>
              <a:chOff x="527689" y="2796178"/>
              <a:chExt cx="3022129" cy="1703997"/>
            </a:xfrm>
          </p:grpSpPr>
          <p:grpSp>
            <p:nvGrpSpPr>
              <p:cNvPr id="21" name="그룹 20"/>
              <p:cNvGrpSpPr/>
              <p:nvPr/>
            </p:nvGrpSpPr>
            <p:grpSpPr>
              <a:xfrm>
                <a:off x="527689" y="2796178"/>
                <a:ext cx="3022129" cy="1703997"/>
                <a:chOff x="527689" y="2796178"/>
                <a:chExt cx="3022129" cy="1703997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704895" y="2796178"/>
                  <a:ext cx="701801" cy="5115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800" b="1" dirty="0" smtClean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rgbClr val="2A47C2"/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2</a:t>
                  </a:r>
                  <a:endParaRPr lang="ko-KR" altLang="en-US" sz="28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2A47C2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527689" y="3326569"/>
                  <a:ext cx="3022129" cy="11736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200" dirty="0" smtClean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독도의 역사</a:t>
                  </a:r>
                  <a:endParaRPr lang="en-US" altLang="ko-KR" sz="120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  <a:p>
                  <a:endParaRPr lang="en-US" altLang="ko-KR" sz="120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  <a:p>
                  <a:r>
                    <a:rPr lang="en-US" altLang="ko-KR" sz="1200" dirty="0" smtClean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1. </a:t>
                  </a:r>
                  <a:r>
                    <a:rPr lang="ko-KR" altLang="en-US" sz="1200" dirty="0" smtClean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역사의 기록문서</a:t>
                  </a:r>
                  <a:endParaRPr lang="en-US" altLang="ko-KR" sz="120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  <a:p>
                  <a:r>
                    <a:rPr lang="en-US" altLang="ko-KR" sz="1200" dirty="0" smtClean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2. </a:t>
                  </a:r>
                  <a:r>
                    <a:rPr lang="ko-KR" altLang="en-US" sz="1200" dirty="0" smtClean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울릉도 </a:t>
                  </a:r>
                  <a:r>
                    <a:rPr lang="ko-KR" altLang="en-US" sz="1200" dirty="0" err="1" smtClean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쟁계</a:t>
                  </a:r>
                  <a:endParaRPr lang="en-US" altLang="ko-KR" sz="120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  <a:p>
                  <a:r>
                    <a:rPr lang="en-US" altLang="ko-KR" sz="1200" dirty="0" smtClean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3. </a:t>
                  </a:r>
                  <a:r>
                    <a:rPr lang="ko-KR" altLang="en-US" sz="1200" dirty="0" smtClean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일본침략</a:t>
                  </a:r>
                  <a:endParaRPr lang="en-US" altLang="ko-KR" sz="120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  <a:p>
                  <a:r>
                    <a:rPr lang="en-US" altLang="ko-KR" sz="1200" dirty="0" smtClean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4</a:t>
                  </a:r>
                  <a:r>
                    <a:rPr lang="en-US" altLang="ko-KR" sz="1200" dirty="0" smtClean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.</a:t>
                  </a:r>
                  <a:r>
                    <a:rPr lang="ko-KR" altLang="en-US" sz="1200" dirty="0" smtClean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샌프란시스코강화조약</a:t>
                  </a:r>
                  <a:endParaRPr lang="en-US" altLang="ko-KR" sz="120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</p:grpSp>
          <p:cxnSp>
            <p:nvCxnSpPr>
              <p:cNvPr id="22" name="직선 연결선 21"/>
              <p:cNvCxnSpPr/>
              <p:nvPr/>
            </p:nvCxnSpPr>
            <p:spPr>
              <a:xfrm>
                <a:off x="705147" y="3303202"/>
                <a:ext cx="1791221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그룹 15"/>
            <p:cNvGrpSpPr/>
            <p:nvPr/>
          </p:nvGrpSpPr>
          <p:grpSpPr>
            <a:xfrm>
              <a:off x="7008208" y="2796178"/>
              <a:ext cx="2040822" cy="1256907"/>
              <a:chOff x="930994" y="2796178"/>
              <a:chExt cx="2040822" cy="1256907"/>
            </a:xfrm>
          </p:grpSpPr>
          <p:grpSp>
            <p:nvGrpSpPr>
              <p:cNvPr id="17" name="그룹 16"/>
              <p:cNvGrpSpPr/>
              <p:nvPr/>
            </p:nvGrpSpPr>
            <p:grpSpPr>
              <a:xfrm>
                <a:off x="930994" y="2796178"/>
                <a:ext cx="2040822" cy="1256907"/>
                <a:chOff x="930994" y="2796178"/>
                <a:chExt cx="2040822" cy="1256907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1055795" y="2796178"/>
                  <a:ext cx="701801" cy="5115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800" b="1" dirty="0" smtClean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rgbClr val="2A47C2"/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4</a:t>
                  </a:r>
                  <a:endParaRPr lang="ko-KR" altLang="en-US" sz="28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2A47C2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930994" y="3335882"/>
                  <a:ext cx="2040822" cy="7172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atinLnBrk="0">
                    <a:spcBef>
                      <a:spcPts val="171"/>
                    </a:spcBef>
                    <a:tabLst>
                      <a:tab pos="60873" algn="l"/>
                      <a:tab pos="97396" algn="l"/>
                    </a:tabLst>
                  </a:pPr>
                  <a:r>
                    <a:rPr lang="ko-KR" altLang="en-US" sz="1100" spc="-60" dirty="0" err="1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스카핀</a:t>
                  </a:r>
                  <a:r>
                    <a:rPr lang="ko-KR" altLang="en-US" sz="1100" spc="-6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 </a:t>
                  </a:r>
                  <a:r>
                    <a:rPr lang="en-US" altLang="ko-KR" sz="1100" spc="-6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677-1</a:t>
                  </a:r>
                  <a:r>
                    <a:rPr lang="ko-KR" altLang="en-US" sz="1100" spc="-6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호 등장</a:t>
                  </a:r>
                  <a:endParaRPr lang="en-US" altLang="ko-KR" sz="1100" spc="-6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  <a:p>
                  <a:pPr latinLnBrk="0">
                    <a:spcBef>
                      <a:spcPts val="171"/>
                    </a:spcBef>
                    <a:tabLst>
                      <a:tab pos="60873" algn="l"/>
                      <a:tab pos="97396" algn="l"/>
                    </a:tabLst>
                  </a:pPr>
                  <a:endParaRPr lang="ko-KR" altLang="en-US" sz="1100" spc="-6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  <a:p>
                  <a:endParaRPr lang="ko-KR" altLang="en-US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</p:grpSp>
          <p:cxnSp>
            <p:nvCxnSpPr>
              <p:cNvPr id="18" name="직선 연결선 17"/>
              <p:cNvCxnSpPr/>
              <p:nvPr/>
            </p:nvCxnSpPr>
            <p:spPr>
              <a:xfrm>
                <a:off x="1055795" y="3310830"/>
                <a:ext cx="179122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" name="직선 연결선 32"/>
          <p:cNvCxnSpPr/>
          <p:nvPr/>
        </p:nvCxnSpPr>
        <p:spPr>
          <a:xfrm>
            <a:off x="5190411" y="3579103"/>
            <a:ext cx="10484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14838" y="305448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A47C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A47C2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16935" y="3585510"/>
            <a:ext cx="575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>
              <a:spcBef>
                <a:spcPts val="171"/>
              </a:spcBef>
              <a:tabLst>
                <a:tab pos="60873" algn="l"/>
                <a:tab pos="97396" algn="l"/>
              </a:tabLst>
            </a:pPr>
            <a:r>
              <a:rPr lang="ko-KR" altLang="en-US" sz="1200" spc="-6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느낀점</a:t>
            </a:r>
            <a:endParaRPr lang="ko-KR" altLang="en-US" sz="1200" spc="-6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ko-KR" altLang="en-US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3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타원 32"/>
          <p:cNvSpPr/>
          <p:nvPr/>
        </p:nvSpPr>
        <p:spPr>
          <a:xfrm>
            <a:off x="10231566" y="922594"/>
            <a:ext cx="1927620" cy="102541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2856773" y="921567"/>
            <a:ext cx="2131565" cy="102541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7895096" y="922594"/>
            <a:ext cx="1927620" cy="102541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5530810" y="931092"/>
            <a:ext cx="1965365" cy="102541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234556" y="931092"/>
            <a:ext cx="1847188" cy="102541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34555" y="352423"/>
            <a:ext cx="2194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독도의 </a:t>
            </a:r>
            <a:r>
              <a:rPr lang="ko-KR" altLang="en-US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명</a:t>
            </a:r>
            <a:r>
              <a:rPr lang="ko-KR" altLang="en-US" sz="3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칭</a:t>
            </a:r>
            <a:r>
              <a:rPr lang="ko-KR" altLang="en-US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32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4555" y="1212964"/>
            <a:ext cx="7471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chemeClr val="bg2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우산도 </a:t>
            </a: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512</a:t>
            </a:r>
            <a:r>
              <a:rPr lang="ko-KR" altLang="en-US" sz="2400" b="1" dirty="0" smtClean="0">
                <a:solidFill>
                  <a:schemeClr val="bg2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   </a:t>
            </a: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-&gt;      </a:t>
            </a:r>
            <a:r>
              <a:rPr lang="ko-KR" altLang="en-US" sz="2400" b="1" dirty="0" err="1" smtClean="0">
                <a:solidFill>
                  <a:schemeClr val="bg2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삼봉도</a:t>
            </a:r>
            <a:r>
              <a:rPr lang="ko-KR" altLang="en-US" sz="2400" b="1" dirty="0" smtClean="0">
                <a:solidFill>
                  <a:schemeClr val="bg2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1476</a:t>
            </a:r>
            <a:r>
              <a:rPr lang="ko-KR" altLang="en-US" sz="2400" b="1" dirty="0" smtClean="0">
                <a:solidFill>
                  <a:schemeClr val="bg2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  </a:t>
            </a: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-&gt;   </a:t>
            </a:r>
            <a:r>
              <a:rPr lang="ko-KR" altLang="en-US" sz="2400" b="1" dirty="0" smtClean="0">
                <a:solidFill>
                  <a:schemeClr val="bg2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가지도 </a:t>
            </a: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1794</a:t>
            </a:r>
            <a:r>
              <a:rPr lang="ko-KR" altLang="en-US" sz="2400" b="1" dirty="0" smtClean="0">
                <a:solidFill>
                  <a:schemeClr val="bg2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</a:t>
            </a:r>
            <a:endParaRPr lang="ko-KR" altLang="en-US" sz="2400" b="1" dirty="0">
              <a:solidFill>
                <a:schemeClr val="bg2">
                  <a:lumMod val="1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97280408" descr="EMB0000069c197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0" r="11462" b="19399"/>
          <a:stretch/>
        </p:blipFill>
        <p:spPr bwMode="auto">
          <a:xfrm>
            <a:off x="377098" y="4398496"/>
            <a:ext cx="1400175" cy="15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197280808" descr="EMB0000069c197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97"/>
          <a:stretch/>
        </p:blipFill>
        <p:spPr bwMode="auto">
          <a:xfrm>
            <a:off x="5437859" y="2595248"/>
            <a:ext cx="2151265" cy="111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197280488" descr="EMB0000069c198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20"/>
          <a:stretch/>
        </p:blipFill>
        <p:spPr bwMode="auto">
          <a:xfrm>
            <a:off x="377098" y="2595248"/>
            <a:ext cx="2191229" cy="139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직사각형 19"/>
          <p:cNvSpPr/>
          <p:nvPr/>
        </p:nvSpPr>
        <p:spPr>
          <a:xfrm>
            <a:off x="7969448" y="1203440"/>
            <a:ext cx="4134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solidFill>
                  <a:schemeClr val="bg2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석도 </a:t>
            </a: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1900</a:t>
            </a:r>
            <a:r>
              <a:rPr lang="ko-KR" altLang="en-US" sz="2400" b="1" dirty="0" smtClean="0">
                <a:solidFill>
                  <a:schemeClr val="bg2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  </a:t>
            </a: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-&gt;   </a:t>
            </a:r>
            <a:r>
              <a:rPr lang="ko-KR" altLang="en-US" sz="2400" b="1" dirty="0" smtClean="0">
                <a:solidFill>
                  <a:schemeClr val="bg2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독도 </a:t>
            </a:r>
            <a:r>
              <a:rPr lang="en-US" altLang="ko-KR" sz="2400" b="1" dirty="0" smtClean="0">
                <a:solidFill>
                  <a:schemeClr val="bg2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1906</a:t>
            </a:r>
            <a:r>
              <a:rPr lang="ko-KR" altLang="en-US" sz="2400" b="1" dirty="0" smtClean="0">
                <a:solidFill>
                  <a:schemeClr val="bg2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</a:t>
            </a:r>
            <a:endParaRPr lang="ko-KR" altLang="en-US" sz="2400" b="1" dirty="0">
              <a:solidFill>
                <a:schemeClr val="bg2">
                  <a:lumMod val="1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1" name="_x130804272" descr="EMB0000069c198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0"/>
          <a:stretch/>
        </p:blipFill>
        <p:spPr bwMode="auto">
          <a:xfrm>
            <a:off x="10231566" y="2632861"/>
            <a:ext cx="1622425" cy="111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조선왕조(성종)실록에서 보는 청파(靑坡) 이육(李陸)선조의 발자취,&amp;quot;중국 명(明)나라 외교 사절단장으로&amp;quot;가다-고성이씨13世 사암공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03" y="2589592"/>
            <a:ext cx="115353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79446" y="4389592"/>
            <a:ext cx="1664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성종실록 </a:t>
            </a:r>
            <a:r>
              <a:rPr lang="en-US" altLang="ko-KR" sz="1200" dirty="0" smtClean="0"/>
              <a:t>1494</a:t>
            </a:r>
            <a:r>
              <a:rPr lang="ko-KR" altLang="en-US" sz="1200" dirty="0" smtClean="0"/>
              <a:t>년</a:t>
            </a:r>
            <a:endParaRPr lang="ko-KR" alt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437859" y="3710628"/>
            <a:ext cx="1481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smtClean="0"/>
              <a:t>숙종실록 </a:t>
            </a:r>
            <a:r>
              <a:rPr lang="en-US" altLang="ko-KR" sz="1200" dirty="0" smtClean="0"/>
              <a:t>1693</a:t>
            </a:r>
            <a:r>
              <a:rPr lang="ko-KR" altLang="en-US" sz="1200" dirty="0" smtClean="0"/>
              <a:t>년</a:t>
            </a:r>
            <a:endParaRPr lang="ko-KR" alt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77098" y="3989695"/>
            <a:ext cx="128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삼국사기 </a:t>
            </a:r>
            <a:r>
              <a:rPr lang="en-US" altLang="ko-KR" sz="1200" dirty="0" smtClean="0"/>
              <a:t>512</a:t>
            </a:r>
            <a:r>
              <a:rPr lang="ko-KR" altLang="en-US" sz="1200" dirty="0" smtClean="0"/>
              <a:t>년</a:t>
            </a:r>
            <a:endParaRPr lang="ko-KR" alt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305826" y="5991225"/>
            <a:ext cx="2052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smtClean="0"/>
              <a:t>세종실록지리지 </a:t>
            </a:r>
            <a:r>
              <a:rPr lang="en-US" altLang="ko-KR" sz="1200" dirty="0" smtClean="0"/>
              <a:t>1454</a:t>
            </a:r>
            <a:r>
              <a:rPr lang="ko-KR" altLang="en-US" sz="1200" dirty="0" smtClean="0"/>
              <a:t>년</a:t>
            </a:r>
            <a:endParaRPr lang="ko-KR" altLang="en-US" sz="1200" dirty="0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5" name="_x198775928" descr="EMB0000069c198b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99"/>
          <a:stretch/>
        </p:blipFill>
        <p:spPr bwMode="auto">
          <a:xfrm>
            <a:off x="8222520" y="2632860"/>
            <a:ext cx="1622425" cy="118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0129965" y="3810491"/>
            <a:ext cx="220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보고서 호외 제령 제 </a:t>
            </a:r>
            <a:r>
              <a:rPr lang="en-US" altLang="ko-KR" sz="1200" dirty="0" smtClean="0"/>
              <a:t>3</a:t>
            </a:r>
            <a:r>
              <a:rPr lang="ko-KR" altLang="en-US" sz="1200" dirty="0" smtClean="0"/>
              <a:t>호</a:t>
            </a:r>
            <a:endParaRPr lang="en-US" altLang="ko-KR" sz="1200" dirty="0" smtClean="0"/>
          </a:p>
          <a:p>
            <a:r>
              <a:rPr lang="en-US" altLang="ko-KR" sz="1200" dirty="0" smtClean="0"/>
              <a:t>1906</a:t>
            </a:r>
            <a:r>
              <a:rPr lang="ko-KR" altLang="en-US" sz="1200" dirty="0" smtClean="0"/>
              <a:t>년</a:t>
            </a:r>
            <a:endParaRPr lang="ko-KR" alt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8222520" y="3815008"/>
            <a:ext cx="1814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칙령 제 </a:t>
            </a:r>
            <a:r>
              <a:rPr lang="en-US" altLang="ko-KR" sz="1200" dirty="0" smtClean="0"/>
              <a:t>41</a:t>
            </a:r>
            <a:r>
              <a:rPr lang="ko-KR" altLang="en-US" sz="1200" dirty="0" smtClean="0"/>
              <a:t>호 </a:t>
            </a:r>
            <a:r>
              <a:rPr lang="en-US" altLang="ko-KR" sz="1200" dirty="0" smtClean="0"/>
              <a:t>1900</a:t>
            </a:r>
            <a:r>
              <a:rPr lang="ko-KR" altLang="en-US" sz="1200" dirty="0" smtClean="0"/>
              <a:t>년</a:t>
            </a:r>
            <a:endParaRPr lang="ko-KR" altLang="en-US" sz="1200" dirty="0"/>
          </a:p>
        </p:txBody>
      </p:sp>
      <p:sp>
        <p:nvSpPr>
          <p:cNvPr id="22" name="직사각형 21"/>
          <p:cNvSpPr/>
          <p:nvPr/>
        </p:nvSpPr>
        <p:spPr>
          <a:xfrm>
            <a:off x="7494769" y="1212964"/>
            <a:ext cx="502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2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-&gt;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18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2505074" y="4601050"/>
            <a:ext cx="315277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9296400" y="4286206"/>
            <a:ext cx="2647950" cy="7765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9124950" y="2356840"/>
            <a:ext cx="190500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3105146" y="2457449"/>
            <a:ext cx="1733553" cy="4732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EB95744-7934-4477-8E57-8F1C23948254}"/>
              </a:ext>
            </a:extLst>
          </p:cNvPr>
          <p:cNvGrpSpPr/>
          <p:nvPr/>
        </p:nvGrpSpPr>
        <p:grpSpPr>
          <a:xfrm>
            <a:off x="5505885" y="-2055"/>
            <a:ext cx="954107" cy="6858000"/>
            <a:chOff x="5920540" y="0"/>
            <a:chExt cx="954107" cy="6858000"/>
          </a:xfrm>
        </p:grpSpPr>
        <p:sp>
          <p:nvSpPr>
            <p:cNvPr id="7" name="직사각형 6">
              <a:extLst>
                <a:ext uri="{FF2B5EF4-FFF2-40B4-BE49-F238E27FC236}">
                  <a16:creationId xmlns="" xmlns:a16="http://schemas.microsoft.com/office/drawing/2014/main" id="{2336CAA3-EB24-442D-BFDD-6D1011E26B8D}"/>
                </a:ext>
              </a:extLst>
            </p:cNvPr>
            <p:cNvSpPr/>
            <p:nvPr/>
          </p:nvSpPr>
          <p:spPr>
            <a:xfrm>
              <a:off x="5920540" y="2459504"/>
              <a:ext cx="954107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獨</a:t>
              </a:r>
              <a:endParaRPr lang="en-US" altLang="ko-KR" sz="6000" dirty="0">
                <a:effectLst/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島</a:t>
              </a:r>
              <a:endParaRPr lang="ko-KR" altLang="en-US" sz="6000" dirty="0"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="" xmlns:a16="http://schemas.microsoft.com/office/drawing/2014/main" id="{945B12D0-EEEB-4341-895E-FF9D4596E0C5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6397594" y="0"/>
              <a:ext cx="2208" cy="2459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="" xmlns:a16="http://schemas.microsoft.com/office/drawing/2014/main" id="{FFCD6F03-E58C-4EE9-B179-076FC56DBF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92233" y="4398496"/>
              <a:ext cx="2208" cy="2459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34555" y="352423"/>
            <a:ext cx="2194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독도의 역사 </a:t>
            </a:r>
            <a:endParaRPr lang="en-US" altLang="ko-KR" sz="32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34555" y="1184077"/>
            <a:ext cx="2512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 </a:t>
            </a:r>
            <a:r>
              <a: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역사의 기록문서</a:t>
            </a:r>
            <a:endParaRPr lang="en-US" altLang="ko-KR" sz="2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2" name="_x197280488" descr="EMB0000069c198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20"/>
          <a:stretch/>
        </p:blipFill>
        <p:spPr bwMode="auto">
          <a:xfrm>
            <a:off x="395053" y="2032498"/>
            <a:ext cx="2191229" cy="139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3291" y="3426945"/>
            <a:ext cx="128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삼국사기 </a:t>
            </a:r>
            <a:r>
              <a:rPr lang="en-US" altLang="ko-KR" sz="1200" dirty="0" smtClean="0"/>
              <a:t>512</a:t>
            </a:r>
            <a:r>
              <a:rPr lang="ko-KR" altLang="en-US" sz="1200" dirty="0" smtClean="0"/>
              <a:t>년</a:t>
            </a:r>
            <a:endParaRPr lang="ko-KR" altLang="en-US" sz="1200" dirty="0"/>
          </a:p>
        </p:txBody>
      </p:sp>
      <p:pic>
        <p:nvPicPr>
          <p:cNvPr id="14" name="_x197280408" descr="EMB0000069c197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0" r="11462" b="19399"/>
          <a:stretch/>
        </p:blipFill>
        <p:spPr bwMode="auto">
          <a:xfrm>
            <a:off x="395053" y="4035519"/>
            <a:ext cx="1400175" cy="15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5053" y="5628248"/>
            <a:ext cx="2034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smtClean="0"/>
              <a:t>세종실록지리지 </a:t>
            </a:r>
            <a:r>
              <a:rPr lang="en-US" altLang="ko-KR" sz="1200" dirty="0" smtClean="0"/>
              <a:t>1454</a:t>
            </a:r>
            <a:r>
              <a:rPr lang="ko-KR" altLang="en-US" sz="1200" dirty="0" smtClean="0"/>
              <a:t>년</a:t>
            </a:r>
            <a:endParaRPr lang="ko-KR" alt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105147" y="2469027"/>
            <a:ext cx="185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우산국 복속</a:t>
            </a:r>
            <a:endParaRPr lang="ko-KR" altLang="en-US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1872" y="4601050"/>
            <a:ext cx="334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울진현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우산과 </a:t>
            </a:r>
            <a:r>
              <a:rPr lang="ko-KR" altLang="en-US" sz="24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무릉</a:t>
            </a:r>
            <a:endParaRPr lang="ko-KR" altLang="en-US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98775928" descr="EMB0000069c198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7217"/>
          <a:stretch/>
        </p:blipFill>
        <p:spPr bwMode="auto">
          <a:xfrm>
            <a:off x="6657974" y="1989159"/>
            <a:ext cx="214312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657972" y="3407894"/>
            <a:ext cx="1857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smtClean="0"/>
              <a:t>동국문헌비고 </a:t>
            </a:r>
            <a:r>
              <a:rPr lang="en-US" altLang="ko-KR" sz="1200" dirty="0" smtClean="0"/>
              <a:t>1770</a:t>
            </a:r>
            <a:r>
              <a:rPr lang="ko-KR" altLang="en-US" sz="1200" dirty="0" smtClean="0"/>
              <a:t>년</a:t>
            </a:r>
            <a:endParaRPr lang="ko-KR" alt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9277350" y="2356840"/>
            <a:ext cx="2066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왜   </a:t>
            </a:r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송도</a:t>
            </a:r>
            <a:endParaRPr lang="en-US" altLang="ko-KR" sz="24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조선 </a:t>
            </a: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우산</a:t>
            </a:r>
            <a:endParaRPr lang="ko-KR" altLang="en-US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198775928" descr="EMB0000069c199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2" y="4035519"/>
            <a:ext cx="2143125" cy="133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657972" y="5461184"/>
            <a:ext cx="2466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200" smtClean="0"/>
              <a:t>증보문헌비고 </a:t>
            </a:r>
            <a:r>
              <a:rPr lang="en-US" altLang="ko-KR" sz="1200" dirty="0" smtClean="0"/>
              <a:t>1903</a:t>
            </a:r>
            <a:r>
              <a:rPr lang="ko-KR" altLang="en-US" sz="1200" dirty="0" smtClean="0"/>
              <a:t>년</a:t>
            </a:r>
            <a:r>
              <a:rPr lang="en-US" altLang="ko-KR" sz="1200" dirty="0" smtClean="0"/>
              <a:t>-1908</a:t>
            </a:r>
            <a:r>
              <a:rPr lang="ko-KR" altLang="en-US" sz="1200" dirty="0" smtClean="0"/>
              <a:t>년</a:t>
            </a:r>
            <a:endParaRPr lang="ko-KR" alt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9420225" y="4286205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우산도와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무릉</a:t>
            </a:r>
            <a:endParaRPr lang="en-US" altLang="ko-KR" sz="24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-&gt; 1908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ko-KR" altLang="en-US" sz="24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울도군</a:t>
            </a:r>
            <a:endParaRPr lang="ko-KR" altLang="en-US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35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3007695" y="4780776"/>
            <a:ext cx="2526330" cy="8695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9019336" y="3192378"/>
            <a:ext cx="2789547" cy="4732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3038475" y="2807401"/>
            <a:ext cx="2495550" cy="4732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EB95744-7934-4477-8E57-8F1C23948254}"/>
              </a:ext>
            </a:extLst>
          </p:cNvPr>
          <p:cNvGrpSpPr/>
          <p:nvPr/>
        </p:nvGrpSpPr>
        <p:grpSpPr>
          <a:xfrm>
            <a:off x="5750542" y="0"/>
            <a:ext cx="954107" cy="6858000"/>
            <a:chOff x="5920540" y="0"/>
            <a:chExt cx="954107" cy="6858000"/>
          </a:xfrm>
        </p:grpSpPr>
        <p:sp>
          <p:nvSpPr>
            <p:cNvPr id="7" name="직사각형 6">
              <a:extLst>
                <a:ext uri="{FF2B5EF4-FFF2-40B4-BE49-F238E27FC236}">
                  <a16:creationId xmlns="" xmlns:a16="http://schemas.microsoft.com/office/drawing/2014/main" id="{2336CAA3-EB24-442D-BFDD-6D1011E26B8D}"/>
                </a:ext>
              </a:extLst>
            </p:cNvPr>
            <p:cNvSpPr/>
            <p:nvPr/>
          </p:nvSpPr>
          <p:spPr>
            <a:xfrm>
              <a:off x="5920540" y="2459504"/>
              <a:ext cx="954107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獨</a:t>
              </a:r>
              <a:endParaRPr lang="en-US" altLang="ko-KR" sz="6000" dirty="0">
                <a:effectLst/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島</a:t>
              </a:r>
              <a:endParaRPr lang="ko-KR" altLang="en-US" sz="6000" dirty="0"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="" xmlns:a16="http://schemas.microsoft.com/office/drawing/2014/main" id="{945B12D0-EEEB-4341-895E-FF9D4596E0C5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6397594" y="0"/>
              <a:ext cx="2208" cy="2459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="" xmlns:a16="http://schemas.microsoft.com/office/drawing/2014/main" id="{FFCD6F03-E58C-4EE9-B179-076FC56DBF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92233" y="4398496"/>
              <a:ext cx="2208" cy="2459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34555" y="352423"/>
            <a:ext cx="2194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독도의 역사 </a:t>
            </a:r>
            <a:endParaRPr lang="en-US" altLang="ko-KR" sz="32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49971" y="1057335"/>
            <a:ext cx="203773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2. </a:t>
            </a:r>
            <a:r>
              <a:rPr lang="ko-KR" altLang="en-US" sz="2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울릉도 </a:t>
            </a:r>
            <a:r>
              <a:rPr lang="ko-KR" altLang="en-US" sz="25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쟁계</a:t>
            </a:r>
            <a:endParaRPr lang="en-US" altLang="ko-KR" sz="25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249" y="1633834"/>
            <a:ext cx="256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차 울릉도 </a:t>
            </a:r>
            <a:r>
              <a:rPr lang="ko-KR" altLang="en-US" sz="24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쟁계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ko-KR" altLang="en-US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5767" y="1633833"/>
            <a:ext cx="256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차 울릉도 </a:t>
            </a:r>
            <a:r>
              <a:rPr lang="ko-KR" altLang="en-US" sz="24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쟁계</a:t>
            </a:r>
            <a:endParaRPr lang="ko-KR" altLang="en-US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" name="_x197280808" descr="EMB0000069c197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97"/>
          <a:stretch/>
        </p:blipFill>
        <p:spPr bwMode="auto">
          <a:xfrm>
            <a:off x="484188" y="2460870"/>
            <a:ext cx="2249488" cy="116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18677" y="4121497"/>
            <a:ext cx="281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/>
              <a:t>원록구병자년조선주착안일권지각서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038475" y="2813190"/>
            <a:ext cx="286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안용복 일본 납치</a:t>
            </a:r>
            <a:endParaRPr lang="ko-KR" altLang="en-US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198039512" descr="EMB0000069c199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5452"/>
          <a:stretch/>
        </p:blipFill>
        <p:spPr bwMode="auto">
          <a:xfrm>
            <a:off x="484188" y="3965074"/>
            <a:ext cx="1945199" cy="109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0689" y="5057776"/>
            <a:ext cx="1912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/>
              <a:t>돗토리번</a:t>
            </a:r>
            <a:r>
              <a:rPr lang="ko-KR" altLang="en-US" sz="1200" dirty="0" smtClean="0"/>
              <a:t> 답변서 </a:t>
            </a:r>
            <a:r>
              <a:rPr lang="en-US" altLang="ko-KR" sz="1200" dirty="0" smtClean="0"/>
              <a:t>1695</a:t>
            </a:r>
            <a:r>
              <a:rPr lang="ko-KR" altLang="en-US" sz="1200" dirty="0" smtClean="0"/>
              <a:t>년</a:t>
            </a:r>
            <a:endParaRPr lang="ko-KR" altLang="en-US" sz="1200" dirty="0"/>
          </a:p>
        </p:txBody>
      </p:sp>
      <p:sp>
        <p:nvSpPr>
          <p:cNvPr id="18" name="직사각형 17"/>
          <p:cNvSpPr/>
          <p:nvPr/>
        </p:nvSpPr>
        <p:spPr>
          <a:xfrm>
            <a:off x="3007695" y="4780776"/>
            <a:ext cx="22413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일본땅이 아님을 </a:t>
            </a:r>
            <a:endParaRPr lang="en-US" altLang="ko-KR" sz="24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fontAlgn="base"/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공식적으로 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확인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7" name="_x198387312" descr="EMB0000069c19a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46" b="24472"/>
          <a:stretch/>
        </p:blipFill>
        <p:spPr bwMode="auto">
          <a:xfrm>
            <a:off x="528783" y="5334775"/>
            <a:ext cx="1856006" cy="113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84188" y="6474599"/>
            <a:ext cx="2204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울릉도 도해 금지령 </a:t>
            </a:r>
            <a:r>
              <a:rPr lang="en-US" altLang="ko-KR" sz="1200" dirty="0" smtClean="0"/>
              <a:t>1696</a:t>
            </a:r>
            <a:r>
              <a:rPr lang="ko-KR" altLang="en-US" sz="1200" dirty="0" smtClean="0"/>
              <a:t>년</a:t>
            </a:r>
            <a:endParaRPr lang="ko-KR" altLang="en-US" sz="1200" dirty="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9" name="_x198775928" descr="EMB0000069c19a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20"/>
          <a:stretch/>
        </p:blipFill>
        <p:spPr bwMode="auto">
          <a:xfrm>
            <a:off x="7164285" y="2679688"/>
            <a:ext cx="1752600" cy="144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84188" y="3627176"/>
            <a:ext cx="1712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숙종실록 </a:t>
            </a:r>
            <a:r>
              <a:rPr lang="en-US" altLang="ko-KR" sz="1200" dirty="0" smtClean="0"/>
              <a:t>1693</a:t>
            </a:r>
            <a:r>
              <a:rPr lang="ko-KR" altLang="en-US" sz="1200" dirty="0" smtClean="0"/>
              <a:t>년</a:t>
            </a:r>
            <a:endParaRPr lang="ko-KR" altLang="en-US" sz="1200" dirty="0"/>
          </a:p>
        </p:txBody>
      </p:sp>
      <p:sp>
        <p:nvSpPr>
          <p:cNvPr id="29" name="직사각형 28"/>
          <p:cNvSpPr/>
          <p:nvPr/>
        </p:nvSpPr>
        <p:spPr>
          <a:xfrm>
            <a:off x="9019337" y="3203956"/>
            <a:ext cx="2789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안용복 일본어선 추격</a:t>
            </a:r>
            <a:endParaRPr lang="en-US" altLang="ko-KR" sz="24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64285" y="2399860"/>
            <a:ext cx="789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1696</a:t>
            </a:r>
            <a:r>
              <a:rPr lang="ko-KR" altLang="en-US" sz="1200" dirty="0" smtClean="0"/>
              <a:t>년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235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3001149" y="4741669"/>
            <a:ext cx="3196565" cy="4732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2933699" y="2222882"/>
            <a:ext cx="3264015" cy="4732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EB95744-7934-4477-8E57-8F1C23948254}"/>
              </a:ext>
            </a:extLst>
          </p:cNvPr>
          <p:cNvGrpSpPr/>
          <p:nvPr/>
        </p:nvGrpSpPr>
        <p:grpSpPr>
          <a:xfrm>
            <a:off x="5991660" y="0"/>
            <a:ext cx="954107" cy="6858000"/>
            <a:chOff x="5920540" y="0"/>
            <a:chExt cx="954107" cy="6858000"/>
          </a:xfrm>
        </p:grpSpPr>
        <p:sp>
          <p:nvSpPr>
            <p:cNvPr id="7" name="직사각형 6">
              <a:extLst>
                <a:ext uri="{FF2B5EF4-FFF2-40B4-BE49-F238E27FC236}">
                  <a16:creationId xmlns="" xmlns:a16="http://schemas.microsoft.com/office/drawing/2014/main" id="{2336CAA3-EB24-442D-BFDD-6D1011E26B8D}"/>
                </a:ext>
              </a:extLst>
            </p:cNvPr>
            <p:cNvSpPr/>
            <p:nvPr/>
          </p:nvSpPr>
          <p:spPr>
            <a:xfrm>
              <a:off x="5920540" y="2459504"/>
              <a:ext cx="954107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獨</a:t>
              </a:r>
              <a:endParaRPr lang="en-US" altLang="ko-KR" sz="6000" dirty="0">
                <a:effectLst/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島</a:t>
              </a:r>
              <a:endParaRPr lang="ko-KR" altLang="en-US" sz="6000" dirty="0"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="" xmlns:a16="http://schemas.microsoft.com/office/drawing/2014/main" id="{945B12D0-EEEB-4341-895E-FF9D4596E0C5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6397594" y="0"/>
              <a:ext cx="2208" cy="2459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="" xmlns:a16="http://schemas.microsoft.com/office/drawing/2014/main" id="{FFCD6F03-E58C-4EE9-B179-076FC56DBF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92233" y="4398496"/>
              <a:ext cx="2208" cy="2459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직사각형 9"/>
          <p:cNvSpPr/>
          <p:nvPr/>
        </p:nvSpPr>
        <p:spPr>
          <a:xfrm>
            <a:off x="349971" y="1057335"/>
            <a:ext cx="175240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r>
              <a:rPr lang="en-US" altLang="ko-KR" sz="2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2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일본침략</a:t>
            </a:r>
            <a:r>
              <a:rPr lang="en-US" altLang="ko-KR" sz="2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25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555" y="352423"/>
            <a:ext cx="2194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독도의 역사 </a:t>
            </a:r>
            <a:endParaRPr lang="en-US" altLang="ko-KR" sz="32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43623672" descr="EMB0000069c19b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60"/>
          <a:stretch/>
        </p:blipFill>
        <p:spPr bwMode="auto">
          <a:xfrm>
            <a:off x="349971" y="1737984"/>
            <a:ext cx="2525651" cy="189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3648" y="3627175"/>
            <a:ext cx="1712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/>
              <a:t>시마네현고시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1905</a:t>
            </a:r>
            <a:r>
              <a:rPr lang="ko-KR" altLang="en-US" sz="1200" dirty="0" smtClean="0"/>
              <a:t>년</a:t>
            </a:r>
            <a:endParaRPr lang="ko-KR" alt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001149" y="2221839"/>
            <a:ext cx="3342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독도 </a:t>
            </a:r>
            <a:r>
              <a:rPr lang="ko-KR" altLang="en-US" sz="24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시마네현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강제 편입</a:t>
            </a:r>
            <a:endParaRPr lang="ko-KR" altLang="en-US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5924" y="4753247"/>
            <a:ext cx="3467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독도 </a:t>
            </a:r>
            <a:r>
              <a:rPr lang="ko-KR" altLang="en-US" sz="24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강치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무자비 학살</a:t>
            </a:r>
            <a:endParaRPr lang="ko-KR" altLang="en-US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971" y="5936600"/>
            <a:ext cx="1712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1994</a:t>
            </a:r>
            <a:r>
              <a:rPr lang="ko-KR" altLang="en-US" sz="1200" dirty="0" smtClean="0"/>
              <a:t>년 멸종 선언</a:t>
            </a:r>
            <a:endParaRPr lang="ko-KR" altLang="en-US" sz="12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48" y="4039816"/>
            <a:ext cx="2570132" cy="186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83" y="2203127"/>
            <a:ext cx="4276725" cy="245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6945767" y="4819779"/>
            <a:ext cx="511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5"/>
              </a:rPr>
              <a:t>https://blog.naver.com/addicion/221855064457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35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2841138" y="4449590"/>
            <a:ext cx="2584362" cy="4732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8335110" y="2222882"/>
            <a:ext cx="2517688" cy="4732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2841138" y="2155815"/>
            <a:ext cx="2730987" cy="8252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EB95744-7934-4477-8E57-8F1C23948254}"/>
              </a:ext>
            </a:extLst>
          </p:cNvPr>
          <p:cNvGrpSpPr/>
          <p:nvPr/>
        </p:nvGrpSpPr>
        <p:grpSpPr>
          <a:xfrm>
            <a:off x="10658910" y="0"/>
            <a:ext cx="954107" cy="6858000"/>
            <a:chOff x="5920540" y="0"/>
            <a:chExt cx="954107" cy="6858000"/>
          </a:xfrm>
        </p:grpSpPr>
        <p:sp>
          <p:nvSpPr>
            <p:cNvPr id="7" name="직사각형 6">
              <a:extLst>
                <a:ext uri="{FF2B5EF4-FFF2-40B4-BE49-F238E27FC236}">
                  <a16:creationId xmlns="" xmlns:a16="http://schemas.microsoft.com/office/drawing/2014/main" id="{2336CAA3-EB24-442D-BFDD-6D1011E26B8D}"/>
                </a:ext>
              </a:extLst>
            </p:cNvPr>
            <p:cNvSpPr/>
            <p:nvPr/>
          </p:nvSpPr>
          <p:spPr>
            <a:xfrm>
              <a:off x="5920540" y="2459504"/>
              <a:ext cx="954107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獨</a:t>
              </a:r>
              <a:endParaRPr lang="en-US" altLang="ko-KR" sz="6000" dirty="0">
                <a:effectLst/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島</a:t>
              </a:r>
              <a:endParaRPr lang="ko-KR" altLang="en-US" sz="6000" dirty="0"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="" xmlns:a16="http://schemas.microsoft.com/office/drawing/2014/main" id="{945B12D0-EEEB-4341-895E-FF9D4596E0C5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6397594" y="0"/>
              <a:ext cx="2208" cy="2459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="" xmlns:a16="http://schemas.microsoft.com/office/drawing/2014/main" id="{FFCD6F03-E58C-4EE9-B179-076FC56DBF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92233" y="4398496"/>
              <a:ext cx="2208" cy="2459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34555" y="352423"/>
            <a:ext cx="2194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독도의 역사 </a:t>
            </a:r>
            <a:endParaRPr lang="en-US" altLang="ko-KR" sz="32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49971" y="1057335"/>
            <a:ext cx="239520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3. </a:t>
            </a:r>
            <a:r>
              <a:rPr lang="ko-KR" altLang="en-US" sz="2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일본침략 대응</a:t>
            </a:r>
            <a:r>
              <a:rPr lang="en-US" altLang="ko-KR" sz="2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25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" name="_x130804272" descr="EMB0000069c198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0"/>
          <a:stretch/>
        </p:blipFill>
        <p:spPr bwMode="auto">
          <a:xfrm>
            <a:off x="5952713" y="1796986"/>
            <a:ext cx="2143125" cy="144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32963" y="3242963"/>
            <a:ext cx="2649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보고서 호외 제령 제 </a:t>
            </a:r>
            <a:r>
              <a:rPr lang="en-US" altLang="ko-KR" sz="1200" dirty="0" smtClean="0"/>
              <a:t>3</a:t>
            </a:r>
            <a:r>
              <a:rPr lang="ko-KR" altLang="en-US" sz="1200" dirty="0" smtClean="0"/>
              <a:t>호 </a:t>
            </a:r>
            <a:r>
              <a:rPr lang="en-US" altLang="ko-KR" sz="1200" dirty="0" smtClean="0"/>
              <a:t>1906</a:t>
            </a:r>
            <a:r>
              <a:rPr lang="ko-KR" altLang="en-US" sz="1200" dirty="0" smtClean="0"/>
              <a:t>년</a:t>
            </a:r>
            <a:endParaRPr lang="ko-KR" altLang="en-US" sz="1200" dirty="0"/>
          </a:p>
        </p:txBody>
      </p:sp>
      <p:pic>
        <p:nvPicPr>
          <p:cNvPr id="15" name="_x198775928" descr="EMB0000069c19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32" y="4035519"/>
            <a:ext cx="2143125" cy="133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0131" y="5461184"/>
            <a:ext cx="2274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200" dirty="0" smtClean="0"/>
              <a:t>증보문헌비고 </a:t>
            </a:r>
            <a:r>
              <a:rPr lang="en-US" altLang="ko-KR" sz="1200" dirty="0" smtClean="0"/>
              <a:t>1903</a:t>
            </a:r>
            <a:r>
              <a:rPr lang="ko-KR" altLang="en-US" sz="1200" dirty="0" smtClean="0"/>
              <a:t>년</a:t>
            </a:r>
            <a:r>
              <a:rPr lang="en-US" altLang="ko-KR" sz="1200" dirty="0" smtClean="0"/>
              <a:t>-1908</a:t>
            </a:r>
            <a:r>
              <a:rPr lang="ko-KR" altLang="en-US" sz="1200" dirty="0" smtClean="0"/>
              <a:t>년</a:t>
            </a:r>
            <a:endParaRPr lang="ko-KR" altLang="en-US" sz="1200" dirty="0"/>
          </a:p>
        </p:txBody>
      </p:sp>
      <p:sp>
        <p:nvSpPr>
          <p:cNvPr id="4" name="직사각형 3"/>
          <p:cNvSpPr/>
          <p:nvPr/>
        </p:nvSpPr>
        <p:spPr>
          <a:xfrm>
            <a:off x="8287486" y="2268186"/>
            <a:ext cx="2584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영토 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편입 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부인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841138" y="4474517"/>
            <a:ext cx="2584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옛 우산국 영토 입증</a:t>
            </a:r>
            <a:endParaRPr lang="ko-KR" altLang="en-US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7" name="_x198777208" descr="EMB0000069c19c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09"/>
          <a:stretch/>
        </p:blipFill>
        <p:spPr bwMode="auto">
          <a:xfrm>
            <a:off x="468708" y="1816526"/>
            <a:ext cx="2114549" cy="149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40131" y="3319163"/>
            <a:ext cx="2649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칙령 제 </a:t>
            </a:r>
            <a:r>
              <a:rPr lang="en-US" altLang="ko-KR" sz="1200" dirty="0" smtClean="0"/>
              <a:t>41</a:t>
            </a:r>
            <a:r>
              <a:rPr lang="ko-KR" altLang="en-US" sz="1200" dirty="0" smtClean="0"/>
              <a:t>호 </a:t>
            </a:r>
            <a:r>
              <a:rPr lang="en-US" altLang="ko-KR" sz="1200" dirty="0" smtClean="0"/>
              <a:t>1900</a:t>
            </a:r>
            <a:r>
              <a:rPr lang="ko-KR" altLang="en-US" sz="1200" dirty="0" smtClean="0"/>
              <a:t>년</a:t>
            </a:r>
            <a:endParaRPr lang="ko-KR" altLang="en-US" sz="1200" dirty="0"/>
          </a:p>
        </p:txBody>
      </p:sp>
      <p:sp>
        <p:nvSpPr>
          <p:cNvPr id="6" name="직사각형 5"/>
          <p:cNvSpPr/>
          <p:nvPr/>
        </p:nvSpPr>
        <p:spPr>
          <a:xfrm>
            <a:off x="2841138" y="2150114"/>
            <a:ext cx="28584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울릉도 이주민에 대한 </a:t>
            </a:r>
            <a:endParaRPr lang="en-US" altLang="ko-KR" sz="24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fontAlgn="base"/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행정 관리 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강화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5731746" y="4778170"/>
            <a:ext cx="532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5"/>
              </a:rPr>
              <a:t>https://www.youtube.com/watch?v=I5KLKGoz36w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86758" y="4474517"/>
            <a:ext cx="319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칙령 제 </a:t>
            </a:r>
            <a:r>
              <a:rPr lang="en-US" altLang="ko-KR" dirty="0" smtClean="0"/>
              <a:t>41</a:t>
            </a:r>
            <a:r>
              <a:rPr lang="ko-KR" altLang="en-US" dirty="0" smtClean="0"/>
              <a:t>호 영상</a:t>
            </a:r>
            <a:r>
              <a:rPr lang="en-US" altLang="ko-KR" dirty="0" smtClean="0"/>
              <a:t> 3</a:t>
            </a:r>
            <a:r>
              <a:rPr lang="ko-KR" altLang="en-US" dirty="0" smtClean="0"/>
              <a:t>분 </a:t>
            </a:r>
            <a:r>
              <a:rPr lang="en-US" altLang="ko-KR" dirty="0" smtClean="0"/>
              <a:t>40</a:t>
            </a:r>
            <a:r>
              <a:rPr lang="ko-KR" altLang="en-US" dirty="0" smtClean="0"/>
              <a:t>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35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4014406" y="2610228"/>
            <a:ext cx="6096000" cy="17882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EB95744-7934-4477-8E57-8F1C23948254}"/>
              </a:ext>
            </a:extLst>
          </p:cNvPr>
          <p:cNvGrpSpPr/>
          <p:nvPr/>
        </p:nvGrpSpPr>
        <p:grpSpPr>
          <a:xfrm>
            <a:off x="10316010" y="0"/>
            <a:ext cx="954107" cy="6858000"/>
            <a:chOff x="5920540" y="0"/>
            <a:chExt cx="954107" cy="6858000"/>
          </a:xfrm>
        </p:grpSpPr>
        <p:sp>
          <p:nvSpPr>
            <p:cNvPr id="7" name="직사각형 6">
              <a:extLst>
                <a:ext uri="{FF2B5EF4-FFF2-40B4-BE49-F238E27FC236}">
                  <a16:creationId xmlns="" xmlns:a16="http://schemas.microsoft.com/office/drawing/2014/main" id="{2336CAA3-EB24-442D-BFDD-6D1011E26B8D}"/>
                </a:ext>
              </a:extLst>
            </p:cNvPr>
            <p:cNvSpPr/>
            <p:nvPr/>
          </p:nvSpPr>
          <p:spPr>
            <a:xfrm>
              <a:off x="5920540" y="2459504"/>
              <a:ext cx="954107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獨</a:t>
              </a:r>
              <a:endParaRPr lang="en-US" altLang="ko-KR" sz="6000" dirty="0">
                <a:effectLst/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島</a:t>
              </a:r>
              <a:endParaRPr lang="ko-KR" altLang="en-US" sz="6000" dirty="0"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="" xmlns:a16="http://schemas.microsoft.com/office/drawing/2014/main" id="{945B12D0-EEEB-4341-895E-FF9D4596E0C5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6397594" y="0"/>
              <a:ext cx="2208" cy="2459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="" xmlns:a16="http://schemas.microsoft.com/office/drawing/2014/main" id="{FFCD6F03-E58C-4EE9-B179-076FC56DBF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92233" y="4398496"/>
              <a:ext cx="2208" cy="2459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34555" y="352423"/>
            <a:ext cx="2194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독도의 역사 </a:t>
            </a:r>
            <a:endParaRPr lang="en-US" altLang="ko-KR" sz="32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49971" y="1057335"/>
            <a:ext cx="346441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en-US" altLang="ko-KR" sz="2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2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샌프란시스코 강화조약</a:t>
            </a:r>
            <a:endParaRPr lang="en-US" altLang="ko-KR" sz="25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72" name="Picture 4" descr="일본군 위안부 문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1" y="2294498"/>
            <a:ext cx="3472255" cy="24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014406" y="267811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o-KR" altLang="en-US" sz="2400" b="1" dirty="0">
                <a:latin typeface="바탕" panose="02030600000101010101" pitchFamily="18" charset="-127"/>
                <a:ea typeface="바탕" panose="02030600000101010101" pitchFamily="18" charset="-127"/>
              </a:rPr>
              <a:t>제</a:t>
            </a:r>
            <a:r>
              <a:rPr lang="en-US" altLang="ko-KR" sz="2400" b="1" dirty="0">
                <a:latin typeface="바탕" panose="02030600000101010101" pitchFamily="18" charset="-127"/>
                <a:ea typeface="바탕" panose="02030600000101010101" pitchFamily="18" charset="-127"/>
              </a:rPr>
              <a:t>2</a:t>
            </a:r>
            <a:r>
              <a:rPr lang="ko-KR" altLang="en-US" sz="2400" b="1" dirty="0">
                <a:latin typeface="바탕" panose="02030600000101010101" pitchFamily="18" charset="-127"/>
                <a:ea typeface="바탕" panose="02030600000101010101" pitchFamily="18" charset="-127"/>
              </a:rPr>
              <a:t>조</a:t>
            </a:r>
            <a:r>
              <a:rPr lang="en-US" altLang="ko-KR" sz="2400" b="1" dirty="0">
                <a:latin typeface="바탕" panose="02030600000101010101" pitchFamily="18" charset="-127"/>
                <a:ea typeface="바탕" panose="02030600000101010101" pitchFamily="18" charset="-127"/>
              </a:rPr>
              <a:t>(a</a:t>
            </a:r>
            <a:r>
              <a:rPr lang="en-US" altLang="ko-KR" sz="24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endParaRPr lang="en-US" altLang="ko-KR" sz="24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fontAlgn="base"/>
            <a:r>
              <a:rPr lang="ko-KR" altLang="en-US" sz="24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“</a:t>
            </a:r>
            <a:r>
              <a:rPr lang="ko-KR" altLang="en-US" sz="2400" b="1" dirty="0">
                <a:latin typeface="바탕" panose="02030600000101010101" pitchFamily="18" charset="-127"/>
                <a:ea typeface="바탕" panose="02030600000101010101" pitchFamily="18" charset="-127"/>
              </a:rPr>
              <a:t>일본은 한국의 독립을 인정하고</a:t>
            </a:r>
            <a:r>
              <a:rPr lang="en-US" altLang="ko-KR" sz="2400" b="1" dirty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400" b="1" dirty="0">
                <a:latin typeface="바탕" panose="02030600000101010101" pitchFamily="18" charset="-127"/>
                <a:ea typeface="바탕" panose="02030600000101010101" pitchFamily="18" charset="-127"/>
              </a:rPr>
              <a:t>제주도</a:t>
            </a:r>
            <a:r>
              <a:rPr lang="en-US" altLang="ko-KR" sz="2400" b="1" dirty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400" b="1" dirty="0">
                <a:latin typeface="바탕" panose="02030600000101010101" pitchFamily="18" charset="-127"/>
                <a:ea typeface="바탕" panose="02030600000101010101" pitchFamily="18" charset="-127"/>
              </a:rPr>
              <a:t>거문도 및 울릉도를 포함한 한국에 대한 모든 권리</a:t>
            </a:r>
            <a:r>
              <a:rPr lang="en-US" altLang="ko-KR" sz="2400" b="1" dirty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400" b="1" dirty="0">
                <a:latin typeface="바탕" panose="02030600000101010101" pitchFamily="18" charset="-127"/>
                <a:ea typeface="바탕" panose="02030600000101010101" pitchFamily="18" charset="-127"/>
              </a:rPr>
              <a:t>권원 및 청구권을 포기한다</a:t>
            </a:r>
            <a:r>
              <a:rPr lang="en-US" altLang="ko-KR" sz="2400" b="1" dirty="0">
                <a:latin typeface="바탕" panose="02030600000101010101" pitchFamily="18" charset="-127"/>
                <a:ea typeface="바탕" panose="02030600000101010101" pitchFamily="18" charset="-127"/>
              </a:rPr>
              <a:t>.”</a:t>
            </a:r>
            <a:endParaRPr lang="ko-KR" altLang="en-US" sz="24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49971" y="1816388"/>
            <a:ext cx="122020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5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1951</a:t>
            </a:r>
            <a:r>
              <a:rPr lang="ko-KR" altLang="en-US" sz="2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</a:t>
            </a:r>
            <a:endParaRPr lang="en-US" altLang="ko-KR" sz="25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6477000" y="3238501"/>
            <a:ext cx="3705225" cy="115999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568650" y="2542282"/>
            <a:ext cx="3461175" cy="443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EB95744-7934-4477-8E57-8F1C23948254}"/>
              </a:ext>
            </a:extLst>
          </p:cNvPr>
          <p:cNvGrpSpPr/>
          <p:nvPr/>
        </p:nvGrpSpPr>
        <p:grpSpPr>
          <a:xfrm>
            <a:off x="10316010" y="-9525"/>
            <a:ext cx="954107" cy="6858000"/>
            <a:chOff x="5920540" y="0"/>
            <a:chExt cx="954107" cy="6858000"/>
          </a:xfrm>
        </p:grpSpPr>
        <p:sp>
          <p:nvSpPr>
            <p:cNvPr id="7" name="직사각형 6">
              <a:extLst>
                <a:ext uri="{FF2B5EF4-FFF2-40B4-BE49-F238E27FC236}">
                  <a16:creationId xmlns="" xmlns:a16="http://schemas.microsoft.com/office/drawing/2014/main" id="{2336CAA3-EB24-442D-BFDD-6D1011E26B8D}"/>
                </a:ext>
              </a:extLst>
            </p:cNvPr>
            <p:cNvSpPr/>
            <p:nvPr/>
          </p:nvSpPr>
          <p:spPr>
            <a:xfrm>
              <a:off x="5920540" y="2459504"/>
              <a:ext cx="954107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獨</a:t>
              </a:r>
              <a:endParaRPr lang="en-US" altLang="ko-KR" sz="6000" dirty="0">
                <a:effectLst/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島</a:t>
              </a:r>
              <a:endParaRPr lang="ko-KR" altLang="en-US" sz="6000" dirty="0"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="" xmlns:a16="http://schemas.microsoft.com/office/drawing/2014/main" id="{945B12D0-EEEB-4341-895E-FF9D4596E0C5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6397594" y="0"/>
              <a:ext cx="2208" cy="2459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="" xmlns:a16="http://schemas.microsoft.com/office/drawing/2014/main" id="{FFCD6F03-E58C-4EE9-B179-076FC56DBF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92233" y="4398496"/>
              <a:ext cx="2208" cy="2459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34555" y="352423"/>
            <a:ext cx="3382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독도의 역사적 증거 </a:t>
            </a:r>
            <a:endParaRPr lang="en-US" altLang="ko-KR" sz="32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49971" y="1057335"/>
            <a:ext cx="296587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 </a:t>
            </a:r>
            <a:r>
              <a:rPr lang="ko-KR" altLang="en-US" sz="2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울릉도 </a:t>
            </a:r>
            <a:r>
              <a:rPr lang="ko-KR" altLang="en-US" sz="25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쟁계의</a:t>
            </a:r>
            <a:r>
              <a:rPr lang="ko-KR" altLang="en-US" sz="2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결과</a:t>
            </a:r>
            <a:endParaRPr lang="en-US" altLang="ko-KR" sz="25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8194" name="Picture 2" descr="우리땅 독도를 위해 한번 봐주세요! - 도쿄올림픽을 앞둔 아베가 우리에게 던진 도전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55" y="2187892"/>
            <a:ext cx="5748556" cy="316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549600" y="2542282"/>
            <a:ext cx="3480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최고 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행정기구 태정관</a:t>
            </a:r>
            <a:endParaRPr lang="en-US" altLang="ko-KR" sz="24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477000" y="3433778"/>
            <a:ext cx="37664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200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-&gt; </a:t>
            </a:r>
            <a:r>
              <a:rPr lang="ko-KR" altLang="en-US" sz="2200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내무성에 </a:t>
            </a:r>
            <a:r>
              <a:rPr lang="ko-KR" altLang="en-US" sz="22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울릉도와 독도가 </a:t>
            </a:r>
            <a:endParaRPr lang="en-US" altLang="ko-KR" sz="22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fontAlgn="base"/>
            <a:r>
              <a:rPr lang="ko-KR" altLang="en-US" sz="22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</a:t>
            </a:r>
            <a:r>
              <a:rPr lang="ko-KR" altLang="en-US" sz="2200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일본땅이 </a:t>
            </a:r>
            <a:r>
              <a:rPr lang="ko-KR" altLang="en-US" sz="22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아니라고 내린 지령</a:t>
            </a:r>
            <a:endParaRPr lang="ko-KR" altLang="en-US" sz="22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478</Words>
  <Application>Microsoft Office PowerPoint</Application>
  <PresentationFormat>사용자 지정</PresentationFormat>
  <Paragraphs>158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4" baseType="lpstr">
      <vt:lpstr>굴림</vt:lpstr>
      <vt:lpstr>Arial</vt:lpstr>
      <vt:lpstr>바탕</vt:lpstr>
      <vt:lpstr>나눔바른고딕</vt:lpstr>
      <vt:lpstr>HY궁서</vt:lpstr>
      <vt:lpstr>제주명조</vt:lpstr>
      <vt:lpstr>나눔명조</vt:lpstr>
      <vt:lpstr>맑은 고딕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 영주</dc:creator>
  <cp:lastModifiedBy>STORM</cp:lastModifiedBy>
  <cp:revision>28</cp:revision>
  <dcterms:created xsi:type="dcterms:W3CDTF">2019-09-24T17:41:41Z</dcterms:created>
  <dcterms:modified xsi:type="dcterms:W3CDTF">2020-05-04T06:10:52Z</dcterms:modified>
</cp:coreProperties>
</file>