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6" r:id="rId2"/>
    <p:sldId id="257" r:id="rId3"/>
    <p:sldId id="258" r:id="rId4"/>
    <p:sldId id="259" r:id="rId5"/>
    <p:sldId id="260" r:id="rId6"/>
    <p:sldId id="262" r:id="rId7"/>
    <p:sldId id="267" r:id="rId8"/>
    <p:sldId id="268" r:id="rId9"/>
    <p:sldId id="270" r:id="rId10"/>
    <p:sldId id="269" r:id="rId11"/>
    <p:sldId id="272" r:id="rId12"/>
    <p:sldId id="271" r:id="rId13"/>
    <p:sldId id="273" r:id="rId14"/>
    <p:sldId id="274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989F"/>
    <a:srgbClr val="2D2741"/>
    <a:srgbClr val="E1D8D9"/>
    <a:srgbClr val="0B3E5D"/>
    <a:srgbClr val="D78585"/>
    <a:srgbClr val="F5F5F5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2" autoAdjust="0"/>
    <p:restoredTop sz="96288" autoAdjust="0"/>
  </p:normalViewPr>
  <p:slideViewPr>
    <p:cSldViewPr snapToGrid="0" showGuides="1">
      <p:cViewPr>
        <p:scale>
          <a:sx n="100" d="100"/>
          <a:sy n="100" d="100"/>
        </p:scale>
        <p:origin x="3090" y="16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AA6DE-C464-44B6-A471-5AC45DADE79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7F80-B33E-4581-953D-4C23AB13EE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4750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E7F80-B33E-4581-953D-4C23AB13EEC5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89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07701EA-7703-4F27-8DDC-4B7B39639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4E3F7C48-35D3-4DEC-925E-BD78C632E5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1F8ECE91-B640-4687-9B53-2EF241AF4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8B6218FC-3884-4533-8BC3-9129E65D9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12C4788E-0CB5-4FB8-9AC0-BEA32738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9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3E57549F-BE76-4C66-9266-A301A262B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540ED3BB-CBE8-4BE1-9684-059DCABC3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AF23B520-F84F-419D-B283-340A0108D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1349652C-86FF-498A-9EDF-7424A7B3F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729DD43D-4C0F-4447-9D87-5C1C375E9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8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xmlns="" id="{28952CA0-9F28-4DC9-B4B3-1C51AD20F3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21192A21-DD29-482A-9582-0F46EE2B6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B742EDBE-90D0-402F-83FE-389E7B842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BAAE14EF-9B2A-4C15-84FB-49C47065F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EC282A5E-A24F-4667-9BF8-1C509D72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4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5926C163-77FC-4821-8756-864770043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C566E80A-1946-47A6-9E41-256702700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145FE0D6-4C51-4666-8B8F-1D36E2DF2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4CAD464D-A95D-4751-941F-5308E4AB6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D2DC5C96-B7DA-41CF-92FC-8CDA44225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44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A67AEB4-BDB5-4B5C-A0A4-561B883E5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3AB3B183-8809-49B0-B89D-D46F587B6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BEA0D70C-A6C9-45EC-A4F2-56963752E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11262C01-111A-4C01-BD8D-61D9CEBC5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8C4BAE3C-90E7-423C-9CDD-C73D83F42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3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98024D48-3CF5-4D5B-A47E-F7DB9C7F8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44B443D9-80E5-481F-A3E8-CF1CA21275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1652C0E5-3509-4199-928C-578CAACBE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22183385-5D2D-4FE3-B70A-5239CB0E0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B94915BA-0022-4195-BE88-8A18888DB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8A064E6E-A332-4880-8B7F-04D324D9C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0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2022CEAA-2B02-421B-94B3-80C84889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2FF60770-E16F-49D7-8D31-C363A99D7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8955EE8F-FD3A-47BD-8286-ED8A5FE83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xmlns="" id="{CD71D456-AD48-4E01-BC5C-22A25BFA6A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xmlns="" id="{1C6404D2-F2F9-4668-A008-6D88E78C1B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xmlns="" id="{D242D266-5EAD-47E1-90A3-855F4D50A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xmlns="" id="{35A08766-7CA6-498E-BA6D-271FA302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xmlns="" id="{DB1724AB-8A6B-48A2-8BAA-AD329F929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46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7D5AC1BB-B630-45DF-AC24-FFB47C7EC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F80CE90B-AD6B-46BD-90D0-80E6BCCC1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7B19C49B-5783-45AF-B1C1-5A5CFCE92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08EE9F39-A6B9-400B-BA4F-656517CE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xmlns="" id="{02E18EF5-1CBA-4CEE-8D39-C7588832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xmlns="" id="{73E9C136-26FE-4296-8FD0-86932D851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xmlns="" id="{3E31A826-F158-4251-8E3F-2DE20EBDB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10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8601734B-7F7C-4692-B064-5696DC347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DA54E044-90C9-41F0-A239-E31419F85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05B6ADF6-AA86-423C-A983-EC4B512D7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9F91CAC2-58FA-43EF-B031-AB54BF21C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1EB343EB-5D21-4CE6-8FA7-017F2D5AD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D869EB32-BCE5-405C-8B46-FC569F1B2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53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132F375A-9F38-4235-9680-5901D391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7E00DAD0-46FA-4221-91BA-CD46B5AD9B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48DF54B6-3CF8-461F-9498-ED339238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AEA7860A-7718-4ABC-94E3-B482D0F1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B9D54347-64CD-46AF-AB11-A4BC058AD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E262EAC8-6B49-4C3E-A937-AF6E847A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3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BCCE5DAF-23F4-45ED-A980-75FDB16F9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14174129-02FC-4329-AB55-6C045956A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FCD023C0-0980-4292-BFEF-0DE53F76BB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C7742-4BC8-41CA-BABB-890EAFDC3622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AC19530D-F4DF-4B03-A97B-F402C1414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2425861D-B631-41A5-88F5-BBE42D33FA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02C65-542A-4055-A7F6-3AD2858CC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9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7KUqsZJSxc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216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3068BDE0-AFE9-42FF-BBA4-5630B647B2C0}"/>
              </a:ext>
            </a:extLst>
          </p:cNvPr>
          <p:cNvSpPr/>
          <p:nvPr/>
        </p:nvSpPr>
        <p:spPr>
          <a:xfrm>
            <a:off x="4323071" y="1261780"/>
            <a:ext cx="3939345" cy="3027615"/>
          </a:xfrm>
          <a:prstGeom prst="rect">
            <a:avLst/>
          </a:prstGeom>
          <a:noFill/>
          <a:ln w="50800">
            <a:solidFill>
              <a:srgbClr val="2D27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4570957" y="1522359"/>
            <a:ext cx="3443571" cy="25064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0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일본문화</a:t>
            </a:r>
            <a:endParaRPr lang="en-US" altLang="ko-KR" sz="40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40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애니메이션에 </a:t>
            </a:r>
            <a:endParaRPr lang="en-US" altLang="ko-KR" sz="40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40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대하여</a:t>
            </a:r>
            <a:endParaRPr lang="en-US" altLang="ko-KR" sz="40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endParaRPr lang="en-US" altLang="ko-KR" sz="12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8790256" y="4470784"/>
            <a:ext cx="27879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40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21632032</a:t>
            </a:r>
          </a:p>
          <a:p>
            <a:pPr algn="ctr">
              <a:lnSpc>
                <a:spcPct val="120000"/>
              </a:lnSpc>
            </a:pPr>
            <a:r>
              <a:rPr lang="ko-KR" altLang="en-US" sz="40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황준</a:t>
            </a:r>
            <a:r>
              <a:rPr lang="ko-KR" altLang="en-US" sz="4000" dirty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석</a:t>
            </a:r>
            <a:endParaRPr lang="en-US" altLang="ko-KR" sz="12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09641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950994" y="910101"/>
            <a:ext cx="1877437" cy="815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나투</a:t>
            </a:r>
            <a:r>
              <a:rPr lang="ko-KR" altLang="en-US" sz="4400" dirty="0" err="1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로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4140198" y="5006583"/>
            <a:ext cx="4841876" cy="972558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/>
              <a:t>일본 근세를 기초로 현대 문화를 뒤섞어놓은 가공의 세계를 배경으로 하는 것이 볼거리 요소다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2" name="AutoShape 2" descr="이누야샤(이누야샤) - 나무위키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73" y="868326"/>
            <a:ext cx="2701927" cy="3715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7996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950994" y="910101"/>
            <a:ext cx="1877437" cy="815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원피</a:t>
            </a:r>
            <a:r>
              <a:rPr lang="ko-KR" altLang="en-US" sz="4400" dirty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스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3995926" y="4681182"/>
            <a:ext cx="4841876" cy="1308492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en-US" altLang="ko-KR" dirty="0" err="1"/>
              <a:t>해적왕을</a:t>
            </a:r>
            <a:r>
              <a:rPr lang="en-US" altLang="ko-KR" dirty="0"/>
              <a:t> </a:t>
            </a:r>
            <a:r>
              <a:rPr lang="en-US" altLang="ko-KR" dirty="0" err="1"/>
              <a:t>목표로</a:t>
            </a:r>
            <a:r>
              <a:rPr lang="en-US" altLang="ko-KR" dirty="0"/>
              <a:t> </a:t>
            </a:r>
            <a:r>
              <a:rPr lang="en-US" altLang="ko-KR" dirty="0" err="1"/>
              <a:t>하는</a:t>
            </a:r>
            <a:r>
              <a:rPr lang="en-US" altLang="ko-KR" dirty="0"/>
              <a:t> </a:t>
            </a:r>
            <a:r>
              <a:rPr lang="en-US" altLang="ko-KR" dirty="0" err="1"/>
              <a:t>주인공</a:t>
            </a:r>
            <a:r>
              <a:rPr lang="en-US" altLang="ko-KR" dirty="0"/>
              <a:t> </a:t>
            </a:r>
            <a:r>
              <a:rPr lang="en-US" altLang="ko-KR" dirty="0" err="1"/>
              <a:t>루피가</a:t>
            </a:r>
            <a:r>
              <a:rPr lang="en-US" altLang="ko-KR" dirty="0"/>
              <a:t> </a:t>
            </a:r>
            <a:r>
              <a:rPr lang="en-US" altLang="ko-KR" dirty="0" err="1"/>
              <a:t>바다를</a:t>
            </a:r>
            <a:r>
              <a:rPr lang="en-US" altLang="ko-KR" dirty="0"/>
              <a:t> </a:t>
            </a:r>
            <a:r>
              <a:rPr lang="en-US" altLang="ko-KR" dirty="0" err="1"/>
              <a:t>탐험하며</a:t>
            </a:r>
            <a:r>
              <a:rPr lang="en-US" altLang="ko-KR" dirty="0"/>
              <a:t> </a:t>
            </a:r>
            <a:r>
              <a:rPr lang="en-US" altLang="ko-KR" dirty="0" err="1"/>
              <a:t>동료들과</a:t>
            </a:r>
            <a:r>
              <a:rPr lang="en-US" altLang="ko-KR" dirty="0"/>
              <a:t> </a:t>
            </a:r>
            <a:r>
              <a:rPr lang="en-US" altLang="ko-KR" dirty="0" err="1"/>
              <a:t>함께</a:t>
            </a:r>
            <a:r>
              <a:rPr lang="en-US" altLang="ko-KR" dirty="0"/>
              <a:t> </a:t>
            </a:r>
            <a:r>
              <a:rPr lang="en-US" altLang="ko-KR" dirty="0" err="1"/>
              <a:t>겪는</a:t>
            </a:r>
            <a:r>
              <a:rPr lang="en-US" altLang="ko-KR" dirty="0"/>
              <a:t> </a:t>
            </a:r>
            <a:r>
              <a:rPr lang="en-US" altLang="ko-KR" dirty="0" err="1"/>
              <a:t>여정을</a:t>
            </a:r>
            <a:r>
              <a:rPr lang="en-US" altLang="ko-KR" dirty="0"/>
              <a:t> </a:t>
            </a:r>
            <a:r>
              <a:rPr lang="en-US" altLang="ko-KR" dirty="0" err="1"/>
              <a:t>그렸으며</a:t>
            </a:r>
            <a:r>
              <a:rPr lang="en-US" altLang="ko-KR" dirty="0"/>
              <a:t>,</a:t>
            </a:r>
          </a:p>
          <a:p>
            <a:pPr fontAlgn="base" latinLnBrk="1"/>
            <a:r>
              <a:rPr lang="ko-KR" altLang="en-US" dirty="0"/>
              <a:t>우리나라에서도 만화책</a:t>
            </a:r>
            <a:r>
              <a:rPr lang="en-US" altLang="ko-KR" dirty="0"/>
              <a:t>, TV </a:t>
            </a:r>
            <a:r>
              <a:rPr lang="ko-KR" altLang="en-US" dirty="0"/>
              <a:t>애니메이션 등으로 많은 사랑을 받고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AutoShape 2" descr="이누야샤(이누야샤) - 나무위키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26" y="868326"/>
            <a:ext cx="3285938" cy="328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8259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668866" y="910101"/>
            <a:ext cx="2441694" cy="815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드래곤</a:t>
            </a:r>
            <a:r>
              <a:rPr lang="ko-KR" altLang="en-US" sz="4400" dirty="0" err="1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볼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3958997" y="4766907"/>
            <a:ext cx="4841876" cy="1222767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/>
              <a:t>주인공 손오공을 중심으로 펼쳐지는 전형적인 소년 </a:t>
            </a:r>
            <a:r>
              <a:rPr lang="ko-KR" altLang="en-US" dirty="0" smtClean="0"/>
              <a:t>만화</a:t>
            </a:r>
            <a:r>
              <a:rPr lang="en-US" altLang="ko-KR" dirty="0" smtClean="0"/>
              <a:t>전</a:t>
            </a:r>
            <a:r>
              <a:rPr lang="ko-KR" altLang="en-US" dirty="0" smtClean="0"/>
              <a:t>이며</a:t>
            </a:r>
            <a:r>
              <a:rPr lang="en-US" altLang="ko-KR" dirty="0" smtClean="0"/>
              <a:t>, </a:t>
            </a:r>
            <a:r>
              <a:rPr lang="en-US" altLang="ko-KR" dirty="0" err="1"/>
              <a:t>세계적으로는</a:t>
            </a:r>
            <a:r>
              <a:rPr lang="en-US" altLang="ko-KR" dirty="0"/>
              <a:t> 2억3천만 부 </a:t>
            </a:r>
            <a:r>
              <a:rPr lang="en-US" altLang="ko-KR" dirty="0" err="1"/>
              <a:t>이상을</a:t>
            </a:r>
            <a:r>
              <a:rPr lang="en-US" altLang="ko-KR" dirty="0"/>
              <a:t> </a:t>
            </a:r>
            <a:r>
              <a:rPr lang="en-US" altLang="ko-KR" dirty="0" err="1"/>
              <a:t>발행할</a:t>
            </a:r>
            <a:r>
              <a:rPr lang="en-US" altLang="ko-KR" dirty="0"/>
              <a:t> </a:t>
            </a:r>
            <a:r>
              <a:rPr lang="en-US" altLang="ko-KR" dirty="0" err="1"/>
              <a:t>정도로</a:t>
            </a:r>
            <a:r>
              <a:rPr lang="en-US" altLang="ko-KR" dirty="0"/>
              <a:t> </a:t>
            </a:r>
            <a:r>
              <a:rPr lang="en-US" altLang="ko-KR" dirty="0" err="1"/>
              <a:t>폭발적인</a:t>
            </a:r>
            <a:r>
              <a:rPr lang="en-US" altLang="ko-KR" dirty="0"/>
              <a:t> </a:t>
            </a:r>
            <a:r>
              <a:rPr lang="en-US" altLang="ko-KR" dirty="0" err="1"/>
              <a:t>인기를</a:t>
            </a:r>
            <a:r>
              <a:rPr lang="en-US" altLang="ko-KR" dirty="0"/>
              <a:t> </a:t>
            </a:r>
            <a:r>
              <a:rPr lang="en-US" altLang="ko-KR" dirty="0" err="1"/>
              <a:t>누린</a:t>
            </a:r>
            <a:r>
              <a:rPr lang="en-US" altLang="ko-KR" dirty="0"/>
              <a:t> </a:t>
            </a:r>
            <a:r>
              <a:rPr lang="en-US" altLang="ko-KR" dirty="0" err="1" smtClean="0"/>
              <a:t>작품</a:t>
            </a:r>
            <a:endParaRPr lang="en-US" altLang="ko-KR" dirty="0"/>
          </a:p>
        </p:txBody>
      </p:sp>
      <p:sp>
        <p:nvSpPr>
          <p:cNvPr id="2" name="AutoShape 2" descr="이누야샤(이누야샤) - 나무위키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998" y="868325"/>
            <a:ext cx="4108678" cy="331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7025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0" y="864027"/>
            <a:ext cx="3591482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이웃집 </a:t>
            </a:r>
            <a:r>
              <a:rPr lang="ko-KR" altLang="en-US" sz="4400" dirty="0" err="1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토토로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4140198" y="5006583"/>
            <a:ext cx="4841876" cy="972558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en-US" altLang="ko-KR" dirty="0" smtClean="0"/>
              <a:t>1950</a:t>
            </a:r>
            <a:r>
              <a:rPr lang="ko-KR" altLang="en-US" dirty="0"/>
              <a:t>년대 일본 시골을 배경으로 도시에서 시골로 이사 온 </a:t>
            </a:r>
            <a:r>
              <a:rPr lang="ko-KR" altLang="en-US" dirty="0" err="1"/>
              <a:t>사츠키</a:t>
            </a:r>
            <a:r>
              <a:rPr lang="en-US" altLang="ko-KR" dirty="0"/>
              <a:t>, </a:t>
            </a:r>
            <a:r>
              <a:rPr lang="ko-KR" altLang="en-US" dirty="0" err="1"/>
              <a:t>메이</a:t>
            </a:r>
            <a:r>
              <a:rPr lang="ko-KR" altLang="en-US" dirty="0"/>
              <a:t> 두 자매와 숲 속 수호신 </a:t>
            </a:r>
            <a:r>
              <a:rPr lang="ko-KR" altLang="en-US" dirty="0" err="1"/>
              <a:t>토토로의</a:t>
            </a:r>
            <a:r>
              <a:rPr lang="ko-KR" altLang="en-US" dirty="0"/>
              <a:t> 이야기를 잔잔하게 그려냈다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AutoShape 2" descr="이누야샤(이누야샤) - 나무위키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198" y="864026"/>
            <a:ext cx="3517902" cy="3281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2733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665259" y="868326"/>
            <a:ext cx="2640466" cy="25299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센과</a:t>
            </a: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44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44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치히로의</a:t>
            </a: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44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행방불명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4140198" y="5006583"/>
            <a:ext cx="4841876" cy="972558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 err="1"/>
              <a:t>미야자키</a:t>
            </a:r>
            <a:r>
              <a:rPr lang="ko-KR" altLang="en-US" dirty="0"/>
              <a:t> </a:t>
            </a:r>
            <a:r>
              <a:rPr lang="ko-KR" altLang="en-US" dirty="0" err="1"/>
              <a:t>하야오와</a:t>
            </a:r>
            <a:r>
              <a:rPr lang="ko-KR" altLang="en-US" dirty="0"/>
              <a:t> </a:t>
            </a:r>
            <a:r>
              <a:rPr lang="ko-KR" altLang="en-US" dirty="0" err="1"/>
              <a:t>히사이시</a:t>
            </a:r>
            <a:r>
              <a:rPr lang="ko-KR" altLang="en-US" dirty="0"/>
              <a:t> </a:t>
            </a:r>
            <a:r>
              <a:rPr lang="ko-KR" altLang="en-US" dirty="0" err="1"/>
              <a:t>죠의</a:t>
            </a:r>
            <a:r>
              <a:rPr lang="ko-KR" altLang="en-US" dirty="0"/>
              <a:t> 합작으로</a:t>
            </a:r>
            <a:r>
              <a:rPr lang="en-US" altLang="ko-KR" dirty="0"/>
              <a:t>, 2001</a:t>
            </a:r>
            <a:r>
              <a:rPr lang="ko-KR" altLang="en-US" dirty="0"/>
              <a:t>년 개봉 당시 일본에서만 </a:t>
            </a:r>
            <a:r>
              <a:rPr lang="en-US" altLang="ko-KR" dirty="0"/>
              <a:t>300</a:t>
            </a:r>
            <a:r>
              <a:rPr lang="ko-KR" altLang="en-US" dirty="0"/>
              <a:t>억 엔 이상의 흥행 기록을 세운 화제의 애니메이션이다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2" name="AutoShape 2" descr="이누야샤(이누야샤) - 나무위키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198" y="868326"/>
            <a:ext cx="3151224" cy="334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5103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3549648" y="1277701"/>
            <a:ext cx="4556127" cy="972558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sz="2400" dirty="0" smtClean="0"/>
              <a:t>  일본이 애니메이션 강국인 이유</a:t>
            </a:r>
            <a:endParaRPr lang="ko-KR" altLang="en-US" sz="2400" dirty="0"/>
          </a:p>
        </p:txBody>
      </p:sp>
      <p:sp>
        <p:nvSpPr>
          <p:cNvPr id="2" name="AutoShape 2" descr="이누야샤(이누야샤) - 나무위키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3549648" y="2444234"/>
            <a:ext cx="4845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hlinkClick r:id="rId3"/>
              </a:rPr>
              <a:t>https://www.youtube.com/watch?v=E7KUqsZJSxc</a:t>
            </a:r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4447329" y="3387618"/>
            <a:ext cx="3211136" cy="815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감사합니다</a:t>
            </a:r>
            <a:r>
              <a:rPr lang="en-US" altLang="ko-KR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8386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01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02</a:t>
            </a:r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xmlns="" id="{5AF9EE4A-DCF2-47CE-A0D8-F4EE5286CFD0}"/>
              </a:ext>
            </a:extLst>
          </p:cNvPr>
          <p:cNvSpPr/>
          <p:nvPr/>
        </p:nvSpPr>
        <p:spPr>
          <a:xfrm>
            <a:off x="5928460" y="656306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xmlns="" id="{353B064E-3FB4-4D15-9B00-E4BAB6F2402F}"/>
              </a:ext>
            </a:extLst>
          </p:cNvPr>
          <p:cNvSpPr/>
          <p:nvPr/>
        </p:nvSpPr>
        <p:spPr>
          <a:xfrm>
            <a:off x="7788237" y="656306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xmlns="" id="{DC22DBAE-28EE-43CB-A329-5AB69348E813}"/>
              </a:ext>
            </a:extLst>
          </p:cNvPr>
          <p:cNvSpPr/>
          <p:nvPr/>
        </p:nvSpPr>
        <p:spPr>
          <a:xfrm>
            <a:off x="9648012" y="656306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그룹 80">
            <a:extLst>
              <a:ext uri="{FF2B5EF4-FFF2-40B4-BE49-F238E27FC236}">
                <a16:creationId xmlns:a16="http://schemas.microsoft.com/office/drawing/2014/main" xmlns="" id="{4C5D1C20-B673-4293-AEC8-6D86F5734331}"/>
              </a:ext>
            </a:extLst>
          </p:cNvPr>
          <p:cNvGrpSpPr/>
          <p:nvPr/>
        </p:nvGrpSpPr>
        <p:grpSpPr>
          <a:xfrm>
            <a:off x="4364019" y="1296140"/>
            <a:ext cx="147637" cy="90487"/>
            <a:chOff x="4400550" y="2995613"/>
            <a:chExt cx="147637" cy="90487"/>
          </a:xfrm>
        </p:grpSpPr>
        <p:cxnSp>
          <p:nvCxnSpPr>
            <p:cNvPr id="82" name="직선 연결선 81">
              <a:extLst>
                <a:ext uri="{FF2B5EF4-FFF2-40B4-BE49-F238E27FC236}">
                  <a16:creationId xmlns:a16="http://schemas.microsoft.com/office/drawing/2014/main" xmlns="" id="{9A7F177F-B829-4B45-8CE6-67CD9ABD29D6}"/>
                </a:ext>
              </a:extLst>
            </p:cNvPr>
            <p:cNvCxnSpPr>
              <a:cxnSpLocks/>
            </p:cNvCxnSpPr>
            <p:nvPr/>
          </p:nvCxnSpPr>
          <p:spPr>
            <a:xfrm>
              <a:off x="4400550" y="2995613"/>
              <a:ext cx="85725" cy="90487"/>
            </a:xfrm>
            <a:prstGeom prst="line">
              <a:avLst/>
            </a:prstGeom>
            <a:ln w="38100">
              <a:solidFill>
                <a:srgbClr val="2D27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직선 연결선 82">
              <a:extLst>
                <a:ext uri="{FF2B5EF4-FFF2-40B4-BE49-F238E27FC236}">
                  <a16:creationId xmlns:a16="http://schemas.microsoft.com/office/drawing/2014/main" xmlns="" id="{39395F89-2006-45E8-8367-BE74DCB700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62462" y="2995613"/>
              <a:ext cx="85725" cy="90487"/>
            </a:xfrm>
            <a:prstGeom prst="line">
              <a:avLst/>
            </a:prstGeom>
            <a:ln w="38100">
              <a:solidFill>
                <a:srgbClr val="2D27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1226079" y="1284234"/>
            <a:ext cx="1313180" cy="815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목</a:t>
            </a:r>
            <a:r>
              <a:rPr lang="ko-KR" altLang="en-US" sz="4400" dirty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차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4406881" y="1444518"/>
            <a:ext cx="5006499" cy="90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1.</a:t>
            </a: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애니메이션이란</a:t>
            </a:r>
            <a:r>
              <a:rPr lang="en-US" altLang="ko-KR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?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pSp>
        <p:nvGrpSpPr>
          <p:cNvPr id="59" name="그룹 58">
            <a:extLst>
              <a:ext uri="{FF2B5EF4-FFF2-40B4-BE49-F238E27FC236}">
                <a16:creationId xmlns:a16="http://schemas.microsoft.com/office/drawing/2014/main" xmlns="" id="{4C5D1C20-B673-4293-AEC8-6D86F5734331}"/>
              </a:ext>
            </a:extLst>
          </p:cNvPr>
          <p:cNvGrpSpPr/>
          <p:nvPr/>
        </p:nvGrpSpPr>
        <p:grpSpPr>
          <a:xfrm>
            <a:off x="4364018" y="2304137"/>
            <a:ext cx="147637" cy="90487"/>
            <a:chOff x="4400550" y="2995613"/>
            <a:chExt cx="147637" cy="90487"/>
          </a:xfrm>
        </p:grpSpPr>
        <p:cxnSp>
          <p:nvCxnSpPr>
            <p:cNvPr id="60" name="직선 연결선 59">
              <a:extLst>
                <a:ext uri="{FF2B5EF4-FFF2-40B4-BE49-F238E27FC236}">
                  <a16:creationId xmlns:a16="http://schemas.microsoft.com/office/drawing/2014/main" xmlns="" id="{9A7F177F-B829-4B45-8CE6-67CD9ABD29D6}"/>
                </a:ext>
              </a:extLst>
            </p:cNvPr>
            <p:cNvCxnSpPr>
              <a:cxnSpLocks/>
            </p:cNvCxnSpPr>
            <p:nvPr/>
          </p:nvCxnSpPr>
          <p:spPr>
            <a:xfrm>
              <a:off x="4400550" y="2995613"/>
              <a:ext cx="85725" cy="90487"/>
            </a:xfrm>
            <a:prstGeom prst="line">
              <a:avLst/>
            </a:prstGeom>
            <a:ln w="38100">
              <a:solidFill>
                <a:srgbClr val="2D27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연결선 65">
              <a:extLst>
                <a:ext uri="{FF2B5EF4-FFF2-40B4-BE49-F238E27FC236}">
                  <a16:creationId xmlns:a16="http://schemas.microsoft.com/office/drawing/2014/main" xmlns="" id="{39395F89-2006-45E8-8367-BE74DCB700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62462" y="2995613"/>
              <a:ext cx="85725" cy="90487"/>
            </a:xfrm>
            <a:prstGeom prst="line">
              <a:avLst/>
            </a:prstGeom>
            <a:ln w="38100">
              <a:solidFill>
                <a:srgbClr val="2D27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4425930" y="2501448"/>
            <a:ext cx="4897495" cy="90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4400" dirty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en-US" altLang="ko-KR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 기법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pSp>
        <p:nvGrpSpPr>
          <p:cNvPr id="68" name="그룹 67">
            <a:extLst>
              <a:ext uri="{FF2B5EF4-FFF2-40B4-BE49-F238E27FC236}">
                <a16:creationId xmlns:a16="http://schemas.microsoft.com/office/drawing/2014/main" xmlns="" id="{4C5D1C20-B673-4293-AEC8-6D86F5734331}"/>
              </a:ext>
            </a:extLst>
          </p:cNvPr>
          <p:cNvGrpSpPr/>
          <p:nvPr/>
        </p:nvGrpSpPr>
        <p:grpSpPr>
          <a:xfrm>
            <a:off x="4406880" y="3383756"/>
            <a:ext cx="147637" cy="90487"/>
            <a:chOff x="4400550" y="2995613"/>
            <a:chExt cx="147637" cy="90487"/>
          </a:xfrm>
        </p:grpSpPr>
        <p:cxnSp>
          <p:nvCxnSpPr>
            <p:cNvPr id="69" name="직선 연결선 68">
              <a:extLst>
                <a:ext uri="{FF2B5EF4-FFF2-40B4-BE49-F238E27FC236}">
                  <a16:creationId xmlns:a16="http://schemas.microsoft.com/office/drawing/2014/main" xmlns="" id="{9A7F177F-B829-4B45-8CE6-67CD9ABD29D6}"/>
                </a:ext>
              </a:extLst>
            </p:cNvPr>
            <p:cNvCxnSpPr>
              <a:cxnSpLocks/>
            </p:cNvCxnSpPr>
            <p:nvPr/>
          </p:nvCxnSpPr>
          <p:spPr>
            <a:xfrm>
              <a:off x="4400550" y="2995613"/>
              <a:ext cx="85725" cy="90487"/>
            </a:xfrm>
            <a:prstGeom prst="line">
              <a:avLst/>
            </a:prstGeom>
            <a:ln w="38100">
              <a:solidFill>
                <a:srgbClr val="2D27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>
              <a:extLst>
                <a:ext uri="{FF2B5EF4-FFF2-40B4-BE49-F238E27FC236}">
                  <a16:creationId xmlns:a16="http://schemas.microsoft.com/office/drawing/2014/main" xmlns="" id="{39395F89-2006-45E8-8367-BE74DCB700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62462" y="2995613"/>
              <a:ext cx="85725" cy="90487"/>
            </a:xfrm>
            <a:prstGeom prst="line">
              <a:avLst/>
            </a:prstGeom>
            <a:ln w="38100">
              <a:solidFill>
                <a:srgbClr val="2D27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4425931" y="3552336"/>
            <a:ext cx="4897495" cy="90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3.</a:t>
            </a: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대표적인 작품들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097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02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03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xmlns="" id="{B3829DBB-862A-49F4-AF9B-D4549E68A0F4}"/>
              </a:ext>
            </a:extLst>
          </p:cNvPr>
          <p:cNvSpPr/>
          <p:nvPr/>
        </p:nvSpPr>
        <p:spPr>
          <a:xfrm>
            <a:off x="4620654" y="4307289"/>
            <a:ext cx="6375400" cy="1658974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xmlns="" id="{4EFB5CDC-71DD-4F45-ADDD-57561E3D60D1}"/>
              </a:ext>
            </a:extLst>
          </p:cNvPr>
          <p:cNvSpPr txBox="1"/>
          <p:nvPr/>
        </p:nvSpPr>
        <p:spPr>
          <a:xfrm>
            <a:off x="4620654" y="4565960"/>
            <a:ext cx="650690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 latinLnBrk="1"/>
            <a:r>
              <a:rPr lang="ko-KR" altLang="en-US" sz="1600" dirty="0">
                <a:solidFill>
                  <a:schemeClr val="bg1"/>
                </a:solidFill>
              </a:rPr>
              <a:t>애니메이션이란 문자 그대로 만화와 그림과 같이 정적인 </a:t>
            </a:r>
            <a:r>
              <a:rPr lang="ko-KR" altLang="en-US" sz="1600" dirty="0" smtClean="0">
                <a:solidFill>
                  <a:schemeClr val="bg1"/>
                </a:solidFill>
              </a:rPr>
              <a:t>매체에</a:t>
            </a:r>
            <a:endParaRPr lang="en-US" altLang="ko-KR" sz="1600" dirty="0" smtClean="0">
              <a:solidFill>
                <a:schemeClr val="bg1"/>
              </a:solidFill>
            </a:endParaRPr>
          </a:p>
          <a:p>
            <a:pPr fontAlgn="base" latinLnBrk="1"/>
            <a:r>
              <a:rPr lang="ko-KR" altLang="en-US" sz="1600" dirty="0" smtClean="0">
                <a:solidFill>
                  <a:schemeClr val="bg1"/>
                </a:solidFill>
              </a:rPr>
              <a:t>목소리와 역동성</a:t>
            </a:r>
            <a:r>
              <a:rPr lang="en-US" altLang="ko-KR" sz="1600" dirty="0" smtClean="0">
                <a:solidFill>
                  <a:schemeClr val="bg1"/>
                </a:solidFill>
              </a:rPr>
              <a:t>, </a:t>
            </a:r>
            <a:r>
              <a:rPr lang="ko-KR" altLang="en-US" sz="1600" dirty="0" err="1" smtClean="0">
                <a:solidFill>
                  <a:schemeClr val="bg1"/>
                </a:solidFill>
              </a:rPr>
              <a:t>배경음을</a:t>
            </a:r>
            <a:r>
              <a:rPr lang="ko-KR" altLang="en-US" sz="1600" dirty="0" smtClean="0">
                <a:solidFill>
                  <a:schemeClr val="bg1"/>
                </a:solidFill>
              </a:rPr>
              <a:t> </a:t>
            </a:r>
            <a:r>
              <a:rPr lang="ko-KR" altLang="en-US" sz="1600" dirty="0">
                <a:solidFill>
                  <a:schemeClr val="bg1"/>
                </a:solidFill>
              </a:rPr>
              <a:t>넣는 예술 분야이다</a:t>
            </a:r>
            <a:r>
              <a:rPr lang="en-US" altLang="ko-KR" sz="1600" dirty="0">
                <a:solidFill>
                  <a:schemeClr val="bg1"/>
                </a:solidFill>
              </a:rPr>
              <a:t>. </a:t>
            </a:r>
            <a:r>
              <a:rPr lang="ko-KR" altLang="en-US" sz="1600" dirty="0" smtClean="0">
                <a:solidFill>
                  <a:schemeClr val="bg1"/>
                </a:solidFill>
              </a:rPr>
              <a:t>정지되고 </a:t>
            </a:r>
            <a:r>
              <a:rPr lang="ko-KR" altLang="en-US" sz="1600" dirty="0">
                <a:solidFill>
                  <a:schemeClr val="bg1"/>
                </a:solidFill>
              </a:rPr>
              <a:t>서로 </a:t>
            </a:r>
            <a:endParaRPr lang="en-US" altLang="ko-KR" sz="1600" dirty="0" smtClean="0">
              <a:solidFill>
                <a:schemeClr val="bg1"/>
              </a:solidFill>
            </a:endParaRPr>
          </a:p>
          <a:p>
            <a:pPr fontAlgn="base" latinLnBrk="1"/>
            <a:r>
              <a:rPr lang="ko-KR" altLang="en-US" sz="1600" dirty="0" smtClean="0">
                <a:solidFill>
                  <a:schemeClr val="bg1"/>
                </a:solidFill>
              </a:rPr>
              <a:t>연계되는 </a:t>
            </a:r>
            <a:r>
              <a:rPr lang="ko-KR" altLang="en-US" sz="1600" dirty="0">
                <a:solidFill>
                  <a:schemeClr val="bg1"/>
                </a:solidFill>
              </a:rPr>
              <a:t>수많은 </a:t>
            </a:r>
            <a:r>
              <a:rPr lang="ko-KR" altLang="en-US" sz="1600" dirty="0" smtClean="0">
                <a:solidFill>
                  <a:schemeClr val="bg1"/>
                </a:solidFill>
              </a:rPr>
              <a:t>장면을 </a:t>
            </a:r>
            <a:r>
              <a:rPr lang="ko-KR" altLang="en-US" sz="1600" dirty="0">
                <a:solidFill>
                  <a:schemeClr val="bg1"/>
                </a:solidFill>
              </a:rPr>
              <a:t>빠르게 넘기며 </a:t>
            </a:r>
            <a:r>
              <a:rPr lang="ko-KR" altLang="en-US" sz="1600" dirty="0" smtClean="0">
                <a:solidFill>
                  <a:schemeClr val="bg1"/>
                </a:solidFill>
              </a:rPr>
              <a:t>시청자에게 </a:t>
            </a:r>
            <a:r>
              <a:rPr lang="ko-KR" altLang="en-US" sz="1600" dirty="0">
                <a:solidFill>
                  <a:schemeClr val="bg1"/>
                </a:solidFill>
              </a:rPr>
              <a:t>착시를 </a:t>
            </a:r>
            <a:r>
              <a:rPr lang="ko-KR" altLang="en-US" sz="1600" dirty="0" smtClean="0">
                <a:solidFill>
                  <a:schemeClr val="bg1"/>
                </a:solidFill>
              </a:rPr>
              <a:t>발생시키는 </a:t>
            </a:r>
            <a:endParaRPr lang="en-US" altLang="ko-KR" sz="1600" dirty="0" smtClean="0">
              <a:solidFill>
                <a:schemeClr val="bg1"/>
              </a:solidFill>
            </a:endParaRPr>
          </a:p>
          <a:p>
            <a:pPr fontAlgn="base" latinLnBrk="1"/>
            <a:r>
              <a:rPr lang="ko-KR" altLang="en-US" sz="1600" dirty="0" smtClean="0">
                <a:solidFill>
                  <a:schemeClr val="bg1"/>
                </a:solidFill>
              </a:rPr>
              <a:t>기법이다</a:t>
            </a:r>
            <a:r>
              <a:rPr lang="en-US" altLang="ko-KR" sz="1200" dirty="0">
                <a:solidFill>
                  <a:schemeClr val="bg1"/>
                </a:solidFill>
              </a:rPr>
              <a:t>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404342" y="868326"/>
            <a:ext cx="3162300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애니메이션이란</a:t>
            </a:r>
            <a:r>
              <a:rPr lang="en-US" altLang="ko-KR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?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654" y="868326"/>
            <a:ext cx="6375400" cy="292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6725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03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04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xmlns="" id="{E654B21B-34B1-4F1C-9F70-E5BC7DDD77AE}"/>
              </a:ext>
            </a:extLst>
          </p:cNvPr>
          <p:cNvSpPr/>
          <p:nvPr/>
        </p:nvSpPr>
        <p:spPr>
          <a:xfrm>
            <a:off x="3817624" y="6856967"/>
            <a:ext cx="8374375" cy="317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xmlns="" id="{3068BDE0-AFE9-42FF-BBA4-5630B647B2C0}"/>
              </a:ext>
            </a:extLst>
          </p:cNvPr>
          <p:cNvSpPr/>
          <p:nvPr/>
        </p:nvSpPr>
        <p:spPr>
          <a:xfrm>
            <a:off x="4099755" y="966131"/>
            <a:ext cx="2251505" cy="1948519"/>
          </a:xfrm>
          <a:prstGeom prst="rect">
            <a:avLst/>
          </a:prstGeom>
          <a:noFill/>
          <a:ln w="50800">
            <a:solidFill>
              <a:srgbClr val="2D27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xmlns="" id="{FDC2D05F-DD0A-4117-9B6B-4F652E0C76D7}"/>
              </a:ext>
            </a:extLst>
          </p:cNvPr>
          <p:cNvSpPr/>
          <p:nvPr/>
        </p:nvSpPr>
        <p:spPr>
          <a:xfrm>
            <a:off x="6496712" y="966131"/>
            <a:ext cx="2392439" cy="1948520"/>
          </a:xfrm>
          <a:prstGeom prst="rect">
            <a:avLst/>
          </a:prstGeom>
          <a:noFill/>
          <a:ln w="50800">
            <a:solidFill>
              <a:srgbClr val="2D27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xmlns="" id="{B2A1218F-6C9B-4AEF-B8B8-65D31C9A8DC6}"/>
              </a:ext>
            </a:extLst>
          </p:cNvPr>
          <p:cNvSpPr/>
          <p:nvPr/>
        </p:nvSpPr>
        <p:spPr>
          <a:xfrm>
            <a:off x="9110445" y="966132"/>
            <a:ext cx="2332255" cy="1948520"/>
          </a:xfrm>
          <a:prstGeom prst="rect">
            <a:avLst/>
          </a:prstGeom>
          <a:noFill/>
          <a:ln w="50800">
            <a:solidFill>
              <a:srgbClr val="2D27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141832" y="868326"/>
            <a:ext cx="3506462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 기법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4010669" y="1128156"/>
            <a:ext cx="2492991" cy="14219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셀 </a:t>
            </a:r>
            <a:endParaRPr lang="en-US" altLang="ko-KR" sz="36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</a:t>
            </a:r>
            <a:endParaRPr lang="en-US" altLang="ko-KR" sz="36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6496712" y="1171675"/>
            <a:ext cx="2492991" cy="14219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컴퓨</a:t>
            </a:r>
            <a:r>
              <a:rPr lang="ko-KR" altLang="en-US" sz="3600" dirty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터</a:t>
            </a: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36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</a:t>
            </a:r>
            <a:endParaRPr lang="en-US" altLang="ko-KR" sz="36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8989703" y="1163791"/>
            <a:ext cx="2492991" cy="14219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컷 아웃  </a:t>
            </a:r>
            <a:endParaRPr lang="en-US" altLang="ko-KR" sz="36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</a:t>
            </a:r>
            <a:endParaRPr lang="en-US" altLang="ko-KR" sz="36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xmlns="" id="{3068BDE0-AFE9-42FF-BBA4-5630B647B2C0}"/>
              </a:ext>
            </a:extLst>
          </p:cNvPr>
          <p:cNvSpPr/>
          <p:nvPr/>
        </p:nvSpPr>
        <p:spPr>
          <a:xfrm>
            <a:off x="9150819" y="3789061"/>
            <a:ext cx="2251505" cy="1948519"/>
          </a:xfrm>
          <a:prstGeom prst="rect">
            <a:avLst/>
          </a:prstGeom>
          <a:noFill/>
          <a:ln w="50800">
            <a:solidFill>
              <a:srgbClr val="2D27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xmlns="" id="{3068BDE0-AFE9-42FF-BBA4-5630B647B2C0}"/>
              </a:ext>
            </a:extLst>
          </p:cNvPr>
          <p:cNvSpPr/>
          <p:nvPr/>
        </p:nvSpPr>
        <p:spPr>
          <a:xfrm>
            <a:off x="4099755" y="3789061"/>
            <a:ext cx="2251505" cy="1948519"/>
          </a:xfrm>
          <a:prstGeom prst="rect">
            <a:avLst/>
          </a:prstGeom>
          <a:noFill/>
          <a:ln w="50800">
            <a:solidFill>
              <a:srgbClr val="2D27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xmlns="" id="{3068BDE0-AFE9-42FF-BBA4-5630B647B2C0}"/>
              </a:ext>
            </a:extLst>
          </p:cNvPr>
          <p:cNvSpPr/>
          <p:nvPr/>
        </p:nvSpPr>
        <p:spPr>
          <a:xfrm>
            <a:off x="6567178" y="3789061"/>
            <a:ext cx="2251505" cy="1948519"/>
          </a:xfrm>
          <a:prstGeom prst="rect">
            <a:avLst/>
          </a:prstGeom>
          <a:noFill/>
          <a:ln w="50800">
            <a:solidFill>
              <a:srgbClr val="2D27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4010669" y="4052456"/>
            <a:ext cx="2492991" cy="14219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인</a:t>
            </a:r>
            <a:r>
              <a:rPr lang="ko-KR" altLang="en-US" sz="3600" dirty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형</a:t>
            </a: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36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</a:t>
            </a:r>
            <a:endParaRPr lang="en-US" altLang="ko-KR" sz="36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6438944" y="4000960"/>
            <a:ext cx="2492991" cy="14219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찰</a:t>
            </a:r>
            <a:r>
              <a:rPr lang="ko-KR" altLang="en-US" sz="3600" dirty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흙</a:t>
            </a: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36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애니메이션</a:t>
            </a:r>
            <a:endParaRPr lang="en-US" altLang="ko-KR" sz="36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9410790" y="4037637"/>
            <a:ext cx="1731564" cy="1348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36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픽실</a:t>
            </a:r>
            <a:endParaRPr lang="en-US" altLang="ko-KR" sz="36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레이션</a:t>
            </a:r>
            <a:r>
              <a:rPr lang="ko-KR" altLang="en-US" sz="36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36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567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04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  <a:endParaRPr lang="en-US" altLang="ko-KR" sz="1600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rgbClr val="2D2741">
                  <a:alpha val="20000"/>
                </a:srgbClr>
              </a:solidFill>
              <a:latin typeface="타이포_쌍문동 B" panose="02020803020101020101" pitchFamily="18" charset="-127"/>
              <a:ea typeface="타이포_쌍문동 B" panose="02020803020101020101" pitchFamily="18" charset="-127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902855" y="907488"/>
            <a:ext cx="2640466" cy="16277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대표적인 </a:t>
            </a:r>
            <a:endParaRPr lang="en-US" altLang="ko-KR" sz="4400" dirty="0" smtClean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작품들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8" name="타원 57">
            <a:extLst>
              <a:ext uri="{FF2B5EF4-FFF2-40B4-BE49-F238E27FC236}">
                <a16:creationId xmlns:a16="http://schemas.microsoft.com/office/drawing/2014/main" xmlns="" id="{EF9E8358-F2EB-473C-B319-5F97B94566F5}"/>
              </a:ext>
            </a:extLst>
          </p:cNvPr>
          <p:cNvSpPr/>
          <p:nvPr/>
        </p:nvSpPr>
        <p:spPr>
          <a:xfrm flipH="1">
            <a:off x="3981450" y="4591632"/>
            <a:ext cx="95250" cy="161634"/>
          </a:xfrm>
          <a:prstGeom prst="ellipse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직사각형 1"/>
          <p:cNvSpPr/>
          <p:nvPr/>
        </p:nvSpPr>
        <p:spPr>
          <a:xfrm>
            <a:off x="3759757" y="821329"/>
            <a:ext cx="6096000" cy="47459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크레용 </a:t>
            </a:r>
            <a:r>
              <a:rPr lang="ko-KR" altLang="en-US" sz="2800" dirty="0" err="1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신짱</a:t>
            </a:r>
            <a:endParaRPr lang="en-US" altLang="ko-KR" sz="28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ko-KR" altLang="en-US" sz="28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도라에몽</a:t>
            </a:r>
            <a:endParaRPr lang="en-US" altLang="ko-KR" sz="28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ko-KR" altLang="en-US" sz="28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이누야사</a:t>
            </a:r>
            <a:endParaRPr lang="en-US" altLang="ko-KR" sz="28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ko-KR" altLang="en-US" sz="28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명탐정코난</a:t>
            </a:r>
            <a:endParaRPr lang="en-US" altLang="ko-KR" sz="28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ko-KR" altLang="en-US" sz="28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나루토</a:t>
            </a:r>
            <a:endParaRPr lang="en-US" altLang="ko-KR" sz="28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원피스</a:t>
            </a:r>
            <a:endParaRPr lang="en-US" altLang="ko-KR" sz="28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ko-KR" altLang="en-US" sz="28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드래곤볼</a:t>
            </a:r>
            <a:endParaRPr lang="en-US" altLang="ko-KR" sz="28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이웃집 </a:t>
            </a:r>
            <a:r>
              <a:rPr lang="ko-KR" altLang="en-US" sz="2800" dirty="0" err="1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토토로</a:t>
            </a:r>
            <a:endParaRPr lang="en-US" altLang="ko-KR" sz="28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ko-KR" altLang="en-US" sz="28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센과</a:t>
            </a:r>
            <a:r>
              <a:rPr lang="ko-KR" altLang="en-US" sz="28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2800" dirty="0" err="1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치히로의</a:t>
            </a:r>
            <a:r>
              <a:rPr lang="ko-KR" altLang="en-US" sz="2800" dirty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행방불명</a:t>
            </a:r>
            <a:endParaRPr lang="en-US" altLang="ko-KR" sz="28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1" name="타원 60">
            <a:extLst>
              <a:ext uri="{FF2B5EF4-FFF2-40B4-BE49-F238E27FC236}">
                <a16:creationId xmlns:a16="http://schemas.microsoft.com/office/drawing/2014/main" xmlns="" id="{EF9E8358-F2EB-473C-B319-5F97B94566F5}"/>
              </a:ext>
            </a:extLst>
          </p:cNvPr>
          <p:cNvSpPr/>
          <p:nvPr/>
        </p:nvSpPr>
        <p:spPr>
          <a:xfrm flipH="1">
            <a:off x="3981450" y="1058148"/>
            <a:ext cx="95250" cy="161634"/>
          </a:xfrm>
          <a:prstGeom prst="ellipse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타원 61">
            <a:extLst>
              <a:ext uri="{FF2B5EF4-FFF2-40B4-BE49-F238E27FC236}">
                <a16:creationId xmlns:a16="http://schemas.microsoft.com/office/drawing/2014/main" xmlns="" id="{EF9E8358-F2EB-473C-B319-5F97B94566F5}"/>
              </a:ext>
            </a:extLst>
          </p:cNvPr>
          <p:cNvSpPr/>
          <p:nvPr/>
        </p:nvSpPr>
        <p:spPr>
          <a:xfrm flipH="1">
            <a:off x="3981450" y="4086807"/>
            <a:ext cx="95250" cy="161634"/>
          </a:xfrm>
          <a:prstGeom prst="ellipse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타원 62">
            <a:extLst>
              <a:ext uri="{FF2B5EF4-FFF2-40B4-BE49-F238E27FC236}">
                <a16:creationId xmlns:a16="http://schemas.microsoft.com/office/drawing/2014/main" xmlns="" id="{EF9E8358-F2EB-473C-B319-5F97B94566F5}"/>
              </a:ext>
            </a:extLst>
          </p:cNvPr>
          <p:cNvSpPr/>
          <p:nvPr/>
        </p:nvSpPr>
        <p:spPr>
          <a:xfrm flipH="1">
            <a:off x="3981450" y="3587181"/>
            <a:ext cx="95250" cy="161634"/>
          </a:xfrm>
          <a:prstGeom prst="ellipse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타원 63">
            <a:extLst>
              <a:ext uri="{FF2B5EF4-FFF2-40B4-BE49-F238E27FC236}">
                <a16:creationId xmlns:a16="http://schemas.microsoft.com/office/drawing/2014/main" xmlns="" id="{EF9E8358-F2EB-473C-B319-5F97B94566F5}"/>
              </a:ext>
            </a:extLst>
          </p:cNvPr>
          <p:cNvSpPr/>
          <p:nvPr/>
        </p:nvSpPr>
        <p:spPr>
          <a:xfrm flipH="1">
            <a:off x="3990975" y="2063181"/>
            <a:ext cx="95250" cy="161634"/>
          </a:xfrm>
          <a:prstGeom prst="ellipse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타원 64">
            <a:extLst>
              <a:ext uri="{FF2B5EF4-FFF2-40B4-BE49-F238E27FC236}">
                <a16:creationId xmlns:a16="http://schemas.microsoft.com/office/drawing/2014/main" xmlns="" id="{EF9E8358-F2EB-473C-B319-5F97B94566F5}"/>
              </a:ext>
            </a:extLst>
          </p:cNvPr>
          <p:cNvSpPr/>
          <p:nvPr/>
        </p:nvSpPr>
        <p:spPr>
          <a:xfrm flipH="1">
            <a:off x="3981450" y="2612741"/>
            <a:ext cx="95250" cy="161634"/>
          </a:xfrm>
          <a:prstGeom prst="ellipse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타원 65">
            <a:extLst>
              <a:ext uri="{FF2B5EF4-FFF2-40B4-BE49-F238E27FC236}">
                <a16:creationId xmlns:a16="http://schemas.microsoft.com/office/drawing/2014/main" xmlns="" id="{EF9E8358-F2EB-473C-B319-5F97B94566F5}"/>
              </a:ext>
            </a:extLst>
          </p:cNvPr>
          <p:cNvSpPr/>
          <p:nvPr/>
        </p:nvSpPr>
        <p:spPr>
          <a:xfrm flipH="1">
            <a:off x="3981450" y="3113469"/>
            <a:ext cx="95250" cy="161634"/>
          </a:xfrm>
          <a:prstGeom prst="ellipse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타원 66">
            <a:extLst>
              <a:ext uri="{FF2B5EF4-FFF2-40B4-BE49-F238E27FC236}">
                <a16:creationId xmlns:a16="http://schemas.microsoft.com/office/drawing/2014/main" xmlns="" id="{EF9E8358-F2EB-473C-B319-5F97B94566F5}"/>
              </a:ext>
            </a:extLst>
          </p:cNvPr>
          <p:cNvSpPr/>
          <p:nvPr/>
        </p:nvSpPr>
        <p:spPr>
          <a:xfrm flipH="1">
            <a:off x="3990975" y="1559607"/>
            <a:ext cx="95250" cy="161634"/>
          </a:xfrm>
          <a:prstGeom prst="ellipse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타원 68">
            <a:extLst>
              <a:ext uri="{FF2B5EF4-FFF2-40B4-BE49-F238E27FC236}">
                <a16:creationId xmlns:a16="http://schemas.microsoft.com/office/drawing/2014/main" xmlns="" id="{EF9E8358-F2EB-473C-B319-5F97B94566F5}"/>
              </a:ext>
            </a:extLst>
          </p:cNvPr>
          <p:cNvSpPr/>
          <p:nvPr/>
        </p:nvSpPr>
        <p:spPr>
          <a:xfrm flipH="1">
            <a:off x="3990975" y="5144082"/>
            <a:ext cx="95250" cy="161634"/>
          </a:xfrm>
          <a:prstGeom prst="ellipse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63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287352" y="910101"/>
            <a:ext cx="3204723" cy="90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크레용 </a:t>
            </a:r>
            <a:r>
              <a:rPr lang="ko-KR" altLang="en-US" sz="44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신짱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2050" name="Picture 2" descr="만화책 짱구는못말려 크레용신짱... | 100% 안전한 중고거래 헬로마켓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649" y="868325"/>
            <a:ext cx="4165601" cy="387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4311648" y="5253111"/>
            <a:ext cx="4841876" cy="736563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/>
              <a:t>크레용 </a:t>
            </a:r>
            <a:r>
              <a:rPr lang="ko-KR" altLang="en-US" dirty="0" err="1"/>
              <a:t>신짱은</a:t>
            </a:r>
            <a:r>
              <a:rPr lang="ko-KR" altLang="en-US" dirty="0"/>
              <a:t> 우리나라에서도 </a:t>
            </a:r>
            <a:r>
              <a:rPr lang="en-US" altLang="ko-KR" dirty="0"/>
              <a:t>'</a:t>
            </a:r>
            <a:r>
              <a:rPr lang="ko-KR" altLang="en-US" dirty="0"/>
              <a:t>짱구는 못 말려</a:t>
            </a:r>
            <a:r>
              <a:rPr lang="en-US" altLang="ko-KR" dirty="0"/>
              <a:t>'</a:t>
            </a:r>
            <a:r>
              <a:rPr lang="ko-KR" altLang="en-US" dirty="0"/>
              <a:t>라는 이름으로 잘 알려진 대표 애니메이션이다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4340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668866" y="910101"/>
            <a:ext cx="2441694" cy="815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도라에몽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4281484" y="4912341"/>
            <a:ext cx="4841876" cy="1077333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/>
              <a:t>최근 영화로도 개봉된 </a:t>
            </a:r>
            <a:r>
              <a:rPr lang="ko-KR" altLang="en-US" dirty="0" err="1"/>
              <a:t>도라에몽은</a:t>
            </a:r>
            <a:r>
              <a:rPr lang="ko-KR" altLang="en-US" dirty="0"/>
              <a:t> </a:t>
            </a:r>
            <a:r>
              <a:rPr lang="en-US" altLang="ko-KR" dirty="0"/>
              <a:t>2010</a:t>
            </a:r>
            <a:r>
              <a:rPr lang="ko-KR" altLang="en-US" dirty="0"/>
              <a:t>년 기준 전 세계 판매 부수 </a:t>
            </a:r>
            <a:r>
              <a:rPr lang="en-US" altLang="ko-KR" dirty="0"/>
              <a:t>2</a:t>
            </a:r>
            <a:r>
              <a:rPr lang="ko-KR" altLang="en-US" dirty="0"/>
              <a:t>억</a:t>
            </a:r>
            <a:r>
              <a:rPr lang="en-US" altLang="ko-KR" dirty="0"/>
              <a:t>1</a:t>
            </a:r>
            <a:r>
              <a:rPr lang="ko-KR" altLang="en-US" dirty="0"/>
              <a:t>천만 부를 자랑할 정도로 일본을 넘어 전 세계적인 애니메이션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AutoShape 2" descr="도라에몽 - Home | Facebook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" name="AutoShape 4" descr="도라에몽 - Home | Facebook"/>
          <p:cNvSpPr>
            <a:spLocks noChangeAspect="1" noChangeArrowheads="1"/>
          </p:cNvSpPr>
          <p:nvPr/>
        </p:nvSpPr>
        <p:spPr bwMode="auto">
          <a:xfrm>
            <a:off x="3206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" name="AutoShape 6" descr="도라에몽 - Home | Facebook"/>
          <p:cNvSpPr>
            <a:spLocks noChangeAspect="1" noChangeArrowheads="1"/>
          </p:cNvSpPr>
          <p:nvPr/>
        </p:nvSpPr>
        <p:spPr bwMode="auto">
          <a:xfrm>
            <a:off x="4730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" name="AutoShape 8" descr="주머니를 뺏고싶었던 도라에몽 내가 진구할래! : 네이버 포스트"/>
          <p:cNvSpPr>
            <a:spLocks noChangeAspect="1" noChangeArrowheads="1"/>
          </p:cNvSpPr>
          <p:nvPr/>
        </p:nvSpPr>
        <p:spPr bwMode="auto">
          <a:xfrm>
            <a:off x="6254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781" y="848214"/>
            <a:ext cx="3652841" cy="3938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565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668866" y="910101"/>
            <a:ext cx="2441694" cy="815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이누야샤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4140198" y="5006583"/>
            <a:ext cx="4841876" cy="972558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/>
              <a:t>일본의 인기 만화가 </a:t>
            </a:r>
            <a:r>
              <a:rPr lang="ko-KR" altLang="en-US" dirty="0" err="1"/>
              <a:t>다카하시</a:t>
            </a:r>
            <a:r>
              <a:rPr lang="ko-KR" altLang="en-US" dirty="0"/>
              <a:t> </a:t>
            </a:r>
            <a:r>
              <a:rPr lang="ko-KR" altLang="en-US" dirty="0" err="1"/>
              <a:t>루미코</a:t>
            </a:r>
            <a:r>
              <a:rPr lang="ko-KR" altLang="en-US" dirty="0"/>
              <a:t> 원작의 인기 만화로 </a:t>
            </a:r>
            <a:r>
              <a:rPr lang="en-US" altLang="ko-KR" dirty="0"/>
              <a:t>1996</a:t>
            </a:r>
            <a:r>
              <a:rPr lang="ko-KR" altLang="en-US" dirty="0"/>
              <a:t>년 일본 만화 잡지 주간 소년 선데이에 연재를 시작해 </a:t>
            </a:r>
            <a:r>
              <a:rPr lang="en-US" altLang="ko-KR" dirty="0"/>
              <a:t>2008</a:t>
            </a:r>
            <a:r>
              <a:rPr lang="ko-KR" altLang="en-US" dirty="0"/>
              <a:t>년 완결되었다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2" name="AutoShape 2" descr="이누야샤(이누야샤) - 나무위키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198" y="894751"/>
            <a:ext cx="3727452" cy="3757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3507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6EBF2E37-E9B6-49EE-A9B1-E80269E0C9CE}"/>
              </a:ext>
            </a:extLst>
          </p:cNvPr>
          <p:cNvSpPr/>
          <p:nvPr/>
        </p:nvSpPr>
        <p:spPr>
          <a:xfrm>
            <a:off x="9486900" y="-685800"/>
            <a:ext cx="457200" cy="457200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3B9E356-465C-4EC5-A0B7-6FA5B2699DB3}"/>
              </a:ext>
            </a:extLst>
          </p:cNvPr>
          <p:cNvSpPr/>
          <p:nvPr/>
        </p:nvSpPr>
        <p:spPr>
          <a:xfrm>
            <a:off x="10236200" y="-685800"/>
            <a:ext cx="457200" cy="457200"/>
          </a:xfrm>
          <a:prstGeom prst="rect">
            <a:avLst/>
          </a:prstGeom>
          <a:solidFill>
            <a:srgbClr val="C39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2367E4CD-14FE-4A1F-93F8-538D477CCAB4}"/>
              </a:ext>
            </a:extLst>
          </p:cNvPr>
          <p:cNvSpPr/>
          <p:nvPr/>
        </p:nvSpPr>
        <p:spPr>
          <a:xfrm>
            <a:off x="10985500" y="-685800"/>
            <a:ext cx="457200" cy="457200"/>
          </a:xfrm>
          <a:prstGeom prst="rect">
            <a:avLst/>
          </a:prstGeom>
          <a:solidFill>
            <a:srgbClr val="E1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DB99DE37-6B4F-4449-9B59-27F916267CA1}"/>
              </a:ext>
            </a:extLst>
          </p:cNvPr>
          <p:cNvSpPr/>
          <p:nvPr/>
        </p:nvSpPr>
        <p:spPr>
          <a:xfrm>
            <a:off x="11734800" y="-685800"/>
            <a:ext cx="457200" cy="457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68ED0C61-E3A1-40A2-BF62-7E386BCA79D6}"/>
              </a:ext>
            </a:extLst>
          </p:cNvPr>
          <p:cNvCxnSpPr>
            <a:cxnSpLocks/>
          </p:cNvCxnSpPr>
          <p:nvPr/>
        </p:nvCxnSpPr>
        <p:spPr>
          <a:xfrm flipV="1">
            <a:off x="3759757" y="868326"/>
            <a:ext cx="0" cy="5121348"/>
          </a:xfrm>
          <a:prstGeom prst="line">
            <a:avLst/>
          </a:prstGeom>
          <a:ln w="120650">
            <a:solidFill>
              <a:srgbClr val="2D27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E80023C-4B9F-4BD9-BB21-055B5A4713AF}"/>
              </a:ext>
            </a:extLst>
          </p:cNvPr>
          <p:cNvSpPr txBox="1"/>
          <p:nvPr/>
        </p:nvSpPr>
        <p:spPr>
          <a:xfrm>
            <a:off x="56118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/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05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xmlns="" id="{39C75934-133F-4C9A-8E21-6EB405189110}"/>
              </a:ext>
            </a:extLst>
          </p:cNvPr>
          <p:cNvCxnSpPr>
            <a:cxnSpLocks/>
          </p:cNvCxnSpPr>
          <p:nvPr/>
        </p:nvCxnSpPr>
        <p:spPr>
          <a:xfrm>
            <a:off x="1084470" y="5916090"/>
            <a:ext cx="601515" cy="0"/>
          </a:xfrm>
          <a:prstGeom prst="line">
            <a:avLst/>
          </a:prstGeom>
          <a:ln w="25400">
            <a:solidFill>
              <a:srgbClr val="2D274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1CEC8C-D738-4A33-8CC6-015C0E77AC7A}"/>
              </a:ext>
            </a:extLst>
          </p:cNvPr>
          <p:cNvSpPr txBox="1"/>
          <p:nvPr/>
        </p:nvSpPr>
        <p:spPr>
          <a:xfrm>
            <a:off x="1761713" y="5737580"/>
            <a:ext cx="447558" cy="357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6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2D2741">
                    <a:alpha val="20000"/>
                  </a:srgbClr>
                </a:solidFill>
                <a:latin typeface="타이포_쌍문동 B" panose="02020803020101020101" pitchFamily="18" charset="-127"/>
                <a:ea typeface="타이포_쌍문동 B" panose="02020803020101020101" pitchFamily="18" charset="-127"/>
              </a:rPr>
              <a:t>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AB3592-56F6-4273-830F-E7B4B34A6AFF}"/>
              </a:ext>
            </a:extLst>
          </p:cNvPr>
          <p:cNvSpPr txBox="1"/>
          <p:nvPr/>
        </p:nvSpPr>
        <p:spPr>
          <a:xfrm>
            <a:off x="386735" y="910101"/>
            <a:ext cx="3005952" cy="815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4400" dirty="0" err="1" smtClean="0">
                <a:ln>
                  <a:solidFill>
                    <a:srgbClr val="2D2741">
                      <a:alpha val="0"/>
                    </a:srgb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명탐정코난</a:t>
            </a:r>
            <a:endParaRPr lang="en-US" altLang="ko-KR" sz="4400" dirty="0">
              <a:ln>
                <a:solidFill>
                  <a:srgbClr val="2D2741">
                    <a:alpha val="0"/>
                  </a:srgb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C067CC76-4492-479F-B025-440D8B8F6EFA}"/>
              </a:ext>
            </a:extLst>
          </p:cNvPr>
          <p:cNvSpPr/>
          <p:nvPr/>
        </p:nvSpPr>
        <p:spPr>
          <a:xfrm>
            <a:off x="4140198" y="5006583"/>
            <a:ext cx="4841876" cy="972558"/>
          </a:xfrm>
          <a:prstGeom prst="rect">
            <a:avLst/>
          </a:prstGeom>
          <a:solidFill>
            <a:srgbClr val="2D2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/>
              <a:t>고등학생 탐정 </a:t>
            </a:r>
            <a:r>
              <a:rPr lang="ko-KR" altLang="en-US" dirty="0" err="1"/>
              <a:t>신이치가</a:t>
            </a:r>
            <a:r>
              <a:rPr lang="ko-KR" altLang="en-US" dirty="0"/>
              <a:t> 의문의 약을 먹고 </a:t>
            </a:r>
            <a:r>
              <a:rPr lang="en-US" altLang="ko-KR" dirty="0"/>
              <a:t>8</a:t>
            </a:r>
            <a:r>
              <a:rPr lang="ko-KR" altLang="en-US" dirty="0"/>
              <a:t>살의 꼬마 탐정이 되면서 벌어지는 이야기를 다뤘다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AutoShape 2" descr="이누야샤(이누야샤) - 나무위키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197" y="868326"/>
            <a:ext cx="327025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4563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328</Words>
  <Application>Microsoft Office PowerPoint</Application>
  <PresentationFormat>사용자 지정</PresentationFormat>
  <Paragraphs>100</Paragraphs>
  <Slides>15</Slides>
  <Notes>10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민 병조</dc:creator>
  <cp:lastModifiedBy>Windows 사용자</cp:lastModifiedBy>
  <cp:revision>14</cp:revision>
  <dcterms:created xsi:type="dcterms:W3CDTF">2019-09-12T02:16:15Z</dcterms:created>
  <dcterms:modified xsi:type="dcterms:W3CDTF">2020-05-04T06:19:23Z</dcterms:modified>
</cp:coreProperties>
</file>