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84" r:id="rId11"/>
    <p:sldId id="277" r:id="rId12"/>
    <p:sldId id="282" r:id="rId13"/>
    <p:sldId id="283" r:id="rId14"/>
    <p:sldId id="279" r:id="rId15"/>
    <p:sldId id="280" r:id="rId16"/>
    <p:sldId id="281" r:id="rId17"/>
    <p:sldId id="278" r:id="rId18"/>
    <p:sldId id="285" r:id="rId19"/>
    <p:sldId id="286" r:id="rId20"/>
    <p:sldId id="287" r:id="rId21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FC6B9D-7FA5-409A-BD19-D4453C422709}" type="datetime1">
              <a:rPr lang="ko-KR" altLang="en-US" smtClean="0">
                <a:latin typeface="batang" panose="02030600000101010101" pitchFamily="18" charset="-127"/>
                <a:ea typeface="batang" panose="02030600000101010101" pitchFamily="18" charset="-127"/>
              </a:rPr>
              <a:t>2020-05-04</a:t>
            </a:fld>
            <a:endParaRPr lang="ko-KR" alt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ko-KR" smtClean="0">
                <a:latin typeface="batang" panose="02030600000101010101" pitchFamily="18" charset="-127"/>
                <a:ea typeface="batang" panose="02030600000101010101" pitchFamily="18" charset="-127"/>
              </a:rPr>
              <a:t>‹#›</a:t>
            </a:fld>
            <a:endParaRPr lang="ko-KR" alt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FEA91B68-4603-4DEF-A006-63D8FACC5AC0}" type="datetime1">
              <a:rPr lang="en-US" altLang="ko-KR" noProof="0" smtClean="0"/>
              <a:pPr/>
              <a:t>5/4/2020</a:t>
            </a:fld>
            <a:endParaRPr lang="ko-KR" altLang="en-US" noProof="0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 편집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4EC0B30D-C07A-425B-A90C-BA7BEB191079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batang" panose="02030600000101010101" pitchFamily="18" charset="-127"/>
        <a:ea typeface="batang" panose="02030600000101010101" pitchFamily="18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tang" panose="02030600000101010101" pitchFamily="18" charset="-127"/>
        <a:ea typeface="batang" panose="02030600000101010101" pitchFamily="18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tang" panose="02030600000101010101" pitchFamily="18" charset="-127"/>
        <a:ea typeface="batang" panose="02030600000101010101" pitchFamily="18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tang" panose="02030600000101010101" pitchFamily="18" charset="-127"/>
        <a:ea typeface="batang" panose="02030600000101010101" pitchFamily="18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tang" panose="02030600000101010101" pitchFamily="18" charset="-127"/>
        <a:ea typeface="batang" panose="02030600000101010101" pitchFamily="18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ko-KR" noProof="0" smtClean="0"/>
              <a:pPr/>
              <a:t>1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3489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BF716E-128F-435B-9787-B8AAF4A572BA}" type="datetime1">
              <a:rPr lang="en-US" altLang="ko-KR" noProof="0" smtClean="0"/>
              <a:t>5/4/2020</a:t>
            </a:fld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FC29EB-E99B-4096-B8CE-1EADDE6FC05C}" type="datetime1">
              <a:rPr lang="en-US" altLang="ko-KR" smtClean="0"/>
              <a:t>5/4/2020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027654-0E7F-4757-B50D-3D21B4DBD3EA}" type="datetime1">
              <a:rPr lang="en-US" altLang="ko-KR" smtClean="0"/>
              <a:t>5/4/2020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A19F7F-EF23-4D18-AD34-65799C27F88D}" type="datetime1">
              <a:rPr lang="en-US" altLang="ko-KR" smtClean="0"/>
              <a:t>5/4/2020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E6E3B0-B805-4CF0-82C9-298AE08E2DA0}" type="datetime1">
              <a:rPr lang="en-US" altLang="ko-KR" smtClean="0"/>
              <a:t>5/4/2020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851064-C4B3-4683-AA83-1D74BDB2C8C5}" type="datetime1">
              <a:rPr lang="en-US" altLang="ko-KR" smtClean="0"/>
              <a:t>5/4/2020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5FBCE7-9218-4D42-9EE0-011525A95F28}" type="datetime1">
              <a:rPr lang="en-US" altLang="ko-KR" smtClean="0"/>
              <a:t>5/4/2020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A32DBB-8D85-4659-8217-B08A4F06FC3E}" type="datetime1">
              <a:rPr lang="en-US" altLang="ko-KR" smtClean="0"/>
              <a:t>5/4/2020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 descr="이미지를 추가할 수 있는 빈 개체 틀입니다. 개체 틀을 클릭하고 추가할 이미지를 선택합니다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dirty="0"/>
              <a:t>마스터 텍스트 스타일 편집</a:t>
            </a:r>
          </a:p>
          <a:p>
            <a:pPr lvl="1" rtl="0"/>
            <a:r>
              <a:rPr lang="ko-KR" altLang="en-US" dirty="0"/>
              <a:t>둘째 수준</a:t>
            </a:r>
          </a:p>
          <a:p>
            <a:pPr lvl="2" rtl="0"/>
            <a:r>
              <a:rPr lang="ko-KR" altLang="en-US" dirty="0"/>
              <a:t>셋째 수준</a:t>
            </a:r>
          </a:p>
          <a:p>
            <a:pPr lvl="3" rtl="0"/>
            <a:r>
              <a:rPr lang="ko-KR" altLang="en-US" dirty="0"/>
              <a:t>넷째 수준</a:t>
            </a:r>
          </a:p>
          <a:p>
            <a:pPr lvl="4" rtl="0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A12FC27B-FF80-41BA-9E86-6C93893E70D0}" type="datetime1">
              <a:rPr lang="en-US" altLang="ko-KR" smtClean="0"/>
              <a:t>5/4/2020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E31375A4-56A4-47D6-9801-1991572033F7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1pPr>
      <a:lvl2pPr marL="548640" indent="-228600" algn="l" defTabSz="914400" rtl="0" eaLnBrk="1" latinLnBrk="1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2pPr>
      <a:lvl3pPr marL="82296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3pPr>
      <a:lvl4pPr marL="1097280" indent="-182880" algn="l" defTabSz="914400" rtl="0" eaLnBrk="1" latinLnBrk="1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4pPr>
      <a:lvl5pPr marL="1325880" indent="-137160" algn="l" defTabSz="914400" rtl="0" eaLnBrk="1" latinLnBrk="1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5pPr>
      <a:lvl6pPr marL="1554480" indent="-137160" algn="l" defTabSz="914400" rtl="0" eaLnBrk="1" latinLnBrk="1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1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1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1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9QHX0LTL0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ko-KR" altLang="en-US" dirty="0"/>
              <a:t>현대생활 속의 일본의 전통문화는 어떠한 것이 있는가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21411473 </a:t>
            </a:r>
            <a:r>
              <a:rPr lang="ko-KR" altLang="en-US" dirty="0"/>
              <a:t>경제학과 김병학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FCDCDE-B0E1-4BB2-ADF7-D2754E6E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가부키좌</a:t>
            </a:r>
            <a:r>
              <a:rPr lang="en-US" altLang="ko-KR" dirty="0"/>
              <a:t>(</a:t>
            </a:r>
            <a:r>
              <a:rPr lang="ko-KR" altLang="en-US" dirty="0"/>
              <a:t>歌舞伎座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FDE4AB-6BAA-4145-BB35-DC1B792C7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가부키 극장</a:t>
            </a:r>
            <a:endParaRPr lang="en-US" altLang="ko-KR" dirty="0"/>
          </a:p>
          <a:p>
            <a:r>
              <a:rPr lang="ko-KR" altLang="en-US" dirty="0"/>
              <a:t>이 사진은 </a:t>
            </a:r>
            <a:r>
              <a:rPr lang="ko-KR" altLang="en-US" dirty="0" err="1"/>
              <a:t>긴자의</a:t>
            </a:r>
            <a:r>
              <a:rPr lang="ko-KR" altLang="en-US" dirty="0"/>
              <a:t> 극장이다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176" name="Picture 8" descr="실제 가부키 공연을 관람하자 '히가시긴자역' [가부키좌]">
            <a:extLst>
              <a:ext uri="{FF2B5EF4-FFF2-40B4-BE49-F238E27FC236}">
                <a16:creationId xmlns:a16="http://schemas.microsoft.com/office/drawing/2014/main" id="{7ABF791C-3C77-497A-BC3C-CA4B9B82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88" y="1905001"/>
            <a:ext cx="5397343" cy="40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5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FFB011-FACE-41D3-8A8C-A62AE887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쿠마도리</a:t>
            </a:r>
            <a:r>
              <a:rPr lang="ko-KR" altLang="en-US" dirty="0"/>
              <a:t>  </a:t>
            </a:r>
            <a:r>
              <a:rPr lang="ja-JP" altLang="en-US" b="1" dirty="0"/>
              <a:t>くまどり </a:t>
            </a:r>
            <a:r>
              <a:rPr lang="ja-JP" altLang="en-US" dirty="0"/>
              <a:t> </a:t>
            </a:r>
            <a:r>
              <a:rPr lang="ja-JP" altLang="en-US" b="1" dirty="0"/>
              <a:t>隈取り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A391AC-5113-4C65-9743-D7A0E4A48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/>
              <a:t>가부키의 화장법</a:t>
            </a:r>
            <a:endParaRPr lang="en-US" altLang="ko-KR" sz="3000" dirty="0"/>
          </a:p>
          <a:p>
            <a:r>
              <a:rPr lang="ko-KR" altLang="en-US" sz="3000" dirty="0"/>
              <a:t>사진은 </a:t>
            </a:r>
            <a:r>
              <a:rPr lang="en-US" altLang="ko-KR" sz="3000" dirty="0"/>
              <a:t>‘</a:t>
            </a:r>
            <a:r>
              <a:rPr lang="ko-KR" altLang="en-US" sz="3000" dirty="0"/>
              <a:t>원피스</a:t>
            </a:r>
            <a:r>
              <a:rPr lang="en-US" altLang="ko-KR" sz="3000" dirty="0"/>
              <a:t>’</a:t>
            </a:r>
            <a:r>
              <a:rPr lang="ko-KR" altLang="en-US" sz="3000" dirty="0"/>
              <a:t>라는 만화의 캐릭터</a:t>
            </a:r>
            <a:endParaRPr lang="en-US" altLang="ko-KR" sz="3000" dirty="0"/>
          </a:p>
          <a:p>
            <a:r>
              <a:rPr lang="ko-KR" altLang="en-US" sz="3000" dirty="0"/>
              <a:t>이름이 </a:t>
            </a:r>
            <a:r>
              <a:rPr lang="ko-KR" altLang="en-US" sz="3000" dirty="0" err="1"/>
              <a:t>쿠마도리이며</a:t>
            </a:r>
            <a:r>
              <a:rPr lang="ko-KR" altLang="en-US" sz="3000" dirty="0"/>
              <a:t> 가부키를</a:t>
            </a:r>
            <a:endParaRPr lang="en-US" altLang="ko-KR" sz="3000" dirty="0"/>
          </a:p>
          <a:p>
            <a:r>
              <a:rPr lang="ko-KR" altLang="en-US" sz="3000" dirty="0"/>
              <a:t>연상시키게 함</a:t>
            </a:r>
            <a:r>
              <a:rPr lang="en-US" altLang="ko-KR" sz="3000" dirty="0"/>
              <a:t>.</a:t>
            </a:r>
          </a:p>
          <a:p>
            <a:endParaRPr lang="en-US" altLang="ko-KR" sz="3000" dirty="0"/>
          </a:p>
        </p:txBody>
      </p:sp>
      <p:pic>
        <p:nvPicPr>
          <p:cNvPr id="2050" name="Picture 2" descr="원피스 가부키 배우를 연상케 쿠마도리!!">
            <a:extLst>
              <a:ext uri="{FF2B5EF4-FFF2-40B4-BE49-F238E27FC236}">
                <a16:creationId xmlns:a16="http://schemas.microsoft.com/office/drawing/2014/main" id="{A6DE9022-DE3A-460B-B44C-4F2E4CBB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76" y="3090514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040ACB-07F2-4146-AA1B-A2922E50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선인</a:t>
            </a:r>
            <a:r>
              <a:rPr lang="en-US" altLang="ko-KR" sz="4000" dirty="0"/>
              <a:t>(</a:t>
            </a:r>
            <a:r>
              <a:rPr lang="ko-KR" altLang="en-US" sz="4000" b="1" dirty="0"/>
              <a:t>善人</a:t>
            </a:r>
            <a:r>
              <a:rPr lang="en-US" altLang="ko-KR" sz="4000" b="1" dirty="0"/>
              <a:t>)</a:t>
            </a:r>
            <a:r>
              <a:rPr lang="ko-KR" altLang="en-US" sz="4000" dirty="0"/>
              <a:t>의 모습</a:t>
            </a:r>
            <a:br>
              <a:rPr lang="en-US" altLang="ko-KR" sz="4000" dirty="0"/>
            </a:b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C4B0A8-53A2-43EE-AAEB-DFEE7B93A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3000" dirty="0" err="1"/>
              <a:t>무키미쿠마</a:t>
            </a:r>
            <a:r>
              <a:rPr lang="en-US" altLang="ko-KR" sz="3000" dirty="0"/>
              <a:t>(</a:t>
            </a:r>
            <a:r>
              <a:rPr lang="ja-JP" altLang="en-US" sz="3000" b="1" dirty="0"/>
              <a:t>むきみ</a:t>
            </a:r>
            <a:r>
              <a:rPr lang="ko-KR" altLang="en-US" sz="3000" b="1" dirty="0"/>
              <a:t>隈</a:t>
            </a:r>
            <a:r>
              <a:rPr lang="en-US" altLang="ko-KR" sz="3000" b="1" dirty="0"/>
              <a:t>)</a:t>
            </a:r>
            <a:r>
              <a:rPr lang="ko-KR" altLang="en-US" sz="3000" b="1" dirty="0"/>
              <a:t>라고 함</a:t>
            </a:r>
            <a:endParaRPr lang="en-US" altLang="ko-KR" sz="3000" b="1" dirty="0"/>
          </a:p>
          <a:p>
            <a:pPr marL="0" indent="0">
              <a:buNone/>
            </a:pPr>
            <a:r>
              <a:rPr lang="ko-KR" altLang="en-US" sz="3000" b="1" dirty="0" err="1"/>
              <a:t>빨간화장이</a:t>
            </a:r>
            <a:r>
              <a:rPr lang="ko-KR" altLang="en-US" sz="3000" b="1" dirty="0"/>
              <a:t> 특징</a:t>
            </a:r>
          </a:p>
          <a:p>
            <a:pPr marL="0" indent="0">
              <a:buNone/>
            </a:pPr>
            <a:r>
              <a:rPr lang="ko-KR" altLang="en-US" sz="3000" dirty="0"/>
              <a:t>발랄하고 정의감 넘치는 인물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7D773C9-5CF4-44F3-BBF7-F3A8BB7C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16" y="2602160"/>
            <a:ext cx="31432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3F33C3-44A3-4B9D-82E2-05D65BD9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/>
              <a:t>악인의 모습</a:t>
            </a:r>
            <a:br>
              <a:rPr lang="ko-KR" altLang="en-US" sz="4000" b="1" dirty="0"/>
            </a:b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9A264F-FDBA-41A5-8B94-6376A08A0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000" b="1" dirty="0" err="1"/>
              <a:t>시헤이노쿠마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時平</a:t>
            </a:r>
            <a:r>
              <a:rPr lang="ja-JP" altLang="en-US" sz="3000" b="1" dirty="0"/>
              <a:t>の</a:t>
            </a:r>
            <a:r>
              <a:rPr lang="ko-KR" altLang="en-US" sz="3000" b="1" dirty="0"/>
              <a:t>隈</a:t>
            </a:r>
            <a:r>
              <a:rPr lang="en-US" altLang="ko-KR" sz="3000" b="1" dirty="0"/>
              <a:t>)</a:t>
            </a:r>
            <a:r>
              <a:rPr lang="ko-KR" altLang="en-US" sz="3000" b="1" dirty="0"/>
              <a:t>라고 하며 악당이다</a:t>
            </a:r>
            <a:r>
              <a:rPr lang="en-US" altLang="ko-KR" sz="3000" b="1" dirty="0"/>
              <a:t>.</a:t>
            </a:r>
          </a:p>
          <a:p>
            <a:r>
              <a:rPr lang="ko-KR" altLang="en-US" sz="3000" b="1" dirty="0"/>
              <a:t>파란색이 특징이다</a:t>
            </a:r>
            <a:r>
              <a:rPr lang="en-US" altLang="ko-KR" sz="3000" b="1" dirty="0"/>
              <a:t>.</a:t>
            </a:r>
            <a:endParaRPr lang="ko-KR" altLang="en-US" sz="3000" b="1" dirty="0"/>
          </a:p>
          <a:p>
            <a:r>
              <a:rPr lang="ko-KR" altLang="en-US" sz="3000" dirty="0" err="1"/>
              <a:t>기분나쁜</a:t>
            </a:r>
            <a:r>
              <a:rPr lang="ko-KR" altLang="en-US" sz="3000" dirty="0"/>
              <a:t> 냉혹함의 파란색 화장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A5D0B7E-E6F1-4820-B187-C514DAF0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74" y="2677661"/>
            <a:ext cx="31432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9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D60664-1B41-4AAD-9E14-DD1DDFD6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가부키의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F19BB5-D2AB-4380-8FDC-89172AEFA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/>
              <a:t>처음은 여성과 소년도 등장하였음</a:t>
            </a:r>
            <a:endParaRPr lang="en-US" altLang="ko-KR" sz="3000" dirty="0"/>
          </a:p>
          <a:p>
            <a:r>
              <a:rPr lang="ko-KR" altLang="en-US" sz="3000" dirty="0"/>
              <a:t>풍속을 어지럽힌다는 이유로 여성과 소년을 출연금지</a:t>
            </a:r>
            <a:endParaRPr lang="en-US" altLang="ko-KR" sz="3000" dirty="0"/>
          </a:p>
          <a:p>
            <a:r>
              <a:rPr lang="ko-KR" altLang="en-US" sz="3000" dirty="0"/>
              <a:t>에도시대에 이어진 이 전통은 지금까지 이어짐</a:t>
            </a:r>
          </a:p>
        </p:txBody>
      </p:sp>
    </p:spTree>
    <p:extLst>
      <p:ext uri="{BB962C8B-B14F-4D97-AF65-F5344CB8AC3E}">
        <p14:creationId xmlns:p14="http://schemas.microsoft.com/office/powerpoint/2010/main" val="27225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063698-E503-40B5-9281-42FE8966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유조가부키</a:t>
            </a:r>
            <a:r>
              <a:rPr lang="en-US" altLang="ko-KR" sz="4000" dirty="0"/>
              <a:t>(</a:t>
            </a:r>
            <a:r>
              <a:rPr lang="ko-KR" altLang="en-US" sz="4000" dirty="0"/>
              <a:t>遊女歌舞伎</a:t>
            </a:r>
            <a:r>
              <a:rPr lang="en-US" altLang="ko-KR" sz="4000" dirty="0"/>
              <a:t>)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87840F-BEC5-49AB-8564-B70AED113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/>
              <a:t>지금은 사라진 가부키로서 </a:t>
            </a:r>
            <a:endParaRPr lang="en-US" altLang="ko-KR" sz="3000" dirty="0"/>
          </a:p>
          <a:p>
            <a:r>
              <a:rPr lang="ko-KR" altLang="en-US" sz="3000" dirty="0"/>
              <a:t>여성 가부키가 출현</a:t>
            </a:r>
          </a:p>
        </p:txBody>
      </p:sp>
      <p:pic>
        <p:nvPicPr>
          <p:cNvPr id="3074" name="Picture 2" descr="歌舞伎舞踊｜文化デジタルライブラリー">
            <a:extLst>
              <a:ext uri="{FF2B5EF4-FFF2-40B4-BE49-F238E27FC236}">
                <a16:creationId xmlns:a16="http://schemas.microsoft.com/office/drawing/2014/main" id="{A13ED660-122E-4B6D-BA13-F3AE4AF29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51" y="740786"/>
            <a:ext cx="3580701" cy="53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9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504827-C29D-43B7-92E8-5DE50F62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/>
              <a:t>와카슈가부키</a:t>
            </a:r>
            <a:r>
              <a:rPr lang="en-US" altLang="ko-KR" sz="4000" dirty="0"/>
              <a:t>(</a:t>
            </a:r>
            <a:r>
              <a:rPr lang="ko-KR" altLang="en-US" sz="4000" dirty="0"/>
              <a:t>若衆歌舞伎</a:t>
            </a:r>
            <a:r>
              <a:rPr lang="en-US" altLang="ko-KR" sz="4000" dirty="0"/>
              <a:t>)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7281BE-E365-41CA-B59A-5266E9060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/>
              <a:t>지금은 사라진 소년 배우가 출연하던 가부키</a:t>
            </a:r>
          </a:p>
        </p:txBody>
      </p:sp>
      <p:pic>
        <p:nvPicPr>
          <p:cNvPr id="4098" name="Picture 2" descr="若衆歌舞伎図 若衆歌舞伎 刀剣研磨幸輪堂小山博幸">
            <a:extLst>
              <a:ext uri="{FF2B5EF4-FFF2-40B4-BE49-F238E27FC236}">
                <a16:creationId xmlns:a16="http://schemas.microsoft.com/office/drawing/2014/main" id="{8DCBFA49-630A-4CC2-9C10-2FDB1A5DC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61" y="3194109"/>
            <a:ext cx="89762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A70A63-0ECE-49DB-AE63-56F71D0F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33" y="373628"/>
            <a:ext cx="10058400" cy="1188720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가부키의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DF447D-9C96-47FD-8915-D6D91F7D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 err="1"/>
              <a:t>지다이모노</a:t>
            </a:r>
            <a:r>
              <a:rPr lang="en-US" altLang="ko-KR" sz="3000" dirty="0"/>
              <a:t>(</a:t>
            </a:r>
            <a:r>
              <a:rPr lang="ko-KR" altLang="en-US" sz="3000" dirty="0"/>
              <a:t>時代物</a:t>
            </a:r>
            <a:r>
              <a:rPr lang="en-US" altLang="ko-KR" sz="3000" dirty="0"/>
              <a:t>)</a:t>
            </a:r>
          </a:p>
          <a:p>
            <a:r>
              <a:rPr lang="ko-KR" altLang="en-US" sz="3000" dirty="0" err="1"/>
              <a:t>세와모노</a:t>
            </a:r>
            <a:r>
              <a:rPr lang="ko-KR" altLang="en-US" sz="3000" dirty="0"/>
              <a:t> </a:t>
            </a:r>
            <a:r>
              <a:rPr lang="en-US" altLang="ko-KR" sz="3000" dirty="0"/>
              <a:t>(</a:t>
            </a:r>
            <a:r>
              <a:rPr lang="ko-KR" altLang="en-US" sz="3000" dirty="0"/>
              <a:t>世話物</a:t>
            </a:r>
            <a:r>
              <a:rPr lang="en-US" altLang="ko-KR" sz="3000" dirty="0"/>
              <a:t>)</a:t>
            </a:r>
          </a:p>
          <a:p>
            <a:r>
              <a:rPr lang="ko-KR" altLang="en-US" sz="3000" dirty="0"/>
              <a:t>무용극</a:t>
            </a:r>
          </a:p>
        </p:txBody>
      </p:sp>
    </p:spTree>
    <p:extLst>
      <p:ext uri="{BB962C8B-B14F-4D97-AF65-F5344CB8AC3E}">
        <p14:creationId xmlns:p14="http://schemas.microsoft.com/office/powerpoint/2010/main" val="39029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EE5EE8-C3AC-4609-9F6F-6C55D456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/>
              <a:t>지다이모노</a:t>
            </a:r>
            <a:r>
              <a:rPr lang="en-US" altLang="ko-KR" sz="4000" dirty="0"/>
              <a:t>(</a:t>
            </a:r>
            <a:r>
              <a:rPr lang="ko-KR" altLang="en-US" sz="4000" dirty="0"/>
              <a:t>時代物</a:t>
            </a:r>
            <a:r>
              <a:rPr lang="en-US" altLang="ko-KR" sz="4000" dirty="0"/>
              <a:t>)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6AB1DF-C0B4-4EE9-A9BA-380285185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/>
              <a:t>서민의 일상에서 동떨어진 주제</a:t>
            </a:r>
            <a:endParaRPr lang="en-US" altLang="ko-KR" sz="3000" dirty="0"/>
          </a:p>
          <a:p>
            <a:r>
              <a:rPr lang="ko-KR" altLang="en-US" sz="3000" dirty="0"/>
              <a:t>즉 먼 과거의 사건이나 무사와 귀족 사회에 일어난 사건 </a:t>
            </a:r>
            <a:endParaRPr lang="en-US" altLang="ko-KR" sz="3000" dirty="0"/>
          </a:p>
          <a:p>
            <a:r>
              <a:rPr lang="ko-KR" altLang="en-US" sz="3000" dirty="0"/>
              <a:t>귀족들 중심의 이야기</a:t>
            </a:r>
          </a:p>
        </p:txBody>
      </p:sp>
      <p:pic>
        <p:nvPicPr>
          <p:cNvPr id="8194" name="Picture 2" descr="歌舞伎事典:時代物｜文化デジタルライブラリー">
            <a:extLst>
              <a:ext uri="{FF2B5EF4-FFF2-40B4-BE49-F238E27FC236}">
                <a16:creationId xmlns:a16="http://schemas.microsoft.com/office/drawing/2014/main" id="{5C64678B-6E13-4F82-A2CC-963CC4459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53" y="3418022"/>
            <a:ext cx="4652137" cy="27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1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A9D9F4-4A97-4CB5-820E-E5F0BE39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/>
              <a:t>세와모노</a:t>
            </a:r>
            <a:r>
              <a:rPr lang="en-US" altLang="ko-KR" sz="4000" dirty="0"/>
              <a:t>(</a:t>
            </a:r>
            <a:r>
              <a:rPr lang="ko-KR" altLang="en-US" sz="4000" dirty="0"/>
              <a:t>世話物</a:t>
            </a:r>
            <a:r>
              <a:rPr lang="en-US" altLang="ko-KR" sz="4000" dirty="0"/>
              <a:t>)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5FF0BE-A157-4E26-9010-1F1D0AD1A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000" dirty="0" err="1"/>
              <a:t>지다이모노와</a:t>
            </a:r>
            <a:r>
              <a:rPr lang="ko-KR" altLang="en-US" sz="3000" dirty="0"/>
              <a:t> 달리 서민들 중심의 평범한 이야기</a:t>
            </a:r>
            <a:endParaRPr lang="en-US" altLang="ko-KR" sz="3000" dirty="0"/>
          </a:p>
          <a:p>
            <a:pPr marL="0" indent="0">
              <a:buNone/>
            </a:pPr>
            <a:r>
              <a:rPr lang="ko-KR" altLang="en-US" sz="3000" dirty="0"/>
              <a:t>주로 서민을 </a:t>
            </a:r>
            <a:r>
              <a:rPr lang="ko-KR" altLang="en-US" sz="3000" dirty="0" err="1"/>
              <a:t>주인공으로하여</a:t>
            </a:r>
            <a:r>
              <a:rPr lang="en-US" altLang="ko-KR" sz="3000" dirty="0"/>
              <a:t>, </a:t>
            </a:r>
            <a:r>
              <a:rPr lang="ko-KR" altLang="en-US" sz="3000" dirty="0"/>
              <a:t>당시의 세태를 묘사한 것</a:t>
            </a:r>
            <a:r>
              <a:rPr lang="en-US" altLang="ko-KR" sz="3000" dirty="0"/>
              <a:t>.</a:t>
            </a:r>
          </a:p>
          <a:p>
            <a:pPr marL="0" indent="0">
              <a:buNone/>
            </a:pPr>
            <a:br>
              <a:rPr lang="ko-KR" altLang="en-US" dirty="0"/>
            </a:br>
            <a:r>
              <a:rPr lang="ko-KR" altLang="en-US" dirty="0"/>
              <a:t> </a:t>
            </a:r>
          </a:p>
        </p:txBody>
      </p:sp>
      <p:pic>
        <p:nvPicPr>
          <p:cNvPr id="9220" name="Picture 4" descr="歌舞伎用語案内">
            <a:extLst>
              <a:ext uri="{FF2B5EF4-FFF2-40B4-BE49-F238E27FC236}">
                <a16:creationId xmlns:a16="http://schemas.microsoft.com/office/drawing/2014/main" id="{1E84120F-C155-4CA6-8835-512DA58F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65" y="3429000"/>
            <a:ext cx="40005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28DAF2-A590-4D4D-B8D2-4EBA6C77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98" y="457518"/>
            <a:ext cx="10058400" cy="1188720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스시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83A09-A107-4051-B678-BC192C307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/>
              <a:t>‘鮓</a:t>
            </a:r>
            <a:r>
              <a:rPr lang="en-US" altLang="ko-KR" sz="3000" dirty="0"/>
              <a:t>(</a:t>
            </a:r>
            <a:r>
              <a:rPr lang="ko-KR" altLang="en-US" sz="3000" dirty="0"/>
              <a:t>스시</a:t>
            </a:r>
            <a:r>
              <a:rPr lang="en-US" altLang="ko-KR" sz="3000" dirty="0"/>
              <a:t>)’, ‘</a:t>
            </a:r>
            <a:r>
              <a:rPr lang="ko-KR" altLang="en-US" sz="3000" dirty="0"/>
              <a:t>鮨</a:t>
            </a:r>
            <a:r>
              <a:rPr lang="en-US" altLang="ko-KR" sz="3000" dirty="0"/>
              <a:t>(</a:t>
            </a:r>
            <a:r>
              <a:rPr lang="ko-KR" altLang="en-US" sz="3000" dirty="0"/>
              <a:t>스시</a:t>
            </a:r>
            <a:r>
              <a:rPr lang="en-US" altLang="ko-KR" sz="3000" dirty="0"/>
              <a:t>)’, ‘</a:t>
            </a:r>
            <a:r>
              <a:rPr lang="ko-KR" altLang="en-US" sz="3000" dirty="0"/>
              <a:t>寿司</a:t>
            </a:r>
            <a:r>
              <a:rPr lang="en-US" altLang="ko-KR" sz="3000" dirty="0"/>
              <a:t>(</a:t>
            </a:r>
            <a:r>
              <a:rPr lang="ko-KR" altLang="en-US" sz="3000" dirty="0"/>
              <a:t>스시</a:t>
            </a:r>
            <a:r>
              <a:rPr lang="en-US" altLang="ko-KR" sz="3000" dirty="0"/>
              <a:t>)</a:t>
            </a:r>
          </a:p>
          <a:p>
            <a:r>
              <a:rPr lang="ko-KR" altLang="en-US" sz="3000" dirty="0"/>
              <a:t>동남아시아가 원조</a:t>
            </a:r>
            <a:endParaRPr lang="en-US" altLang="ko-KR" sz="3000" dirty="0"/>
          </a:p>
          <a:p>
            <a:r>
              <a:rPr lang="ko-KR" altLang="en-US" sz="3000" dirty="0"/>
              <a:t>스시는 일반적으로 밥에 소금과 식초</a:t>
            </a:r>
            <a:r>
              <a:rPr lang="en-US" altLang="ko-KR" sz="3000" dirty="0"/>
              <a:t>, </a:t>
            </a:r>
            <a:r>
              <a:rPr lang="ko-KR" altLang="en-US" sz="3000" dirty="0"/>
              <a:t>설탕을 섞은 ‘초밥’ 위에 신선한 생선을 얹어 </a:t>
            </a:r>
            <a:r>
              <a:rPr lang="ko-KR" altLang="en-US" sz="3000" dirty="0" err="1"/>
              <a:t>와사비</a:t>
            </a:r>
            <a:r>
              <a:rPr lang="ko-KR" altLang="en-US" sz="3000" dirty="0"/>
              <a:t> 간장에 찍어 먹는 </a:t>
            </a:r>
            <a:r>
              <a:rPr lang="ko-KR" altLang="en-US" sz="3000" dirty="0" err="1"/>
              <a:t>니기리즈시</a:t>
            </a:r>
            <a:r>
              <a:rPr lang="en-US" altLang="ko-KR" sz="3000" dirty="0"/>
              <a:t>(</a:t>
            </a:r>
            <a:r>
              <a:rPr lang="ko-KR" altLang="en-US" sz="3000" dirty="0"/>
              <a:t>握鮨</a:t>
            </a:r>
            <a:r>
              <a:rPr lang="en-US" altLang="ko-KR" sz="3000" dirty="0"/>
              <a:t>, </a:t>
            </a:r>
            <a:r>
              <a:rPr lang="ko-KR" altLang="en-US" sz="3000" dirty="0"/>
              <a:t>にぎり寿司</a:t>
            </a:r>
            <a:r>
              <a:rPr lang="en-US" altLang="ko-KR" sz="3000" dirty="0"/>
              <a:t>)</a:t>
            </a:r>
            <a:r>
              <a:rPr lang="ko-KR" altLang="en-US" sz="3000" dirty="0"/>
              <a:t>를 통칭</a:t>
            </a:r>
          </a:p>
        </p:txBody>
      </p:sp>
    </p:spTree>
    <p:extLst>
      <p:ext uri="{BB962C8B-B14F-4D97-AF65-F5344CB8AC3E}">
        <p14:creationId xmlns:p14="http://schemas.microsoft.com/office/powerpoint/2010/main" val="28352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9B72F0-35CA-4496-9DD6-F88DD769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참고자료 및 동영상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0A51F1-D745-4B96-972D-F56DB2C52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500" dirty="0"/>
              <a:t>참고자료 </a:t>
            </a:r>
            <a:r>
              <a:rPr lang="en-US" altLang="ko-KR" sz="2500" dirty="0"/>
              <a:t>: </a:t>
            </a:r>
            <a:r>
              <a:rPr lang="ko-KR" altLang="en-US" sz="2500" dirty="0"/>
              <a:t>네이버 지식백과</a:t>
            </a:r>
            <a:r>
              <a:rPr lang="en-US" altLang="ko-KR" sz="2500" dirty="0"/>
              <a:t>,</a:t>
            </a:r>
            <a:r>
              <a:rPr lang="ko-KR" altLang="en-US" sz="2500" dirty="0"/>
              <a:t>위키피디아</a:t>
            </a:r>
            <a:r>
              <a:rPr lang="en-US" altLang="ko-KR" sz="2500" dirty="0"/>
              <a:t>,</a:t>
            </a:r>
            <a:r>
              <a:rPr lang="ko-KR" altLang="en-US" sz="2500" dirty="0"/>
              <a:t>구글</a:t>
            </a:r>
            <a:endParaRPr lang="en-US" altLang="ko-KR" sz="2500" dirty="0"/>
          </a:p>
          <a:p>
            <a:r>
              <a:rPr lang="ko-KR" altLang="en-US" sz="2500" dirty="0"/>
              <a:t>동영상 </a:t>
            </a:r>
            <a:r>
              <a:rPr lang="en-US" altLang="ko-KR" sz="2500" dirty="0"/>
              <a:t>:</a:t>
            </a:r>
            <a:r>
              <a:rPr lang="en-US" altLang="ko-KR" sz="2500" dirty="0">
                <a:hlinkClick r:id="rId2"/>
              </a:rPr>
              <a:t> https://www.youtube.com/watch?v=V9QHX0LTL0w</a:t>
            </a:r>
            <a:endParaRPr lang="en-US" altLang="ko-KR" sz="25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2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032300-D703-4573-8170-3431A66B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/>
              <a:t>스시의</a:t>
            </a:r>
            <a:r>
              <a:rPr lang="ko-KR" altLang="en-US" sz="4000" dirty="0"/>
              <a:t>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8A1543-E8F0-4834-8D3F-36C9BE4B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/>
              <a:t>니기리즈시</a:t>
            </a:r>
            <a:r>
              <a:rPr lang="ko-KR" altLang="en-US" sz="3000" b="1" dirty="0"/>
              <a:t>握</a:t>
            </a:r>
            <a:r>
              <a:rPr lang="ja-JP" altLang="en-US" sz="3000" b="1" dirty="0"/>
              <a:t>り</a:t>
            </a:r>
            <a:r>
              <a:rPr lang="ko-KR" altLang="en-US" sz="3000" b="1" dirty="0"/>
              <a:t>寿司</a:t>
            </a:r>
            <a:endParaRPr lang="en-US" altLang="ko-KR" sz="3000" dirty="0"/>
          </a:p>
          <a:p>
            <a:r>
              <a:rPr lang="ko-KR" altLang="en-US" sz="3000" dirty="0"/>
              <a:t>마키즈시</a:t>
            </a:r>
            <a:r>
              <a:rPr lang="ko-KR" altLang="en-US" sz="3000" b="1" dirty="0"/>
              <a:t>巻</a:t>
            </a:r>
            <a:r>
              <a:rPr lang="ja-JP" altLang="en-US" sz="3000" b="1" dirty="0"/>
              <a:t>き</a:t>
            </a:r>
            <a:r>
              <a:rPr lang="ko-KR" altLang="en-US" sz="3000" b="1" dirty="0"/>
              <a:t>寿司</a:t>
            </a:r>
            <a:endParaRPr lang="en-US" altLang="ko-KR" sz="3000" dirty="0"/>
          </a:p>
          <a:p>
            <a:r>
              <a:rPr lang="ko-KR" altLang="en-US" sz="3000" dirty="0" err="1"/>
              <a:t>치라시즈시</a:t>
            </a:r>
            <a:r>
              <a:rPr lang="ja-JP" altLang="en-US" sz="3000" b="1" dirty="0"/>
              <a:t>ちらし</a:t>
            </a:r>
            <a:r>
              <a:rPr lang="ko-KR" altLang="en-US" sz="3000" b="1" dirty="0"/>
              <a:t>寿司</a:t>
            </a:r>
            <a:endParaRPr lang="en-US" altLang="ko-KR" sz="3000" dirty="0"/>
          </a:p>
          <a:p>
            <a:r>
              <a:rPr lang="ko-KR" altLang="en-US" sz="3000" dirty="0"/>
              <a:t>오시즈시</a:t>
            </a:r>
            <a:r>
              <a:rPr lang="ko-KR" altLang="en-US" sz="3000" b="1" dirty="0"/>
              <a:t>押</a:t>
            </a:r>
            <a:r>
              <a:rPr lang="ja-JP" altLang="en-US" sz="3000" b="1" dirty="0"/>
              <a:t>し</a:t>
            </a:r>
            <a:r>
              <a:rPr lang="ko-KR" altLang="en-US" sz="3000" b="1" dirty="0"/>
              <a:t>寿司</a:t>
            </a:r>
            <a:endParaRPr lang="en-US" altLang="ko-KR" sz="3000" dirty="0"/>
          </a:p>
          <a:p>
            <a:r>
              <a:rPr lang="ko-KR" altLang="en-US" sz="3000" dirty="0"/>
              <a:t>이나리즈시</a:t>
            </a:r>
            <a:r>
              <a:rPr lang="ko-KR" altLang="en-US" sz="3000" b="1" dirty="0"/>
              <a:t>稲荷寿司</a:t>
            </a:r>
            <a:endParaRPr lang="ko-KR" altLang="en-US" sz="3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AE6AE-1F65-4EDD-B81A-25A924DB3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45" y="1753299"/>
            <a:ext cx="4489070" cy="455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08483DC-CD89-4013-9415-5C2EEBCEF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7001484" y="1446236"/>
            <a:ext cx="6419204" cy="35770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3500" dirty="0" err="1"/>
              <a:t>니기리즈시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sz="3000" dirty="0"/>
              <a:t>보기 좋게 모양을 잡은 한 입 크기의 초밥에 </a:t>
            </a:r>
            <a:r>
              <a:rPr lang="ko-KR" altLang="en-US" sz="3000" dirty="0" err="1"/>
              <a:t>와사비를</a:t>
            </a:r>
            <a:r>
              <a:rPr lang="ko-KR" altLang="en-US" sz="3000" dirty="0"/>
              <a:t> 살짝 바르고 신선한 제철의 어패류를 </a:t>
            </a:r>
            <a:br>
              <a:rPr lang="en-US" altLang="ko-KR" sz="3000" dirty="0"/>
            </a:br>
            <a:r>
              <a:rPr lang="ko-KR" altLang="en-US" sz="3000" dirty="0"/>
              <a:t>얹어 내는 스시</a:t>
            </a: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pic>
        <p:nvPicPr>
          <p:cNvPr id="1028" name="Picture 4" descr="스시,니기리즈시">
            <a:extLst>
              <a:ext uri="{FF2B5EF4-FFF2-40B4-BE49-F238E27FC236}">
                <a16:creationId xmlns:a16="http://schemas.microsoft.com/office/drawing/2014/main" id="{2428BB9B-0F68-4326-A08F-2A7BF21CB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9" y="278944"/>
            <a:ext cx="4513845" cy="31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연어 니기리즈시 &amp; 치킨허벅지살 구이">
            <a:extLst>
              <a:ext uri="{FF2B5EF4-FFF2-40B4-BE49-F238E27FC236}">
                <a16:creationId xmlns:a16="http://schemas.microsoft.com/office/drawing/2014/main" id="{ECDAFE8F-0D50-4383-A8E4-858ED575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49" y="2139192"/>
            <a:ext cx="3228888" cy="43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11ECA59-76A6-47F1-B752-7DAB650CA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6627304" y="1275123"/>
            <a:ext cx="6367243" cy="4051885"/>
          </a:xfrm>
        </p:spPr>
        <p:txBody>
          <a:bodyPr>
            <a:normAutofit fontScale="90000"/>
          </a:bodyPr>
          <a:lstStyle/>
          <a:p>
            <a:r>
              <a:rPr lang="ko-KR" altLang="en-US" sz="3900" dirty="0" err="1"/>
              <a:t>마키즈시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sz="3300" dirty="0"/>
              <a:t>김 위에 초밥을 넓게 펴고 </a:t>
            </a:r>
            <a:r>
              <a:rPr lang="ko-KR" altLang="en-US" sz="3300" dirty="0" err="1"/>
              <a:t>네타</a:t>
            </a:r>
            <a:r>
              <a:rPr lang="en-US" altLang="ko-KR" sz="3300" dirty="0"/>
              <a:t>(</a:t>
            </a:r>
            <a:r>
              <a:rPr lang="ko-KR" altLang="en-US" sz="3300" dirty="0" err="1"/>
              <a:t>ネタ</a:t>
            </a:r>
            <a:r>
              <a:rPr lang="en-US" altLang="ko-KR" sz="3300" dirty="0"/>
              <a:t>, </a:t>
            </a:r>
            <a:r>
              <a:rPr lang="ko-KR" altLang="en-US" sz="3300" dirty="0"/>
              <a:t>초밥 위에 얹는 생선 등의 재료</a:t>
            </a:r>
            <a:r>
              <a:rPr lang="en-US" altLang="ko-KR" sz="3300" dirty="0"/>
              <a:t>)</a:t>
            </a:r>
            <a:r>
              <a:rPr lang="ko-KR" altLang="en-US" sz="3300" dirty="0"/>
              <a:t>를 올린 후 돌돌 말아 적당한 크기로 자른 스시</a:t>
            </a:r>
            <a:r>
              <a:rPr lang="en-US" altLang="ko-KR" sz="3300" dirty="0"/>
              <a:t>.</a:t>
            </a:r>
            <a:br>
              <a:rPr lang="en-US" altLang="ko-KR" sz="3300" dirty="0"/>
            </a:br>
            <a:r>
              <a:rPr lang="en-US" altLang="ko-KR" sz="3300" dirty="0"/>
              <a:t> </a:t>
            </a:r>
            <a:br>
              <a:rPr lang="en-US" altLang="ko-KR" sz="3300" dirty="0"/>
            </a:br>
            <a:r>
              <a:rPr lang="ko-KR" altLang="en-US" sz="3300" dirty="0"/>
              <a:t>연어나 생선알을 넣은 종류</a:t>
            </a:r>
            <a:r>
              <a:rPr lang="en-US" altLang="ko-KR" sz="3300" dirty="0"/>
              <a:t>, </a:t>
            </a:r>
            <a:r>
              <a:rPr lang="ko-KR" altLang="en-US" sz="3300" dirty="0"/>
              <a:t>또는 캘리포니아 롤이 유명</a:t>
            </a:r>
            <a:r>
              <a:rPr lang="en-US" altLang="ko-KR" sz="3300" dirty="0"/>
              <a:t>.</a:t>
            </a:r>
            <a:br>
              <a:rPr lang="en-US" altLang="ko-KR" sz="3300" dirty="0"/>
            </a:br>
            <a:br>
              <a:rPr lang="en-US" altLang="ko-KR" dirty="0"/>
            </a:br>
            <a:endParaRPr lang="ko-KR" altLang="en-US" dirty="0"/>
          </a:p>
        </p:txBody>
      </p:sp>
      <p:pic>
        <p:nvPicPr>
          <p:cNvPr id="2050" name="Picture 2" descr="[일본 위키백과 번역] - 마키즈시 (巻き寿司) -">
            <a:extLst>
              <a:ext uri="{FF2B5EF4-FFF2-40B4-BE49-F238E27FC236}">
                <a16:creationId xmlns:a16="http://schemas.microsoft.com/office/drawing/2014/main" id="{B75EA979-55EA-4B14-A1C0-C929B99D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4" y="746615"/>
            <a:ext cx="5431057" cy="452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0217BD4-80C6-4301-960D-6F1EEA056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6270095" y="1200301"/>
            <a:ext cx="6411175" cy="4639747"/>
          </a:xfrm>
        </p:spPr>
        <p:txBody>
          <a:bodyPr>
            <a:normAutofit/>
          </a:bodyPr>
          <a:lstStyle/>
          <a:p>
            <a:r>
              <a:rPr lang="ko-KR" altLang="en-US" sz="3500" dirty="0" err="1"/>
              <a:t>치라시즈시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sz="3000" dirty="0"/>
              <a:t>사시미나 초밥의 </a:t>
            </a:r>
            <a:r>
              <a:rPr lang="ko-KR" altLang="en-US" sz="3000" dirty="0" err="1"/>
              <a:t>네타</a:t>
            </a:r>
            <a:r>
              <a:rPr lang="en-US" altLang="ko-KR" sz="3000" dirty="0"/>
              <a:t>, </a:t>
            </a:r>
            <a:r>
              <a:rPr lang="ko-KR" altLang="en-US" sz="3000" dirty="0"/>
              <a:t>계란말이 등을 초밥 위에 흩뿌리듯 담은 스시</a:t>
            </a:r>
            <a:r>
              <a:rPr lang="en-US" altLang="ko-KR" sz="3000" dirty="0"/>
              <a:t>.</a:t>
            </a:r>
            <a:br>
              <a:rPr lang="en-US" altLang="ko-KR" sz="3000" dirty="0"/>
            </a:br>
            <a:r>
              <a:rPr lang="ko-KR" altLang="en-US" sz="3000" dirty="0"/>
              <a:t>회덮밥과 유사한 형태</a:t>
            </a:r>
            <a:br>
              <a:rPr lang="en-US" altLang="ko-KR" sz="3000" dirty="0"/>
            </a:br>
            <a:br>
              <a:rPr lang="en-US" altLang="ko-KR" sz="3000" dirty="0"/>
            </a:br>
            <a:r>
              <a:rPr lang="ko-KR" altLang="en-US" sz="3000" dirty="0"/>
              <a:t>생선</a:t>
            </a:r>
            <a:r>
              <a:rPr lang="en-US" altLang="ko-KR" sz="3000" dirty="0"/>
              <a:t>, </a:t>
            </a:r>
            <a:r>
              <a:rPr lang="ko-KR" altLang="en-US" sz="3000" dirty="0"/>
              <a:t>달걀 부침이나 양념한 채소 등 고명을 얹은 초밥</a:t>
            </a:r>
            <a:br>
              <a:rPr lang="en-US" altLang="ko-KR" sz="3000" dirty="0"/>
            </a:br>
            <a:br>
              <a:rPr lang="en-US" altLang="ko-KR" sz="3000" dirty="0"/>
            </a:br>
            <a:br>
              <a:rPr lang="en-US" altLang="ko-KR" sz="3000" dirty="0"/>
            </a:br>
            <a:br>
              <a:rPr lang="en-US" altLang="ko-KR" sz="3000" dirty="0"/>
            </a:br>
            <a:endParaRPr lang="ko-KR" altLang="en-US" sz="3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C226A48-DA9F-4BFC-A960-2E57CF98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7" y="314588"/>
            <a:ext cx="5627919" cy="3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맛있는 치라시즈시">
            <a:extLst>
              <a:ext uri="{FF2B5EF4-FFF2-40B4-BE49-F238E27FC236}">
                <a16:creationId xmlns:a16="http://schemas.microsoft.com/office/drawing/2014/main" id="{CAC297B1-2D31-4F89-B19F-70763774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17" y="4231481"/>
            <a:ext cx="3618454" cy="249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8B70E5E-E21D-4435-A521-26E7F72BF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6890860" y="1811320"/>
            <a:ext cx="6606336" cy="3487021"/>
          </a:xfrm>
        </p:spPr>
        <p:txBody>
          <a:bodyPr>
            <a:normAutofit/>
          </a:bodyPr>
          <a:lstStyle/>
          <a:p>
            <a:r>
              <a:rPr lang="ko-KR" altLang="en-US" sz="3500" dirty="0" err="1"/>
              <a:t>오시즈시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sz="3000" dirty="0"/>
              <a:t>초밥을 틀에 넣고 눌러 만든 스시</a:t>
            </a: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pic>
        <p:nvPicPr>
          <p:cNvPr id="5122" name="Picture 2" descr="스시 - 누름초밥 오시즈시">
            <a:extLst>
              <a:ext uri="{FF2B5EF4-FFF2-40B4-BE49-F238E27FC236}">
                <a16:creationId xmlns:a16="http://schemas.microsoft.com/office/drawing/2014/main" id="{1699D179-CC89-4770-AA54-D4E987B4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8" y="151003"/>
            <a:ext cx="3974238" cy="29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일식의 기본! 스시의 종류를 알아보자!(니기리즈시,오시즈시,지라시 스시, 유부초밥,마끼스시,캘리포니아 롤)">
            <a:extLst>
              <a:ext uri="{FF2B5EF4-FFF2-40B4-BE49-F238E27FC236}">
                <a16:creationId xmlns:a16="http://schemas.microsoft.com/office/drawing/2014/main" id="{F10ADBCB-E67A-4620-9F25-B0238614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76" y="3308065"/>
            <a:ext cx="3398932" cy="339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FD9E513-B115-4ADB-8BA3-1B2586A84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7044218" y="1556234"/>
            <a:ext cx="6070311" cy="37163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ko-KR" altLang="en-US" sz="3500" dirty="0" err="1"/>
              <a:t>이나리즈시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sz="3300" dirty="0"/>
              <a:t>유부초밥</a:t>
            </a:r>
            <a:br>
              <a:rPr lang="en-US" altLang="ko-KR" sz="3300" dirty="0"/>
            </a:br>
            <a:r>
              <a:rPr lang="ko-KR" altLang="en-US" sz="3300" dirty="0"/>
              <a:t>유부 속에 초밥을 넣어 만든 유부초밥</a:t>
            </a:r>
            <a:br>
              <a:rPr lang="en-US" altLang="ko-KR" sz="3000" dirty="0"/>
            </a:br>
            <a:br>
              <a:rPr lang="en-US" altLang="ko-KR" sz="3000" dirty="0"/>
            </a:br>
            <a:br>
              <a:rPr lang="en-US" altLang="ko-KR" sz="3000" dirty="0"/>
            </a:br>
            <a:br>
              <a:rPr lang="en-US" altLang="ko-KR" sz="3000" dirty="0"/>
            </a:b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C54CECA4-9EEA-4849-ABE1-60ABB1D92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3" y="379243"/>
            <a:ext cx="4150890" cy="404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[교토히가시야마구맛집/기온마치맛집]이즈쥬(いづ重) - 사바스시, 이나리즈시">
            <a:extLst>
              <a:ext uri="{FF2B5EF4-FFF2-40B4-BE49-F238E27FC236}">
                <a16:creationId xmlns:a16="http://schemas.microsoft.com/office/drawing/2014/main" id="{7CDC4FF5-02B3-4999-936F-376B4B8ED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34" y="4014606"/>
            <a:ext cx="3450038" cy="258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1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FF58B4-B4B7-47CF-A921-412BE81B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가부키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EFD4FD6-6556-4A36-A794-0006CC64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b="1" dirty="0"/>
              <a:t>가부키</a:t>
            </a:r>
            <a:r>
              <a:rPr lang="ko-KR" altLang="en-US" sz="3000" dirty="0"/>
              <a:t>는 일본의 전통 공연 예술</a:t>
            </a:r>
            <a:r>
              <a:rPr lang="en-US" altLang="ko-KR" sz="3000" dirty="0"/>
              <a:t>.</a:t>
            </a:r>
          </a:p>
          <a:p>
            <a:r>
              <a:rPr lang="en-US" altLang="ko-KR" sz="3000" dirty="0"/>
              <a:t> </a:t>
            </a:r>
            <a:r>
              <a:rPr lang="ko-KR" altLang="en-US" sz="3000" dirty="0"/>
              <a:t>모든 출연자는 남성이며</a:t>
            </a:r>
            <a:r>
              <a:rPr lang="en-US" altLang="ko-KR" sz="3000" dirty="0"/>
              <a:t>, </a:t>
            </a:r>
            <a:r>
              <a:rPr lang="ko-KR" altLang="en-US" sz="3000" dirty="0"/>
              <a:t>노</a:t>
            </a:r>
            <a:r>
              <a:rPr lang="en-US" altLang="ko-KR" sz="3000" dirty="0"/>
              <a:t>(</a:t>
            </a:r>
            <a:r>
              <a:rPr lang="ko-KR" altLang="en-US" sz="3000" dirty="0"/>
              <a:t>能</a:t>
            </a:r>
            <a:r>
              <a:rPr lang="en-US" altLang="ko-KR" sz="3000" dirty="0"/>
              <a:t>)</a:t>
            </a:r>
            <a:r>
              <a:rPr lang="ko-KR" altLang="en-US" sz="3000" dirty="0"/>
              <a:t>와 달리 여성역을 맡은 배우는 여성적 발성을 한다</a:t>
            </a:r>
            <a:r>
              <a:rPr lang="en-US" altLang="ko-KR" sz="3000" dirty="0"/>
              <a:t>. </a:t>
            </a:r>
          </a:p>
          <a:p>
            <a:r>
              <a:rPr lang="ko-KR" altLang="en-US" sz="3000" dirty="0"/>
              <a:t>전용 극장인 가부키좌</a:t>
            </a:r>
            <a:r>
              <a:rPr lang="en-US" altLang="ko-KR" sz="3000" dirty="0"/>
              <a:t>(</a:t>
            </a:r>
            <a:r>
              <a:rPr lang="ko-KR" altLang="en-US" sz="3000" dirty="0"/>
              <a:t>歌舞伎座</a:t>
            </a:r>
            <a:r>
              <a:rPr lang="en-US" altLang="ko-KR" sz="3000" dirty="0"/>
              <a:t>)</a:t>
            </a:r>
            <a:r>
              <a:rPr lang="ko-KR" altLang="en-US" sz="3000" dirty="0"/>
              <a:t>에서 공연</a:t>
            </a:r>
            <a:r>
              <a:rPr lang="en-US" altLang="ko-KR" sz="3000" dirty="0"/>
              <a:t>.</a:t>
            </a:r>
          </a:p>
          <a:p>
            <a:r>
              <a:rPr lang="ko-KR" altLang="en-US" sz="3000" dirty="0"/>
              <a:t>일본의 </a:t>
            </a:r>
            <a:r>
              <a:rPr lang="ko-KR" altLang="en-US" sz="3000" dirty="0" err="1"/>
              <a:t>주요무형문화재이며</a:t>
            </a:r>
            <a:r>
              <a:rPr lang="en-US" altLang="ko-KR" sz="3000" dirty="0"/>
              <a:t>, </a:t>
            </a:r>
            <a:r>
              <a:rPr lang="ko-KR" altLang="en-US" sz="3000" dirty="0"/>
              <a:t>유네스코 지정 세계무형유산으로 등록되어 있다</a:t>
            </a:r>
            <a:r>
              <a:rPr lang="en-US" altLang="ko-KR" sz="3000" dirty="0"/>
              <a:t>.</a:t>
            </a:r>
            <a:endParaRPr lang="ko-KR" altLang="en-US" sz="30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2D42CB5-3B78-4B5E-96E0-8A608D93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44" y="4877614"/>
            <a:ext cx="640919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벚꽃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57_TF03031002_TF03031002.potx" id="{9B1E95B5-C4D6-4671-8F5A-044EDC61D108}" vid="{F2079B9E-2AE6-46A2-85B1-F81CA2E2F25A}"/>
    </a:ext>
  </a:extLst>
</a:theme>
</file>

<file path=ppt/theme/theme2.xml><?xml version="1.0" encoding="utf-8"?>
<a:theme xmlns:a="http://schemas.openxmlformats.org/drawingml/2006/main" name="Office 테마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벚꽃 자연 프레젠테이션(와이드스크린)</Template>
  <TotalTime>342</TotalTime>
  <Words>448</Words>
  <Application>Microsoft Office PowerPoint</Application>
  <PresentationFormat>와이드스크린</PresentationFormat>
  <Paragraphs>63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batang</vt:lpstr>
      <vt:lpstr>Arial</vt:lpstr>
      <vt:lpstr>벚꽃 16x9</vt:lpstr>
      <vt:lpstr>현대생활 속의 일본의 전통문화는 어떠한 것이 있는가?</vt:lpstr>
      <vt:lpstr>스시</vt:lpstr>
      <vt:lpstr>스시의 종류</vt:lpstr>
      <vt:lpstr>니기리즈시  보기 좋게 모양을 잡은 한 입 크기의 초밥에 와사비를 살짝 바르고 신선한 제철의 어패류를  얹어 내는 스시    </vt:lpstr>
      <vt:lpstr>마키즈시  김 위에 초밥을 넓게 펴고 네타(ネタ, 초밥 위에 얹는 생선 등의 재료)를 올린 후 돌돌 말아 적당한 크기로 자른 스시.   연어나 생선알을 넣은 종류, 또는 캘리포니아 롤이 유명.  </vt:lpstr>
      <vt:lpstr>치라시즈시  사시미나 초밥의 네타, 계란말이 등을 초밥 위에 흩뿌리듯 담은 스시. 회덮밥과 유사한 형태  생선, 달걀 부침이나 양념한 채소 등 고명을 얹은 초밥    </vt:lpstr>
      <vt:lpstr>오시즈시  초밥을 틀에 넣고 눌러 만든 스시         </vt:lpstr>
      <vt:lpstr>이나리즈시  유부초밥 유부 속에 초밥을 넣어 만든 유부초밥      </vt:lpstr>
      <vt:lpstr>가부키</vt:lpstr>
      <vt:lpstr>가부키좌(歌舞伎座)</vt:lpstr>
      <vt:lpstr>쿠마도리  くまどり  隈取り</vt:lpstr>
      <vt:lpstr>선인(善人)의 모습 </vt:lpstr>
      <vt:lpstr>악인의 모습 </vt:lpstr>
      <vt:lpstr>가부키의 특징</vt:lpstr>
      <vt:lpstr>유조가부키(遊女歌舞伎)</vt:lpstr>
      <vt:lpstr>와카슈가부키(若衆歌舞伎)</vt:lpstr>
      <vt:lpstr>가부키의 종류</vt:lpstr>
      <vt:lpstr>지다이모노(時代物)</vt:lpstr>
      <vt:lpstr>세와모노(世話物)</vt:lpstr>
      <vt:lpstr>참고자료 및 동영상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현대생활 속의 일본의 전통문화는 어떠한 것이 있는가?</dc:title>
  <dc:creator> </dc:creator>
  <cp:lastModifiedBy> </cp:lastModifiedBy>
  <cp:revision>18</cp:revision>
  <dcterms:created xsi:type="dcterms:W3CDTF">2020-05-03T13:44:45Z</dcterms:created>
  <dcterms:modified xsi:type="dcterms:W3CDTF">2020-05-04T09:49:32Z</dcterms:modified>
</cp:coreProperties>
</file>