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4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Objects="1">
      <p:cViewPr varScale="1">
        <p:scale>
          <a:sx n="100" d="100"/>
          <a:sy n="100" d="100"/>
        </p:scale>
        <p:origin x="1068" y="28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presProps" Target="presProps.xml"  /><Relationship Id="rId27" Type="http://schemas.openxmlformats.org/officeDocument/2006/relationships/viewProps" Target="viewProps.xml"  /><Relationship Id="rId28" Type="http://schemas.openxmlformats.org/officeDocument/2006/relationships/theme" Target="theme/theme1.xml"  /><Relationship Id="rId29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80D125-514E-4AD6-AB86-A7AF7521B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1FF618F-8700-423C-998A-718D6DDFD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B5729D-FFC6-4391-BA68-533206E2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7705A1-3A30-4AE2-B372-F07A2C69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9B86A3-4B08-44D0-B3B6-0D482D97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022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7B3C5E-0164-477F-8B57-EAA8EF13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50DF3D-B4DE-49E7-ABB1-A4873C9D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A48553-A626-44BE-9D39-B15D9105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2FA54-264F-4E2B-B31D-75C5EE7E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0439BF-22F7-40B1-9965-967AB204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099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7993419-A134-4CCC-9394-0A8AC6838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0DB258-D1ED-4077-B61A-D3F9913E0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199B02-85AC-4765-8643-12B5A72D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92EFC-4EF1-412A-B8E1-0B5FEC1E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5C3B9A-D8A6-43D4-8A6F-347C55E6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360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43FE50-B922-4FB8-9B83-425EC014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417DE0-413E-45B7-AEDB-432A4679F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B68E09-5743-40FE-B46A-260DE087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57D19F-78D1-46A2-9656-D20C756C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2D229A-72CE-4BA4-8BF1-3E91B610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576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F5F4E9-952E-4583-9D2D-8CEA76A2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D1A4E2F-F598-4984-AB97-EBF02B7A0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BCBAD9-099F-40E1-A98D-27F116C3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40C38F-0414-497D-B9D9-2E578800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BA5B8C-B7D1-4DD8-88A1-52148C72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08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20F169-B3D7-4887-8D07-DFF65A04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D5CC02-6C39-4862-94DF-78BEDF590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877D20-A611-4D25-B2D2-C0C48BF3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285A5D-AE7C-4196-8A13-7E82A0A1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C05BB1-0101-4A26-B8A7-9F0169C1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D0AD6D-8479-4814-B770-A2E75707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335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785653-53FE-42FC-A200-21BF5D7B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9AADEA-E4DB-498A-A013-AA52BCA8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304C2A-412C-4E1F-9829-3B66A8F16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471B5BD-023D-40BE-9F19-F609A7BD0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513BA38-AB04-47BE-8F89-31AF08198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1D73C62-C148-4606-8E1F-EB256FD4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D889D9E-2143-411B-9E18-BA81227D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F53484E-2AA9-4BD1-820B-785CAADE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34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2EAC34-8253-404C-BD85-9C9AA1A4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74784CD-D830-4052-9314-657B91C7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438B5B-7634-4020-9A08-A935CE91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A3A0D2-ABC0-4CB0-A5C8-E0491296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646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A84BF11-2A16-4E37-A45B-202DE123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2E4E6D3-B8F6-4C26-8D5A-74C6FA54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0DEDA6-E8C3-4C4E-A747-22B786B6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87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26C14A-104B-4B34-964E-AE54A60A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36B606-5833-4768-BA43-1587DA1B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9930FA-F29F-4264-85C3-DE07FDFFE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DE2960-679E-41E9-9C87-6F74645A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57B8FE-9A2B-4847-8DE4-5CC3BF8C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D578650-3715-412E-B013-01A4BD25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778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406D9E-DDD0-4E4F-B267-94EE1730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CFDD83-7AB9-45EF-BD4B-10D8CED77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568297-C5DC-45D3-B6C1-548C5F270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0DCC51-B3DD-4065-A5EC-0A968560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B07BAA-0178-40BA-A3A0-20683046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86C2B8-1E60-455F-A1E9-32D22771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665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5A9DE4-7F47-4F1C-B8F3-3A8DA9BB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9C9D24-1887-4A97-91F1-BDBB1D36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99B432-6355-4E57-A363-DB72D57C8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8755-BB30-4AB6-9F46-6575FB673BDA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42720C-FE4E-4587-8CB5-FE3245331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2014EA-4DA6-4BC4-8FE7-92662365E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9614-3A26-41EB-B0A5-2C5183760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6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7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jpeg"  /><Relationship Id="rId3" Type="http://schemas.openxmlformats.org/officeDocument/2006/relationships/image" Target="../media/image2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hyperlink" Target="https://youtu.be/xaCQ3TYfn5A" TargetMode="External" /><Relationship Id="rId3" Type="http://schemas.openxmlformats.org/officeDocument/2006/relationships/image" Target="../media/image19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hyperlink" Target="https://blog.naver.com/iseone/221464974618" TargetMode="External" /><Relationship Id="rId11" Type="http://schemas.openxmlformats.org/officeDocument/2006/relationships/hyperlink" Target="https://www.youtube.com/watch?v=xaCQ3TYfn5A" TargetMode="External" /><Relationship Id="rId12" Type="http://schemas.openxmlformats.org/officeDocument/2006/relationships/hyperlink" Target="https://blog.naver.com/freeuido/220829312130" TargetMode="External" /><Relationship Id="rId2" Type="http://schemas.openxmlformats.org/officeDocument/2006/relationships/hyperlink" Target="https://terms.naver.com/list.nhn?cid=51215&amp;categoryId=51215" TargetMode="External" /><Relationship Id="rId3" Type="http://schemas.openxmlformats.org/officeDocument/2006/relationships/hyperlink" Target="http://jjss.jnu.ac.kr/index.php?mid=board_TGuA71&amp;document_srl=2137" TargetMode="External" /><Relationship Id="rId4" Type="http://schemas.openxmlformats.org/officeDocument/2006/relationships/hyperlink" Target="https://ko.wikipedia.org/wiki/" TargetMode="External" /><Relationship Id="rId5" Type="http://schemas.openxmlformats.org/officeDocument/2006/relationships/hyperlink" Target="http://www.kr.emb-japan.go.jp" TargetMode="External" /><Relationship Id="rId6" Type="http://schemas.openxmlformats.org/officeDocument/2006/relationships/hyperlink" Target="http://blog.daum.net/_blog/BlogTypeView.do?blogid=061IB&amp;articleno=13665389&amp;categoryId=683566&amp;regdt=20071220145807" TargetMode="External" /><Relationship Id="rId7" Type="http://schemas.openxmlformats.org/officeDocument/2006/relationships/hyperlink" Target="http://thestory.chosun.com/site/data/html_dir/2016/06/21/2016062101156.html" TargetMode="External" /><Relationship Id="rId8" Type="http://schemas.openxmlformats.org/officeDocument/2006/relationships/hyperlink" Target="https://samsungblueprint.tistory.com/347" TargetMode="External" /><Relationship Id="rId9" Type="http://schemas.openxmlformats.org/officeDocument/2006/relationships/hyperlink" Target="https://terms.naver.com/list.nhn?cid=42662&amp;categoryId=42662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gif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gif"  /><Relationship Id="rId3" Type="http://schemas.openxmlformats.org/officeDocument/2006/relationships/image" Target="../media/image6.gif"  /><Relationship Id="rId4" Type="http://schemas.openxmlformats.org/officeDocument/2006/relationships/image" Target="../media/image6.gif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gif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gif"  /><Relationship Id="rId3" Type="http://schemas.openxmlformats.org/officeDocument/2006/relationships/image" Target="../media/image8.jpeg"  /><Relationship Id="rId4" Type="http://schemas.openxmlformats.org/officeDocument/2006/relationships/image" Target="../media/image7.gif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sp>
        <p:nvSpPr>
          <p:cNvPr id="6" name="직사각형 17"/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57"/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58"/>
          <p:cNvSpPr txBox="1"/>
          <p:nvPr/>
        </p:nvSpPr>
        <p:spPr>
          <a:xfrm>
            <a:off x="6888099" y="2577464"/>
            <a:ext cx="4896612" cy="851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000" b="1" spc="-300">
                <a:solidFill>
                  <a:schemeClr val="tx2">
                    <a:lumMod val="50000"/>
                  </a:schemeClr>
                </a:solidFill>
                <a:latin typeface="나눔스퀘어 ExtraBold"/>
                <a:ea typeface="나눔스퀘어 ExtraBold"/>
              </a:rPr>
              <a:t>일본 건축의 발전</a:t>
            </a:r>
            <a:endParaRPr lang="ko-KR" altLang="en-US" sz="5000" b="1" spc="-300">
              <a:solidFill>
                <a:schemeClr val="tx2">
                  <a:lumMod val="50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8516902" y="6401388"/>
            <a:ext cx="3822392" cy="359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b="1"/>
              <a:t>21901909_</a:t>
            </a:r>
            <a:r>
              <a:rPr lang="ko-KR" altLang="en-US" b="1"/>
              <a:t>김희주</a:t>
            </a:r>
            <a:r>
              <a:rPr lang="en-US" altLang="ko-KR" b="1"/>
              <a:t>_</a:t>
            </a:r>
            <a:r>
              <a:rPr lang="ko-KR" altLang="en-US" b="1"/>
              <a:t>일본어일본학과</a:t>
            </a:r>
            <a:endParaRPr lang="ko-KR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8" y="189680"/>
            <a:ext cx="7465695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2.2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독특한 양식 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갓쇼즈쿠리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5612" y="1749276"/>
            <a:ext cx="5671156" cy="3774899"/>
          </a:xfrm>
          <a:prstGeom prst="rect">
            <a:avLst/>
          </a:prstGeom>
        </p:spPr>
      </p:pic>
      <p:sp>
        <p:nvSpPr>
          <p:cNvPr id="22" name=""/>
          <p:cNvSpPr txBox="1"/>
          <p:nvPr/>
        </p:nvSpPr>
        <p:spPr>
          <a:xfrm>
            <a:off x="1639115" y="5714796"/>
            <a:ext cx="3364150" cy="46603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2500"/>
              <a:t>&lt;</a:t>
            </a:r>
            <a:r>
              <a:rPr lang="ko-KR" altLang="en-US" sz="2500"/>
              <a:t>갓쇼즈쿠리</a:t>
            </a:r>
            <a:r>
              <a:rPr lang="en-US" altLang="ko-KR" sz="2500"/>
              <a:t>&gt;</a:t>
            </a:r>
            <a:endParaRPr lang="en-US" altLang="ko-KR" sz="2500"/>
          </a:p>
        </p:txBody>
      </p:sp>
      <p:sp>
        <p:nvSpPr>
          <p:cNvPr id="25" name=""/>
          <p:cNvSpPr txBox="1"/>
          <p:nvPr/>
        </p:nvSpPr>
        <p:spPr>
          <a:xfrm>
            <a:off x="6456042" y="1749276"/>
            <a:ext cx="5472686" cy="3744744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Arial"/>
              <a:buChar char="•"/>
              <a:defRPr/>
            </a:pPr>
            <a:r>
              <a:rPr lang="ko-KR" altLang="en-US" sz="3000">
                <a:solidFill>
                  <a:srgbClr val="0000ff"/>
                </a:solidFill>
              </a:rPr>
              <a:t>억새로 된 지붕</a:t>
            </a:r>
            <a:r>
              <a:rPr lang="ko-KR" altLang="en-US" sz="3000"/>
              <a:t>으로 </a:t>
            </a:r>
            <a:r>
              <a:rPr lang="ko-KR" altLang="en-US" sz="3000">
                <a:solidFill>
                  <a:srgbClr val="0000ff"/>
                </a:solidFill>
              </a:rPr>
              <a:t>경사가 심한 맞배지붕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3000"/>
              <a:t>지붕 역할</a:t>
            </a:r>
            <a:r>
              <a:rPr lang="en-US" altLang="ko-KR" sz="3000"/>
              <a:t>:</a:t>
            </a:r>
            <a:r>
              <a:rPr lang="ko-KR" altLang="en-US" sz="3000"/>
              <a:t> 물이 스며드는 것을 방지</a:t>
            </a:r>
            <a:r>
              <a:rPr lang="en-US" altLang="ko-KR" sz="3000"/>
              <a:t>,</a:t>
            </a:r>
            <a:r>
              <a:rPr lang="ko-KR" altLang="en-US" sz="3000"/>
              <a:t>폭설 시 눈의 하중을 견딤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3000" b="1"/>
              <a:t>에도시대 후기</a:t>
            </a:r>
            <a:r>
              <a:rPr lang="en-US" altLang="ko-KR" sz="3000" b="1"/>
              <a:t>~</a:t>
            </a:r>
            <a:r>
              <a:rPr lang="ko-KR" altLang="en-US" sz="3000" b="1"/>
              <a:t>메이지 시대</a:t>
            </a:r>
            <a:r>
              <a:rPr lang="ko-KR" altLang="en-US" sz="3000"/>
              <a:t>에 걸쳐 만들어진 양식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9" y="189680"/>
            <a:ext cx="7465695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2.2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독특한 양식 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갓쇼즈쿠리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"/>
          <p:cNvSpPr txBox="1"/>
          <p:nvPr/>
        </p:nvSpPr>
        <p:spPr>
          <a:xfrm>
            <a:off x="6476497" y="5693283"/>
            <a:ext cx="4968622" cy="47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en-US" altLang="ko-KR" sz="2500"/>
              <a:t>&lt;</a:t>
            </a:r>
            <a:r>
              <a:rPr lang="ko-KR" altLang="en-US" sz="2500"/>
              <a:t>시라카와고와 고카야마을</a:t>
            </a:r>
            <a:r>
              <a:rPr lang="en-US" altLang="ko-KR" sz="2500"/>
              <a:t>&gt;</a:t>
            </a:r>
            <a:endParaRPr lang="en-US" altLang="ko-KR" sz="2500"/>
          </a:p>
        </p:txBody>
      </p:sp>
      <p:sp>
        <p:nvSpPr>
          <p:cNvPr id="26" name=""/>
          <p:cNvSpPr txBox="1"/>
          <p:nvPr/>
        </p:nvSpPr>
        <p:spPr>
          <a:xfrm>
            <a:off x="695325" y="1846837"/>
            <a:ext cx="5400675" cy="3285233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Arial"/>
              <a:buChar char="•"/>
              <a:defRPr/>
            </a:pPr>
            <a:r>
              <a:rPr lang="ko-KR" altLang="en-US" sz="3000"/>
              <a:t>에도 시대 중기 중기 때 양잠업이 활발했는데 지붕의 공간을 활용해 </a:t>
            </a:r>
            <a:r>
              <a:rPr lang="ko-KR" altLang="en-US" sz="3000">
                <a:solidFill>
                  <a:srgbClr val="0000ff"/>
                </a:solidFill>
              </a:rPr>
              <a:t>양잠선반 설치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r>
              <a:rPr lang="en-US" altLang="ko-KR" sz="3000" b="1"/>
              <a:t>‘</a:t>
            </a:r>
            <a:r>
              <a:rPr lang="ko-KR" altLang="en-US" sz="3000" b="1"/>
              <a:t>시라카와고와 고카야마을 역사 마을</a:t>
            </a:r>
            <a:r>
              <a:rPr lang="en-US" altLang="ko-KR" sz="3000" b="1"/>
              <a:t>’</a:t>
            </a:r>
            <a:r>
              <a:rPr lang="en-US" altLang="ko-KR" sz="3000"/>
              <a:t>(1995</a:t>
            </a:r>
            <a:r>
              <a:rPr lang="ko-KR" altLang="en-US" sz="3000"/>
              <a:t>년</a:t>
            </a:r>
            <a:r>
              <a:rPr lang="en-US" altLang="ko-KR" sz="3000"/>
              <a:t>,</a:t>
            </a:r>
            <a:r>
              <a:rPr lang="ko-KR" altLang="en-US" sz="3000"/>
              <a:t>세계문화유산</a:t>
            </a:r>
            <a:r>
              <a:rPr lang="en-US" altLang="ko-KR" sz="3000"/>
              <a:t>)</a:t>
            </a:r>
            <a:endParaRPr lang="en-US" altLang="ko-KR" sz="3000"/>
          </a:p>
        </p:txBody>
      </p:sp>
      <p:pic>
        <p:nvPicPr>
          <p:cNvPr id="2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765054"/>
            <a:ext cx="5729615" cy="3824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6555" y="183664"/>
            <a:ext cx="4885059" cy="830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spc="-300">
                <a:solidFill>
                  <a:schemeClr val="bg1"/>
                </a:solidFill>
              </a:rPr>
              <a:t>3.</a:t>
            </a:r>
            <a:r>
              <a:rPr lang="ko-KR" altLang="en-US" sz="4800" spc="-300">
                <a:solidFill>
                  <a:schemeClr val="bg1"/>
                </a:solidFill>
              </a:rPr>
              <a:t> 종교 관련 건축물</a:t>
            </a:r>
            <a:endParaRPr lang="ko-KR" altLang="en-US" sz="4800" spc="-3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47039" y="2317191"/>
            <a:ext cx="4455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000">
              <a:solidFill>
                <a:schemeClr val="dk1"/>
              </a:solidFill>
              <a:latin typeface="함초롬바탕"/>
              <a:ea typeface="함초롬바탕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498834" y="2420874"/>
            <a:ext cx="10853823" cy="33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indent="-257040">
              <a:buFont typeface="Arial"/>
              <a:buChar char="•"/>
              <a:defRPr/>
            </a:pPr>
            <a:r>
              <a:rPr lang="ko-KR" altLang="en-US" sz="3100"/>
              <a:t>아스카 시대</a:t>
            </a:r>
            <a:r>
              <a:rPr lang="en-US" altLang="ko-KR" sz="3100"/>
              <a:t>(593-710)</a:t>
            </a:r>
            <a:r>
              <a:rPr lang="ko-KR" altLang="en-US" sz="3100" b="1"/>
              <a:t> </a:t>
            </a:r>
            <a:r>
              <a:rPr lang="ko-KR" altLang="en-US" sz="3100"/>
              <a:t>때 불교가 중국으로부터 일본에 전파됨</a:t>
            </a:r>
            <a:endParaRPr lang="en-US" altLang="ko-KR" sz="3100"/>
          </a:p>
          <a:p>
            <a:pPr marL="0" indent="0">
              <a:buFont typeface="Arial"/>
              <a:buNone/>
              <a:defRPr/>
            </a:pPr>
            <a:r>
              <a:rPr lang="ko-KR" altLang="en-US" sz="3100"/>
              <a:t>  </a:t>
            </a:r>
            <a:r>
              <a:rPr lang="en-US" altLang="en-US" sz="3100"/>
              <a:t>→</a:t>
            </a:r>
            <a:r>
              <a:rPr lang="ko-KR" altLang="en-US" sz="3100"/>
              <a:t> </a:t>
            </a:r>
            <a:r>
              <a:rPr lang="ko-KR" altLang="en-US" sz="3100">
                <a:solidFill>
                  <a:srgbClr val="0000ff"/>
                </a:solidFill>
              </a:rPr>
              <a:t>대륙적인 건축 </a:t>
            </a:r>
            <a:r>
              <a:rPr lang="ko-KR" altLang="en-US" sz="3100"/>
              <a:t>양식</a:t>
            </a:r>
            <a:endParaRPr lang="ko-KR" altLang="en-US" sz="3100"/>
          </a:p>
          <a:p>
            <a:pPr marL="257040" indent="-257040">
              <a:buFont typeface="Arial"/>
              <a:buChar char="•"/>
              <a:defRPr/>
            </a:pPr>
            <a:endParaRPr lang="ko-KR" altLang="en-US" sz="3100"/>
          </a:p>
          <a:p>
            <a:pPr marL="257040" indent="-257040">
              <a:buFont typeface="Arial"/>
              <a:buChar char="•"/>
              <a:defRPr/>
            </a:pPr>
            <a:r>
              <a:rPr lang="en-US" altLang="ko-KR" sz="3100"/>
              <a:t>7</a:t>
            </a:r>
            <a:r>
              <a:rPr lang="ko-KR" altLang="en-US" sz="3100"/>
              <a:t>세기 사원의 구성</a:t>
            </a:r>
            <a:r>
              <a:rPr lang="en-US" altLang="ko-KR" sz="3100"/>
              <a:t>:</a:t>
            </a:r>
            <a:r>
              <a:rPr lang="ko-KR" altLang="en-US" sz="3100"/>
              <a:t>탑</a:t>
            </a:r>
            <a:r>
              <a:rPr lang="en-US" altLang="ko-KR" sz="3100"/>
              <a:t>,</a:t>
            </a:r>
            <a:r>
              <a:rPr lang="ko-KR" altLang="en-US" sz="3100"/>
              <a:t> 본당</a:t>
            </a:r>
            <a:r>
              <a:rPr lang="en-US" altLang="ko-KR" sz="3100"/>
              <a:t>,</a:t>
            </a:r>
            <a:r>
              <a:rPr lang="ko-KR" altLang="en-US" sz="3100"/>
              <a:t> 법당</a:t>
            </a:r>
            <a:r>
              <a:rPr lang="en-US" altLang="ko-KR" sz="3100"/>
              <a:t>,</a:t>
            </a:r>
            <a:r>
              <a:rPr lang="ko-KR" altLang="en-US" sz="3100"/>
              <a:t> 종탑</a:t>
            </a:r>
            <a:r>
              <a:rPr lang="en-US" altLang="ko-KR" sz="3100"/>
              <a:t>,</a:t>
            </a:r>
            <a:r>
              <a:rPr lang="ko-KR" altLang="en-US" sz="3100"/>
              <a:t> 경전보관소</a:t>
            </a:r>
            <a:r>
              <a:rPr lang="en-US" altLang="ko-KR" sz="3100"/>
              <a:t>,</a:t>
            </a:r>
            <a:r>
              <a:rPr lang="ko-KR" altLang="en-US" sz="3100"/>
              <a:t> 합숙소</a:t>
            </a:r>
            <a:r>
              <a:rPr lang="en-US" altLang="ko-KR" sz="3100"/>
              <a:t>,</a:t>
            </a:r>
            <a:r>
              <a:rPr lang="ko-KR" altLang="en-US" sz="3100"/>
              <a:t> 식당</a:t>
            </a:r>
            <a:endParaRPr lang="ko-KR" altLang="en-US" sz="3100"/>
          </a:p>
          <a:p>
            <a:pPr marL="257040" indent="-257040">
              <a:buFont typeface="Arial"/>
              <a:buChar char="•"/>
              <a:defRPr/>
            </a:pPr>
            <a:endParaRPr lang="ko-KR" altLang="en-US" sz="31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3100"/>
              <a:t>절의 건물 밖은 </a:t>
            </a:r>
            <a:r>
              <a:rPr lang="ko-KR" altLang="en-US" sz="3100">
                <a:solidFill>
                  <a:srgbClr val="0000ff"/>
                </a:solidFill>
              </a:rPr>
              <a:t>흙벽</a:t>
            </a:r>
            <a:r>
              <a:rPr lang="ko-KR" altLang="en-US" sz="3100"/>
              <a:t>으로 둘러 쌓고 각 방향으로 </a:t>
            </a:r>
            <a:r>
              <a:rPr lang="ko-KR" altLang="en-US" sz="3100">
                <a:solidFill>
                  <a:srgbClr val="0000ff"/>
                </a:solidFill>
              </a:rPr>
              <a:t>문을 내었음</a:t>
            </a:r>
            <a:endParaRPr lang="ko-KR" altLang="en-US" sz="3100">
              <a:solidFill>
                <a:srgbClr val="0000ff"/>
              </a:solidFill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623316" y="1629918"/>
            <a:ext cx="2808351" cy="5749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200" b="1"/>
              <a:t>3.1</a:t>
            </a:r>
            <a:r>
              <a:rPr lang="ko-KR" altLang="en-US" sz="3200" b="1"/>
              <a:t> 불교 건축</a:t>
            </a:r>
            <a:endParaRPr lang="ko-KR" alt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9" y="189680"/>
            <a:ext cx="3684270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3.1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불교 건축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"/>
          <p:cNvSpPr txBox="1"/>
          <p:nvPr/>
        </p:nvSpPr>
        <p:spPr>
          <a:xfrm>
            <a:off x="498834" y="1700784"/>
            <a:ext cx="7037346" cy="3717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indent="-257040">
              <a:buFont typeface="Arial"/>
              <a:buChar char="•"/>
              <a:defRPr/>
            </a:pPr>
            <a:r>
              <a:rPr lang="ko-KR" altLang="en-US" sz="3000"/>
              <a:t>종파에 따른 </a:t>
            </a:r>
            <a:r>
              <a:rPr lang="ko-KR" altLang="en-US" sz="3000" b="1"/>
              <a:t>기하학적 형태</a:t>
            </a:r>
            <a:r>
              <a:rPr lang="ko-KR" altLang="en-US" sz="3000"/>
              <a:t>의 배치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3000"/>
              <a:t>아스카 시대 이후</a:t>
            </a:r>
            <a:r>
              <a:rPr lang="en-US" altLang="ko-KR" sz="3000"/>
              <a:t>,</a:t>
            </a:r>
            <a:r>
              <a:rPr lang="ko-KR" altLang="en-US" sz="3000"/>
              <a:t> </a:t>
            </a:r>
            <a:r>
              <a:rPr lang="ko-KR" altLang="en-US" sz="3000">
                <a:solidFill>
                  <a:srgbClr val="0000ff"/>
                </a:solidFill>
              </a:rPr>
              <a:t>불교사원은 건축물에 막대한 영향을 미침 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r>
              <a:rPr lang="en-US" altLang="ko-KR" sz="3000"/>
              <a:t>1993</a:t>
            </a:r>
            <a:r>
              <a:rPr lang="ko-KR" altLang="en-US" sz="3000"/>
              <a:t>년 호류지 지역의 불교 건축물로서 세계문화 유산에 등록됨</a:t>
            </a: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endParaRPr lang="ko-KR" altLang="en-US" sz="2800"/>
          </a:p>
        </p:txBody>
      </p:sp>
      <p:pic>
        <p:nvPicPr>
          <p:cNvPr id="3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20153" y="2060829"/>
            <a:ext cx="4795284" cy="3207512"/>
          </a:xfrm>
          <a:prstGeom prst="rect">
            <a:avLst/>
          </a:prstGeom>
        </p:spPr>
      </p:pic>
      <p:sp>
        <p:nvSpPr>
          <p:cNvPr id="34" name=""/>
          <p:cNvSpPr txBox="1"/>
          <p:nvPr/>
        </p:nvSpPr>
        <p:spPr>
          <a:xfrm>
            <a:off x="8673665" y="5373243"/>
            <a:ext cx="2088261" cy="469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2500"/>
              <a:t>&lt;</a:t>
            </a:r>
            <a:r>
              <a:rPr lang="ko-KR" altLang="en-US" sz="2500"/>
              <a:t>호류지</a:t>
            </a:r>
            <a:r>
              <a:rPr lang="en-US" altLang="ko-KR" sz="2500"/>
              <a:t>&gt;</a:t>
            </a:r>
            <a:endParaRPr lang="en-US" altLang="ko-KR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8" y="189680"/>
            <a:ext cx="3541397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3.2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신도건축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"/>
          <p:cNvSpPr txBox="1"/>
          <p:nvPr/>
        </p:nvSpPr>
        <p:spPr>
          <a:xfrm>
            <a:off x="498834" y="1412748"/>
            <a:ext cx="11141859" cy="558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indent="-257040">
              <a:buFont typeface="Arial"/>
              <a:buChar char="•"/>
              <a:defRPr/>
            </a:pPr>
            <a:r>
              <a:rPr lang="ko-KR" altLang="en-US" sz="3000"/>
              <a:t>신도의 신사는 신을 모신 곳으로 사람들이 </a:t>
            </a:r>
            <a:r>
              <a:rPr lang="en-US" altLang="ko-KR" sz="3000"/>
              <a:t>‘</a:t>
            </a:r>
            <a:r>
              <a:rPr lang="ko-KR" altLang="en-US" sz="3000"/>
              <a:t>가미</a:t>
            </a:r>
            <a:r>
              <a:rPr lang="en-US" altLang="ko-KR" sz="3000"/>
              <a:t>’</a:t>
            </a:r>
            <a:r>
              <a:rPr lang="ko-KR" altLang="en-US" sz="3000"/>
              <a:t>를 숭배하는 곳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r>
              <a:rPr lang="en-US" altLang="ko-KR" sz="3000"/>
              <a:t>‘</a:t>
            </a:r>
            <a:r>
              <a:rPr lang="ko-KR" altLang="en-US" sz="3000"/>
              <a:t>도리이</a:t>
            </a:r>
            <a:r>
              <a:rPr lang="en-US" altLang="ko-KR" sz="3000"/>
              <a:t>’(</a:t>
            </a:r>
            <a:r>
              <a:rPr lang="ko-KR" altLang="en-US" sz="3000"/>
              <a:t>문</a:t>
            </a:r>
            <a:r>
              <a:rPr lang="en-US" altLang="ko-KR" sz="3000"/>
              <a:t>)~</a:t>
            </a:r>
            <a:r>
              <a:rPr lang="ko-KR" altLang="en-US" sz="3000"/>
              <a:t>중앙의 신사 건물까지 길이 나 있음</a:t>
            </a:r>
            <a:endParaRPr lang="ko-KR" altLang="en-US" sz="3000"/>
          </a:p>
          <a:p>
            <a:pPr marL="0" indent="0">
              <a:buFont typeface="Arial"/>
              <a:buNone/>
              <a:defRPr/>
            </a:pPr>
            <a:r>
              <a:rPr lang="ko-KR" altLang="en-US" sz="3000"/>
              <a:t>    </a:t>
            </a:r>
            <a:r>
              <a:rPr lang="en-US" altLang="ko-KR" sz="3000"/>
              <a:t>,</a:t>
            </a:r>
            <a:r>
              <a:rPr lang="ko-KR" altLang="en-US" sz="3000"/>
              <a:t>손과 입을 씻는 장소 마련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r>
              <a:rPr lang="en-US" altLang="ko-KR" sz="3000"/>
              <a:t>‘</a:t>
            </a:r>
            <a:r>
              <a:rPr lang="ko-KR" altLang="en-US" sz="3000" b="1"/>
              <a:t>고마이누</a:t>
            </a:r>
            <a:r>
              <a:rPr lang="en-US" altLang="ko-KR" sz="3000"/>
              <a:t>’</a:t>
            </a:r>
            <a:endParaRPr lang="en-US" altLang="ko-KR" sz="3000"/>
          </a:p>
          <a:p>
            <a:pPr marL="257040" indent="-257040">
              <a:buFont typeface="Arial"/>
              <a:buChar char="•"/>
              <a:defRPr/>
            </a:pPr>
            <a:endParaRPr lang="en-US" altLang="ko-KR" sz="30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3000"/>
              <a:t>건물양식은 기원전 </a:t>
            </a:r>
            <a:r>
              <a:rPr lang="en-US" altLang="ko-KR" sz="3000"/>
              <a:t>300</a:t>
            </a:r>
            <a:r>
              <a:rPr lang="ko-KR" altLang="en-US" sz="3000"/>
              <a:t>년에서 유래됨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3000">
                <a:solidFill>
                  <a:srgbClr val="0000ff"/>
                </a:solidFill>
              </a:rPr>
              <a:t>불교의 도래</a:t>
            </a:r>
            <a:r>
              <a:rPr lang="ko-KR" altLang="en-US" sz="3000"/>
              <a:t> </a:t>
            </a:r>
            <a:r>
              <a:rPr lang="en-US" altLang="en-US" sz="3000"/>
              <a:t>→</a:t>
            </a:r>
            <a:r>
              <a:rPr lang="ko-KR" altLang="en-US" sz="3000"/>
              <a:t> 신도의 숭배적 성격이 바뀜</a:t>
            </a:r>
            <a:r>
              <a:rPr lang="en-US" altLang="ko-KR" sz="3000"/>
              <a:t>,</a:t>
            </a:r>
            <a:r>
              <a:rPr lang="ko-KR" altLang="en-US" sz="3000"/>
              <a:t> 건축양식도 불교 건축물의 특정요소를 빌려옴</a:t>
            </a:r>
            <a:endParaRPr lang="ko-KR" altLang="en-US" sz="3000"/>
          </a:p>
          <a:p>
            <a:pPr marL="257040" indent="-257040">
              <a:buFont typeface="Arial"/>
              <a:buChar char="•"/>
              <a:defRPr/>
            </a:pP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8" y="189680"/>
            <a:ext cx="3541397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3.2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신도건축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"/>
          <p:cNvPicPr>
            <a:picLocks noChangeAspect="1"/>
          </p:cNvPicPr>
          <p:nvPr/>
        </p:nvPicPr>
        <p:blipFill rotWithShape="1">
          <a:blip r:embed="rId2"/>
          <a:srcRect r="4090"/>
          <a:stretch>
            <a:fillRect/>
          </a:stretch>
        </p:blipFill>
        <p:spPr>
          <a:xfrm>
            <a:off x="438281" y="1772792"/>
            <a:ext cx="6377809" cy="3816477"/>
          </a:xfrm>
          <a:prstGeom prst="rect">
            <a:avLst/>
          </a:prstGeom>
        </p:spPr>
      </p:pic>
      <p:pic>
        <p:nvPicPr>
          <p:cNvPr id="4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1772793"/>
            <a:ext cx="5722928" cy="3816477"/>
          </a:xfrm>
          <a:prstGeom prst="rect">
            <a:avLst/>
          </a:prstGeom>
        </p:spPr>
      </p:pic>
      <p:sp>
        <p:nvSpPr>
          <p:cNvPr id="41" name=""/>
          <p:cNvSpPr txBox="1"/>
          <p:nvPr/>
        </p:nvSpPr>
        <p:spPr>
          <a:xfrm>
            <a:off x="3123120" y="5733288"/>
            <a:ext cx="6213284" cy="5238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900" b="1"/>
              <a:t>중국식</a:t>
            </a:r>
            <a:r>
              <a:rPr lang="ko-KR" altLang="en-US" sz="2500" b="1"/>
              <a:t>으로  빨갛게 칠해진 신사의 모습</a:t>
            </a:r>
            <a:endParaRPr lang="ko-KR" altLang="en-US" sz="25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2">
            <a:lumMod val="2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730" b="77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 rot="0">
            <a:off x="-1" y="-10930"/>
            <a:ext cx="12192002" cy="6896362"/>
            <a:chOff x="-1" y="-10930"/>
            <a:chExt cx="12192002" cy="6896362"/>
          </a:xfrm>
        </p:grpSpPr>
        <p:grpSp>
          <p:nvGrpSpPr>
            <p:cNvPr id="14" name="그룹 13"/>
            <p:cNvGrpSpPr/>
            <p:nvPr/>
          </p:nvGrpSpPr>
          <p:grpSpPr>
            <a:xfrm rot="0">
              <a:off x="-1" y="-10930"/>
              <a:ext cx="12192002" cy="6896362"/>
              <a:chOff x="-1" y="-10930"/>
              <a:chExt cx="12192002" cy="6896362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anchor="ctr" anchorCtr="0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7" name="이등변 삼각형 16"/>
              <p:cNvSpPr/>
              <p:nvPr/>
            </p:nvSpPr>
            <p:spPr>
              <a:xfrm rot="5400000" flipV="1">
                <a:off x="-386466" y="375534"/>
                <a:ext cx="6868932" cy="6096003"/>
              </a:xfrm>
              <a:prstGeom prst="triangle">
                <a:avLst>
                  <a:gd name="adj" fmla="val 50185"/>
                </a:avLst>
              </a:prstGeom>
              <a:solidFill>
                <a:srgbClr val="184d6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8" name="이등변 삼각형 17"/>
              <p:cNvSpPr/>
              <p:nvPr/>
            </p:nvSpPr>
            <p:spPr>
              <a:xfrm rot="5400000">
                <a:off x="-436886" y="698499"/>
                <a:ext cx="6334769" cy="5461000"/>
              </a:xfrm>
              <a:prstGeom prst="triangle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6096000" y="16501"/>
                <a:ext cx="6096000" cy="6868931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anchor="ctr" anchorCtr="0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677046" y="2484249"/>
                <a:ext cx="5035656" cy="848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ko-KR" altLang="en-US" sz="5000" b="1">
                    <a:solidFill>
                      <a:schemeClr val="bg1"/>
                    </a:solidFill>
                    <a:latin typeface="나눔스퀘어 Bold"/>
                    <a:ea typeface="나눔스퀘어 Bold"/>
                  </a:rPr>
                  <a:t>현대적 건축기술</a:t>
                </a:r>
                <a:endParaRPr lang="ko-KR" altLang="en-US" sz="5000" b="1">
                  <a:solidFill>
                    <a:schemeClr val="bg1"/>
                  </a:solidFill>
                  <a:latin typeface="나눔스퀘어 Bold"/>
                  <a:ea typeface="나눔스퀘어 Bold"/>
                </a:endParaRPr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6654800" y="2349500"/>
                <a:ext cx="553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6935975" y="3429000"/>
              <a:ext cx="2904493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300" spc="300">
                  <a:solidFill>
                    <a:schemeClr val="bg1"/>
                  </a:solidFill>
                </a:rPr>
                <a:t>도쿄도 청사</a:t>
              </a:r>
              <a:r>
                <a:rPr lang="en-US" altLang="ko-KR" sz="1300" spc="300">
                  <a:solidFill>
                    <a:schemeClr val="bg1"/>
                  </a:solidFill>
                </a:rPr>
                <a:t>/</a:t>
              </a:r>
              <a:r>
                <a:rPr lang="ko-KR" altLang="en-US" sz="1300" spc="300">
                  <a:solidFill>
                    <a:schemeClr val="bg1"/>
                  </a:solidFill>
                </a:rPr>
                <a:t> 주거지</a:t>
              </a:r>
              <a:r>
                <a:rPr lang="en-US" altLang="ko-KR" sz="1300" spc="300">
                  <a:solidFill>
                    <a:schemeClr val="bg1"/>
                  </a:solidFill>
                </a:rPr>
                <a:t>/</a:t>
              </a:r>
              <a:r>
                <a:rPr lang="ko-KR" altLang="en-US" sz="1300" spc="300">
                  <a:solidFill>
                    <a:schemeClr val="bg1"/>
                  </a:solidFill>
                </a:rPr>
                <a:t>내진설계</a:t>
              </a:r>
              <a:endParaRPr lang="ko-KR" altLang="en-US" sz="1300" spc="3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 rot="0">
            <a:off x="459740" y="1993900"/>
            <a:ext cx="5191760" cy="4100194"/>
            <a:chOff x="459740" y="1993900"/>
            <a:chExt cx="5191760" cy="4100194"/>
          </a:xfrm>
        </p:grpSpPr>
        <p:sp>
          <p:nvSpPr>
            <p:cNvPr id="2" name="TextBox 1"/>
            <p:cNvSpPr txBox="1"/>
            <p:nvPr/>
          </p:nvSpPr>
          <p:spPr>
            <a:xfrm>
              <a:off x="459740" y="2726055"/>
              <a:ext cx="5191760" cy="3368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ko-KR" sz="4000" b="1"/>
                <a:t>“</a:t>
              </a:r>
              <a:r>
                <a:rPr lang="en-US" altLang="ko-KR" sz="2500"/>
                <a:t>20</a:t>
              </a:r>
              <a:r>
                <a:rPr lang="ko-KR" altLang="en-US" sz="2500"/>
                <a:t>세기 후반에 들어 경제 성장과 기술 발전을 상징하는 초대형 랜드 마크들이 등장했다</a:t>
              </a:r>
              <a:r>
                <a:rPr lang="en-US" altLang="ko-KR" sz="2500"/>
                <a:t>.</a:t>
              </a:r>
              <a:r>
                <a:rPr lang="ko-KR" altLang="en-US" sz="2500"/>
                <a:t> 그 대표적인 예가 </a:t>
              </a:r>
              <a:r>
                <a:rPr lang="en-US" altLang="ko-KR" sz="2500"/>
                <a:t>1993</a:t>
              </a:r>
              <a:r>
                <a:rPr lang="ko-KR" altLang="en-US" sz="2500"/>
                <a:t>년에 완공된 </a:t>
              </a:r>
              <a:r>
                <a:rPr lang="en-US" altLang="ko-KR" sz="2500" b="1">
                  <a:solidFill>
                    <a:srgbClr val="0000ff"/>
                  </a:solidFill>
                </a:rPr>
                <a:t>‘</a:t>
              </a:r>
              <a:r>
                <a:rPr lang="ko-KR" altLang="en-US" sz="2500" b="1">
                  <a:solidFill>
                    <a:srgbClr val="0000ff"/>
                  </a:solidFill>
                </a:rPr>
                <a:t>도쿄도 청사</a:t>
              </a:r>
              <a:r>
                <a:rPr lang="en-US" altLang="ko-KR" sz="2500" b="1">
                  <a:solidFill>
                    <a:srgbClr val="0000ff"/>
                  </a:solidFill>
                </a:rPr>
                <a:t>’</a:t>
              </a:r>
              <a:r>
                <a:rPr lang="ko-KR" altLang="en-US" sz="2500"/>
                <a:t>이다</a:t>
              </a:r>
              <a:r>
                <a:rPr lang="en-US" altLang="ko-KR" sz="2500"/>
                <a:t>.</a:t>
              </a:r>
              <a:r>
                <a:rPr lang="ko-KR" altLang="en-US" sz="2500"/>
                <a:t>건축가 </a:t>
              </a:r>
              <a:r>
                <a:rPr lang="ko-KR" altLang="en-US" sz="2500">
                  <a:solidFill>
                    <a:srgbClr val="0000ff"/>
                  </a:solidFill>
                </a:rPr>
                <a:t>단게 겐조</a:t>
              </a:r>
              <a:r>
                <a:rPr lang="ko-KR" altLang="en-US" sz="2500"/>
                <a:t>가 설계한 이 건물은 지방단체 청사 건물로 좀처럼 조기 드문 초대형 건물</a:t>
              </a:r>
              <a:r>
                <a:rPr lang="en-US" altLang="ko-KR" sz="2500"/>
                <a:t>48</a:t>
              </a:r>
              <a:r>
                <a:rPr lang="ko-KR" altLang="en-US" sz="2500"/>
                <a:t>층</a:t>
              </a:r>
              <a:r>
                <a:rPr lang="en-US" altLang="ko-KR" sz="2500"/>
                <a:t>,</a:t>
              </a:r>
              <a:r>
                <a:rPr lang="ko-KR" altLang="en-US" sz="2500"/>
                <a:t> </a:t>
              </a:r>
              <a:r>
                <a:rPr lang="en-US" altLang="ko-KR" sz="2500"/>
                <a:t>240m)</a:t>
              </a:r>
              <a:r>
                <a:rPr lang="ko-KR" altLang="en-US" sz="2500"/>
                <a:t>이다</a:t>
              </a:r>
              <a:r>
                <a:rPr lang="en-US" altLang="ko-KR" sz="2500"/>
                <a:t>.</a:t>
              </a:r>
              <a:endParaRPr lang="en-US" altLang="ko-KR" sz="2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9740" y="1993900"/>
              <a:ext cx="3527425" cy="699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3500"/>
                <a:t>4.1</a:t>
              </a:r>
              <a:r>
                <a:rPr lang="ko-KR" altLang="en-US" sz="3500" b="1"/>
                <a:t> </a:t>
              </a:r>
              <a:r>
                <a:rPr lang="ko-KR" altLang="en-US" sz="4000" b="1"/>
                <a:t>도쿄도 청사</a:t>
              </a:r>
              <a:endParaRPr lang="ko-KR" altLang="en-US" sz="4000" b="1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459740" y="1663700"/>
            <a:ext cx="5636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75910" y="260604"/>
            <a:ext cx="6096000" cy="6858000"/>
          </a:xfrm>
          <a:prstGeom prst="rect">
            <a:avLst/>
          </a:prstGeom>
        </p:spPr>
      </p:pic>
      <p:sp>
        <p:nvSpPr>
          <p:cNvPr id="16" name=""/>
          <p:cNvSpPr txBox="1"/>
          <p:nvPr/>
        </p:nvSpPr>
        <p:spPr>
          <a:xfrm>
            <a:off x="2053717" y="5536311"/>
            <a:ext cx="585851" cy="7010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4000" b="1"/>
              <a:t>”</a:t>
            </a:r>
            <a:endParaRPr lang="en-US" altLang="ko-KR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6645966"/>
            <a:ext cx="12192000" cy="212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0">
            <a:off x="6504940" y="1799510"/>
            <a:ext cx="5191760" cy="3208735"/>
            <a:chOff x="459740" y="1993900"/>
            <a:chExt cx="5191760" cy="3208735"/>
          </a:xfrm>
        </p:grpSpPr>
        <p:sp>
          <p:nvSpPr>
            <p:cNvPr id="11" name="TextBox 10"/>
            <p:cNvSpPr txBox="1"/>
            <p:nvPr/>
          </p:nvSpPr>
          <p:spPr>
            <a:xfrm>
              <a:off x="459740" y="2831291"/>
              <a:ext cx="5191760" cy="2371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040" indent="-257040" algn="just">
                <a:buFont typeface="Arial"/>
                <a:buChar char="•"/>
                <a:defRPr/>
              </a:pPr>
              <a:r>
                <a:rPr lang="en-US" altLang="ko-KR" sz="2500">
                  <a:solidFill>
                    <a:schemeClr val="tx2">
                      <a:lumMod val="75000"/>
                    </a:schemeClr>
                  </a:solidFill>
                </a:rPr>
                <a:t>2~4</a:t>
              </a: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층의이하의 다세대 주택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건축비용은 맨션에 비해 저렴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강한지진에 취약</a:t>
              </a:r>
              <a:r>
                <a:rPr lang="en-US" altLang="ko-KR" sz="2500">
                  <a:solidFill>
                    <a:schemeClr val="tx2">
                      <a:lumMod val="75000"/>
                    </a:schemeClr>
                  </a:solidFill>
                </a:rPr>
                <a:t>,</a:t>
              </a: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 방음이 잘 되지 않음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740" y="1993900"/>
              <a:ext cx="3282950" cy="694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4000" b="1">
                  <a:solidFill>
                    <a:schemeClr val="tx2">
                      <a:lumMod val="75000"/>
                    </a:schemeClr>
                  </a:solidFill>
                </a:rPr>
                <a:t>일본의 아파트</a:t>
              </a:r>
              <a:endParaRPr lang="ko-KR" altLang="en-US" sz="40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6"/>
          <p:cNvSpPr txBox="1"/>
          <p:nvPr/>
        </p:nvSpPr>
        <p:spPr>
          <a:xfrm>
            <a:off x="426718" y="189680"/>
            <a:ext cx="5865496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4.2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현대 건물 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주거지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4000" y="1668018"/>
            <a:ext cx="5804408" cy="435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6645966"/>
            <a:ext cx="12192000" cy="212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0">
            <a:off x="6504940" y="1799510"/>
            <a:ext cx="5191760" cy="3189685"/>
            <a:chOff x="459740" y="1993900"/>
            <a:chExt cx="5191760" cy="3189685"/>
          </a:xfrm>
        </p:grpSpPr>
        <p:sp>
          <p:nvSpPr>
            <p:cNvPr id="11" name="TextBox 10"/>
            <p:cNvSpPr txBox="1"/>
            <p:nvPr/>
          </p:nvSpPr>
          <p:spPr>
            <a:xfrm>
              <a:off x="459740" y="2807588"/>
              <a:ext cx="5191760" cy="2375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040" indent="-257040" algn="just">
                <a:buFont typeface="Arial"/>
                <a:buChar char="•"/>
                <a:defRPr/>
              </a:pPr>
              <a:r>
                <a:rPr lang="en-US" altLang="ko-KR" sz="2500">
                  <a:solidFill>
                    <a:schemeClr val="tx2">
                      <a:lumMod val="75000"/>
                    </a:schemeClr>
                  </a:solidFill>
                </a:rPr>
                <a:t>10</a:t>
              </a: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층 이상의 규모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철근과 콘크리트로 지어짐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아파트보다 시설</a:t>
              </a:r>
              <a:r>
                <a:rPr lang="en-US" altLang="ko-KR" sz="2500">
                  <a:solidFill>
                    <a:schemeClr val="tx2">
                      <a:lumMod val="75000"/>
                    </a:schemeClr>
                  </a:solidFill>
                </a:rPr>
                <a:t>,</a:t>
              </a: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 안정성에서 월등함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740" y="1993900"/>
              <a:ext cx="2787650" cy="694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4000" b="1">
                  <a:solidFill>
                    <a:schemeClr val="tx2">
                      <a:lumMod val="75000"/>
                    </a:schemeClr>
                  </a:solidFill>
                </a:rPr>
                <a:t>일본의 맨션</a:t>
              </a:r>
              <a:endParaRPr lang="ko-KR" altLang="en-US" sz="40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6"/>
          <p:cNvSpPr txBox="1"/>
          <p:nvPr/>
        </p:nvSpPr>
        <p:spPr>
          <a:xfrm>
            <a:off x="426718" y="189680"/>
            <a:ext cx="5865496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4.2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현대 건물 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주거지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4000" y="1524000"/>
            <a:ext cx="5996432" cy="4497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 rot="0">
            <a:off x="0" y="398545"/>
            <a:ext cx="7649688" cy="1203159"/>
            <a:chOff x="0" y="465220"/>
            <a:chExt cx="12192000" cy="1203159"/>
          </a:xfrm>
        </p:grpSpPr>
        <p:sp>
          <p:nvSpPr>
            <p:cNvPr id="26" name="직사각형 25"/>
            <p:cNvSpPr/>
            <p:nvPr/>
          </p:nvSpPr>
          <p:spPr>
            <a:xfrm>
              <a:off x="0" y="465220"/>
              <a:ext cx="12192000" cy="12031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5105" y="616921"/>
              <a:ext cx="2184398" cy="8194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4800" b="1">
                  <a:solidFill>
                    <a:schemeClr val="tx2">
                      <a:lumMod val="50000"/>
                    </a:schemeClr>
                  </a:solidFill>
                </a:rPr>
                <a:t>목차</a:t>
              </a:r>
              <a:endParaRPr lang="ko-KR" altLang="en-US" sz="48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4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36795" y="0"/>
            <a:ext cx="4564731" cy="6858000"/>
          </a:xfrm>
          <a:prstGeom prst="rect">
            <a:avLst/>
          </a:prstGeom>
        </p:spPr>
      </p:pic>
      <p:sp>
        <p:nvSpPr>
          <p:cNvPr id="41" name=""/>
          <p:cNvSpPr txBox="1"/>
          <p:nvPr/>
        </p:nvSpPr>
        <p:spPr>
          <a:xfrm>
            <a:off x="1701734" y="1820256"/>
            <a:ext cx="5282938" cy="51146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800" b="1"/>
              <a:t>건축의 기후적 영향</a:t>
            </a:r>
            <a:endParaRPr lang="ko-KR" altLang="en-US" sz="2800" b="1"/>
          </a:p>
        </p:txBody>
      </p:sp>
      <p:sp>
        <p:nvSpPr>
          <p:cNvPr id="42" name="TextBox 14"/>
          <p:cNvSpPr txBox="1"/>
          <p:nvPr/>
        </p:nvSpPr>
        <p:spPr>
          <a:xfrm>
            <a:off x="1192626" y="1699620"/>
            <a:ext cx="618616" cy="698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 b="1">
                <a:solidFill>
                  <a:schemeClr val="tx2">
                    <a:lumMod val="50000"/>
                  </a:schemeClr>
                </a:solidFill>
              </a:rPr>
              <a:t>1.</a:t>
            </a:r>
            <a:endParaRPr lang="en-US" altLang="ko-KR" sz="4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1712732" y="2402071"/>
            <a:ext cx="4791959" cy="5134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800" b="1"/>
              <a:t>전통 건축물</a:t>
            </a:r>
            <a:endParaRPr lang="ko-KR" altLang="en-US" sz="2500"/>
          </a:p>
        </p:txBody>
      </p:sp>
      <p:sp>
        <p:nvSpPr>
          <p:cNvPr id="44" name=""/>
          <p:cNvSpPr txBox="1"/>
          <p:nvPr/>
        </p:nvSpPr>
        <p:spPr>
          <a:xfrm>
            <a:off x="1734431" y="3706205"/>
            <a:ext cx="4772321" cy="5114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800" b="1"/>
              <a:t>종교관련 건축물</a:t>
            </a:r>
            <a:endParaRPr lang="ko-KR" altLang="en-US" sz="2800"/>
          </a:p>
        </p:txBody>
      </p:sp>
      <p:pic>
        <p:nvPicPr>
          <p:cNvPr id="45" name=""/>
          <p:cNvPicPr>
            <a:picLocks noChangeAspect="1"/>
          </p:cNvPicPr>
          <p:nvPr/>
        </p:nvPicPr>
        <p:blipFill rotWithShape="1">
          <a:blip r:embed="rId3"/>
          <a:srcRect l="82670" t="2280" r="6910" b="66720"/>
          <a:stretch>
            <a:fillRect/>
          </a:stretch>
        </p:blipFill>
        <p:spPr>
          <a:xfrm>
            <a:off x="11651922" y="0"/>
            <a:ext cx="540078" cy="2103356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4097" h="1752208">
                <a:moveTo>
                  <a:pt x="78819" y="147658"/>
                </a:moveTo>
                <a:cubicBezTo>
                  <a:pt x="79475" y="150282"/>
                  <a:pt x="88014" y="177845"/>
                  <a:pt x="88671" y="187033"/>
                </a:cubicBezTo>
                <a:cubicBezTo>
                  <a:pt x="89327" y="196220"/>
                  <a:pt x="89327" y="277597"/>
                  <a:pt x="88671" y="285472"/>
                </a:cubicBezTo>
                <a:cubicBezTo>
                  <a:pt x="88014" y="293347"/>
                  <a:pt x="80132" y="302534"/>
                  <a:pt x="78819" y="305159"/>
                </a:cubicBezTo>
                <a:cubicBezTo>
                  <a:pt x="77504" y="307784"/>
                  <a:pt x="69622" y="319597"/>
                  <a:pt x="68966" y="324847"/>
                </a:cubicBezTo>
                <a:cubicBezTo>
                  <a:pt x="68308" y="330097"/>
                  <a:pt x="69622" y="377348"/>
                  <a:pt x="68966" y="383910"/>
                </a:cubicBezTo>
                <a:cubicBezTo>
                  <a:pt x="68308" y="390473"/>
                  <a:pt x="60427" y="418036"/>
                  <a:pt x="59113" y="423286"/>
                </a:cubicBezTo>
                <a:cubicBezTo>
                  <a:pt x="57799" y="428536"/>
                  <a:pt x="49917" y="458067"/>
                  <a:pt x="49261" y="462661"/>
                </a:cubicBezTo>
                <a:cubicBezTo>
                  <a:pt x="48604" y="467255"/>
                  <a:pt x="49918" y="489568"/>
                  <a:pt x="49261" y="492193"/>
                </a:cubicBezTo>
                <a:cubicBezTo>
                  <a:pt x="48604" y="494818"/>
                  <a:pt x="40065" y="500724"/>
                  <a:pt x="39408" y="502036"/>
                </a:cubicBezTo>
                <a:cubicBezTo>
                  <a:pt x="38751" y="503349"/>
                  <a:pt x="40722" y="510568"/>
                  <a:pt x="39408" y="511881"/>
                </a:cubicBezTo>
                <a:cubicBezTo>
                  <a:pt x="38095" y="513193"/>
                  <a:pt x="21674" y="520412"/>
                  <a:pt x="19703" y="521724"/>
                </a:cubicBezTo>
                <a:cubicBezTo>
                  <a:pt x="17732" y="523037"/>
                  <a:pt x="10507" y="530256"/>
                  <a:pt x="9851" y="531568"/>
                </a:cubicBezTo>
                <a:cubicBezTo>
                  <a:pt x="9194" y="532881"/>
                  <a:pt x="10508" y="539443"/>
                  <a:pt x="9851" y="541412"/>
                </a:cubicBezTo>
                <a:cubicBezTo>
                  <a:pt x="9194" y="543381"/>
                  <a:pt x="656" y="530256"/>
                  <a:pt x="0" y="561100"/>
                </a:cubicBezTo>
                <a:cubicBezTo>
                  <a:pt x="-658" y="591944"/>
                  <a:pt x="-1314" y="973886"/>
                  <a:pt x="0" y="1004074"/>
                </a:cubicBezTo>
                <a:cubicBezTo>
                  <a:pt x="1312" y="1034262"/>
                  <a:pt x="18389" y="1010637"/>
                  <a:pt x="19703" y="1013918"/>
                </a:cubicBezTo>
                <a:cubicBezTo>
                  <a:pt x="21017" y="1017199"/>
                  <a:pt x="19046" y="1050012"/>
                  <a:pt x="19703" y="1053293"/>
                </a:cubicBezTo>
                <a:cubicBezTo>
                  <a:pt x="20360" y="1056575"/>
                  <a:pt x="28899" y="1061168"/>
                  <a:pt x="29556" y="1063137"/>
                </a:cubicBezTo>
                <a:cubicBezTo>
                  <a:pt x="30213" y="1065106"/>
                  <a:pt x="28899" y="1080200"/>
                  <a:pt x="29556" y="1082825"/>
                </a:cubicBezTo>
                <a:cubicBezTo>
                  <a:pt x="30213" y="1085450"/>
                  <a:pt x="38095" y="1099888"/>
                  <a:pt x="39408" y="1102513"/>
                </a:cubicBezTo>
                <a:cubicBezTo>
                  <a:pt x="40722" y="1105138"/>
                  <a:pt x="48604" y="1120232"/>
                  <a:pt x="49261" y="1122200"/>
                </a:cubicBezTo>
                <a:cubicBezTo>
                  <a:pt x="49918" y="1124169"/>
                  <a:pt x="48604" y="1130076"/>
                  <a:pt x="49261" y="1132044"/>
                </a:cubicBezTo>
                <a:cubicBezTo>
                  <a:pt x="49917" y="1134013"/>
                  <a:pt x="58457" y="1149763"/>
                  <a:pt x="59113" y="1151732"/>
                </a:cubicBezTo>
                <a:cubicBezTo>
                  <a:pt x="59770" y="1153701"/>
                  <a:pt x="58456" y="1158294"/>
                  <a:pt x="59113" y="1161576"/>
                </a:cubicBezTo>
                <a:cubicBezTo>
                  <a:pt x="59770" y="1164857"/>
                  <a:pt x="67652" y="1196357"/>
                  <a:pt x="68966" y="1200952"/>
                </a:cubicBezTo>
                <a:cubicBezTo>
                  <a:pt x="70279" y="1205545"/>
                  <a:pt x="78161" y="1226545"/>
                  <a:pt x="78819" y="1230483"/>
                </a:cubicBezTo>
                <a:cubicBezTo>
                  <a:pt x="79475" y="1234421"/>
                  <a:pt x="78162" y="1256077"/>
                  <a:pt x="78819" y="1260014"/>
                </a:cubicBezTo>
                <a:cubicBezTo>
                  <a:pt x="79475" y="1263952"/>
                  <a:pt x="88014" y="1286921"/>
                  <a:pt x="88671" y="1289546"/>
                </a:cubicBezTo>
                <a:cubicBezTo>
                  <a:pt x="89327" y="1292171"/>
                  <a:pt x="88013" y="1297421"/>
                  <a:pt x="88671" y="1299390"/>
                </a:cubicBezTo>
                <a:cubicBezTo>
                  <a:pt x="89328" y="1301359"/>
                  <a:pt x="97866" y="1315140"/>
                  <a:pt x="98523" y="1319078"/>
                </a:cubicBezTo>
                <a:cubicBezTo>
                  <a:pt x="99180" y="1323015"/>
                  <a:pt x="97866" y="1354516"/>
                  <a:pt x="98523" y="1358453"/>
                </a:cubicBezTo>
                <a:cubicBezTo>
                  <a:pt x="99180" y="1362391"/>
                  <a:pt x="107061" y="1374204"/>
                  <a:pt x="108376" y="1378141"/>
                </a:cubicBezTo>
                <a:cubicBezTo>
                  <a:pt x="109689" y="1382079"/>
                  <a:pt x="117571" y="1412266"/>
                  <a:pt x="118228" y="1417517"/>
                </a:cubicBezTo>
                <a:cubicBezTo>
                  <a:pt x="118884" y="1422767"/>
                  <a:pt x="117570" y="1452954"/>
                  <a:pt x="118228" y="1456892"/>
                </a:cubicBezTo>
                <a:cubicBezTo>
                  <a:pt x="118885" y="1460829"/>
                  <a:pt x="127422" y="1464111"/>
                  <a:pt x="128080" y="1476580"/>
                </a:cubicBezTo>
                <a:cubicBezTo>
                  <a:pt x="128737" y="1489048"/>
                  <a:pt x="126110" y="1631457"/>
                  <a:pt x="128080" y="1643926"/>
                </a:cubicBezTo>
                <a:cubicBezTo>
                  <a:pt x="130051" y="1656394"/>
                  <a:pt x="155010" y="1661644"/>
                  <a:pt x="157637" y="1663613"/>
                </a:cubicBezTo>
                <a:cubicBezTo>
                  <a:pt x="160265" y="1665582"/>
                  <a:pt x="166176" y="1672144"/>
                  <a:pt x="167490" y="1673457"/>
                </a:cubicBezTo>
                <a:cubicBezTo>
                  <a:pt x="168804" y="1674769"/>
                  <a:pt x="176028" y="1681332"/>
                  <a:pt x="177343" y="1683301"/>
                </a:cubicBezTo>
                <a:cubicBezTo>
                  <a:pt x="178655" y="1685270"/>
                  <a:pt x="184568" y="1700364"/>
                  <a:pt x="187196" y="1702989"/>
                </a:cubicBezTo>
                <a:cubicBezTo>
                  <a:pt x="189823" y="1705613"/>
                  <a:pt x="214125" y="1720707"/>
                  <a:pt x="216753" y="1722676"/>
                </a:cubicBezTo>
                <a:cubicBezTo>
                  <a:pt x="219380" y="1724645"/>
                  <a:pt x="225292" y="1731208"/>
                  <a:pt x="226605" y="1732520"/>
                </a:cubicBezTo>
                <a:cubicBezTo>
                  <a:pt x="227918" y="1733833"/>
                  <a:pt x="235142" y="1741708"/>
                  <a:pt x="236457" y="1742364"/>
                </a:cubicBezTo>
                <a:cubicBezTo>
                  <a:pt x="237770" y="1743020"/>
                  <a:pt x="244995" y="1741708"/>
                  <a:pt x="246310" y="1742364"/>
                </a:cubicBezTo>
                <a:cubicBezTo>
                  <a:pt x="247623" y="1743020"/>
                  <a:pt x="255505" y="1756802"/>
                  <a:pt x="256163" y="1752208"/>
                </a:cubicBezTo>
                <a:cubicBezTo>
                  <a:pt x="256820" y="1747614"/>
                  <a:pt x="255506" y="1679363"/>
                  <a:pt x="256163" y="1673457"/>
                </a:cubicBezTo>
                <a:cubicBezTo>
                  <a:pt x="256819" y="1667550"/>
                  <a:pt x="264700" y="1664269"/>
                  <a:pt x="266014" y="1663613"/>
                </a:cubicBezTo>
                <a:cubicBezTo>
                  <a:pt x="267327" y="1662957"/>
                  <a:pt x="274553" y="1664269"/>
                  <a:pt x="275867" y="1663613"/>
                </a:cubicBezTo>
                <a:cubicBezTo>
                  <a:pt x="277181" y="1662957"/>
                  <a:pt x="284406" y="1655738"/>
                  <a:pt x="285720" y="1653769"/>
                </a:cubicBezTo>
                <a:cubicBezTo>
                  <a:pt x="287034" y="1651800"/>
                  <a:pt x="294259" y="1635394"/>
                  <a:pt x="295572" y="1634082"/>
                </a:cubicBezTo>
                <a:cubicBezTo>
                  <a:pt x="296886" y="1632769"/>
                  <a:pt x="304110" y="1634738"/>
                  <a:pt x="305424" y="1634082"/>
                </a:cubicBezTo>
                <a:cubicBezTo>
                  <a:pt x="306738" y="1633425"/>
                  <a:pt x="313963" y="1626206"/>
                  <a:pt x="315277" y="1624238"/>
                </a:cubicBezTo>
                <a:cubicBezTo>
                  <a:pt x="316591" y="1622269"/>
                  <a:pt x="324472" y="1607175"/>
                  <a:pt x="325130" y="1604550"/>
                </a:cubicBezTo>
                <a:cubicBezTo>
                  <a:pt x="325786" y="1601925"/>
                  <a:pt x="324472" y="1587487"/>
                  <a:pt x="325130" y="1584862"/>
                </a:cubicBezTo>
                <a:cubicBezTo>
                  <a:pt x="325786" y="1582237"/>
                  <a:pt x="333667" y="1575675"/>
                  <a:pt x="334981" y="1565175"/>
                </a:cubicBezTo>
                <a:cubicBezTo>
                  <a:pt x="336295" y="1554674"/>
                  <a:pt x="344177" y="1437861"/>
                  <a:pt x="344834" y="1427360"/>
                </a:cubicBezTo>
                <a:cubicBezTo>
                  <a:pt x="345492" y="1416860"/>
                  <a:pt x="344177" y="1409641"/>
                  <a:pt x="344834" y="1407673"/>
                </a:cubicBezTo>
                <a:cubicBezTo>
                  <a:pt x="345492" y="1405704"/>
                  <a:pt x="353373" y="1399141"/>
                  <a:pt x="354687" y="1397829"/>
                </a:cubicBezTo>
                <a:cubicBezTo>
                  <a:pt x="356001" y="1396516"/>
                  <a:pt x="363882" y="1391266"/>
                  <a:pt x="364539" y="1387985"/>
                </a:cubicBezTo>
                <a:cubicBezTo>
                  <a:pt x="365196" y="1384703"/>
                  <a:pt x="363883" y="1351891"/>
                  <a:pt x="364539" y="1348609"/>
                </a:cubicBezTo>
                <a:cubicBezTo>
                  <a:pt x="365196" y="1345328"/>
                  <a:pt x="373735" y="1346641"/>
                  <a:pt x="374392" y="1338766"/>
                </a:cubicBezTo>
                <a:cubicBezTo>
                  <a:pt x="375048" y="1330890"/>
                  <a:pt x="373734" y="1238358"/>
                  <a:pt x="374392" y="1230483"/>
                </a:cubicBezTo>
                <a:cubicBezTo>
                  <a:pt x="375048" y="1222608"/>
                  <a:pt x="383587" y="1232452"/>
                  <a:pt x="384244" y="1220639"/>
                </a:cubicBezTo>
                <a:cubicBezTo>
                  <a:pt x="384901" y="1208826"/>
                  <a:pt x="383587" y="1065762"/>
                  <a:pt x="384244" y="1053293"/>
                </a:cubicBezTo>
                <a:cubicBezTo>
                  <a:pt x="384901" y="1040824"/>
                  <a:pt x="393439" y="1054606"/>
                  <a:pt x="394097" y="1033606"/>
                </a:cubicBezTo>
                <a:cubicBezTo>
                  <a:pt x="394754" y="1012605"/>
                  <a:pt x="394754" y="759946"/>
                  <a:pt x="394097" y="738290"/>
                </a:cubicBezTo>
                <a:cubicBezTo>
                  <a:pt x="393439" y="716633"/>
                  <a:pt x="384901" y="714008"/>
                  <a:pt x="384244" y="708758"/>
                </a:cubicBezTo>
                <a:cubicBezTo>
                  <a:pt x="383587" y="703508"/>
                  <a:pt x="384901" y="664132"/>
                  <a:pt x="384244" y="659539"/>
                </a:cubicBezTo>
                <a:cubicBezTo>
                  <a:pt x="383587" y="654945"/>
                  <a:pt x="375048" y="641820"/>
                  <a:pt x="374392" y="639851"/>
                </a:cubicBezTo>
                <a:cubicBezTo>
                  <a:pt x="373734" y="637882"/>
                  <a:pt x="375048" y="631320"/>
                  <a:pt x="374392" y="630007"/>
                </a:cubicBezTo>
                <a:cubicBezTo>
                  <a:pt x="373735" y="628694"/>
                  <a:pt x="365196" y="626069"/>
                  <a:pt x="364539" y="620163"/>
                </a:cubicBezTo>
                <a:cubicBezTo>
                  <a:pt x="363883" y="614257"/>
                  <a:pt x="365196" y="547975"/>
                  <a:pt x="364539" y="541412"/>
                </a:cubicBezTo>
                <a:cubicBezTo>
                  <a:pt x="363882" y="534850"/>
                  <a:pt x="355343" y="525662"/>
                  <a:pt x="354687" y="521724"/>
                </a:cubicBezTo>
                <a:cubicBezTo>
                  <a:pt x="354030" y="517787"/>
                  <a:pt x="355343" y="486286"/>
                  <a:pt x="354687" y="482349"/>
                </a:cubicBezTo>
                <a:cubicBezTo>
                  <a:pt x="354030" y="478411"/>
                  <a:pt x="345492" y="473161"/>
                  <a:pt x="344834" y="462661"/>
                </a:cubicBezTo>
                <a:cubicBezTo>
                  <a:pt x="344177" y="452161"/>
                  <a:pt x="345492" y="334691"/>
                  <a:pt x="344834" y="324847"/>
                </a:cubicBezTo>
                <a:cubicBezTo>
                  <a:pt x="344177" y="315003"/>
                  <a:pt x="335639" y="323534"/>
                  <a:pt x="334981" y="315003"/>
                </a:cubicBezTo>
                <a:cubicBezTo>
                  <a:pt x="334324" y="306472"/>
                  <a:pt x="335638" y="205408"/>
                  <a:pt x="334981" y="196877"/>
                </a:cubicBezTo>
                <a:cubicBezTo>
                  <a:pt x="334325" y="188345"/>
                  <a:pt x="325786" y="190314"/>
                  <a:pt x="325130" y="187033"/>
                </a:cubicBezTo>
                <a:cubicBezTo>
                  <a:pt x="324472" y="183752"/>
                  <a:pt x="334325" y="160126"/>
                  <a:pt x="325130" y="147658"/>
                </a:cubicBezTo>
                <a:cubicBezTo>
                  <a:pt x="315934" y="135189"/>
                  <a:pt x="202302" y="9187"/>
                  <a:pt x="187196" y="0"/>
                </a:cubicBezTo>
                <a:cubicBezTo>
                  <a:pt x="172088" y="-9187"/>
                  <a:pt x="105091" y="7875"/>
                  <a:pt x="98523" y="9843"/>
                </a:cubicBezTo>
                <a:cubicBezTo>
                  <a:pt x="91954" y="11812"/>
                  <a:pt x="89984" y="27562"/>
                  <a:pt x="88671" y="29531"/>
                </a:cubicBezTo>
                <a:cubicBezTo>
                  <a:pt x="87357" y="31500"/>
                  <a:pt x="80132" y="38062"/>
                  <a:pt x="78819" y="39375"/>
                </a:cubicBezTo>
                <a:cubicBezTo>
                  <a:pt x="77504" y="40687"/>
                  <a:pt x="70279" y="47906"/>
                  <a:pt x="68966" y="49219"/>
                </a:cubicBezTo>
                <a:cubicBezTo>
                  <a:pt x="67652" y="50531"/>
                  <a:pt x="59770" y="57750"/>
                  <a:pt x="59113" y="59063"/>
                </a:cubicBezTo>
                <a:cubicBezTo>
                  <a:pt x="58456" y="60375"/>
                  <a:pt x="59770" y="66282"/>
                  <a:pt x="59113" y="68907"/>
                </a:cubicBezTo>
                <a:cubicBezTo>
                  <a:pt x="58457" y="71532"/>
                  <a:pt x="51232" y="95157"/>
                  <a:pt x="49261" y="98438"/>
                </a:cubicBezTo>
                <a:cubicBezTo>
                  <a:pt x="47290" y="101719"/>
                  <a:pt x="30869" y="116157"/>
                  <a:pt x="29556" y="118126"/>
                </a:cubicBezTo>
                <a:cubicBezTo>
                  <a:pt x="28242" y="120095"/>
                  <a:pt x="28899" y="126657"/>
                  <a:pt x="29556" y="127970"/>
                </a:cubicBezTo>
                <a:cubicBezTo>
                  <a:pt x="30213" y="129282"/>
                  <a:pt x="36781" y="137157"/>
                  <a:pt x="39408" y="137814"/>
                </a:cubicBezTo>
                <a:cubicBezTo>
                  <a:pt x="42036" y="138470"/>
                  <a:pt x="66338" y="136501"/>
                  <a:pt x="68966" y="137814"/>
                </a:cubicBezTo>
                <a:cubicBezTo>
                  <a:pt x="71593" y="139126"/>
                  <a:pt x="76190" y="156189"/>
                  <a:pt x="78819" y="157501"/>
                </a:cubicBezTo>
                <a:cubicBezTo>
                  <a:pt x="81446" y="158814"/>
                  <a:pt x="106404" y="157501"/>
                  <a:pt x="78819" y="147658"/>
                </a:cubicBezTo>
                <a:close/>
              </a:path>
            </a:pathLst>
          </a:custGeom>
        </p:spPr>
      </p:pic>
      <p:sp>
        <p:nvSpPr>
          <p:cNvPr id="46" name=""/>
          <p:cNvSpPr txBox="1"/>
          <p:nvPr/>
        </p:nvSpPr>
        <p:spPr>
          <a:xfrm>
            <a:off x="1731193" y="5117086"/>
            <a:ext cx="3829640" cy="51980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800" b="1"/>
              <a:t>현대적 건축 기술</a:t>
            </a:r>
            <a:endParaRPr lang="ko-KR" altLang="en-US" sz="2800" b="1"/>
          </a:p>
        </p:txBody>
      </p:sp>
      <p:sp>
        <p:nvSpPr>
          <p:cNvPr id="47" name="TextBox 14"/>
          <p:cNvSpPr txBox="1"/>
          <p:nvPr/>
        </p:nvSpPr>
        <p:spPr>
          <a:xfrm>
            <a:off x="1198616" y="2319766"/>
            <a:ext cx="616849" cy="6978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 b="1">
                <a:solidFill>
                  <a:schemeClr val="tx2">
                    <a:lumMod val="50000"/>
                  </a:schemeClr>
                </a:solidFill>
              </a:rPr>
              <a:t>2.</a:t>
            </a:r>
            <a:endParaRPr lang="en-US" altLang="ko-KR" sz="4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1712537" y="2844165"/>
            <a:ext cx="4143866" cy="8496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/>
              <a:t>2.1</a:t>
            </a:r>
            <a:r>
              <a:rPr lang="ko-KR" altLang="en-US" sz="2500"/>
              <a:t> 시대별 건축 양식</a:t>
            </a:r>
            <a:endParaRPr lang="ko-KR" altLang="en-US" sz="2500"/>
          </a:p>
          <a:p>
            <a:pPr>
              <a:defRPr/>
            </a:pPr>
            <a:r>
              <a:rPr lang="en-US" altLang="ko-KR" sz="2500" b="1"/>
              <a:t>2.2</a:t>
            </a:r>
            <a:r>
              <a:rPr lang="ko-KR" altLang="en-US" sz="2500"/>
              <a:t> 독특한 양식 </a:t>
            </a:r>
            <a:r>
              <a:rPr lang="en-US" altLang="ko-KR" sz="2500"/>
              <a:t>‘</a:t>
            </a:r>
            <a:r>
              <a:rPr lang="ko-KR" altLang="en-US" sz="2500"/>
              <a:t>갓쇼즈쿠리</a:t>
            </a:r>
            <a:r>
              <a:rPr lang="en-US" altLang="ko-KR" sz="2500"/>
              <a:t>’</a:t>
            </a:r>
            <a:endParaRPr lang="en-US" altLang="ko-KR" sz="2500"/>
          </a:p>
        </p:txBody>
      </p:sp>
      <p:sp>
        <p:nvSpPr>
          <p:cNvPr id="50" name="TextBox 14"/>
          <p:cNvSpPr txBox="1"/>
          <p:nvPr/>
        </p:nvSpPr>
        <p:spPr>
          <a:xfrm>
            <a:off x="1190955" y="3586786"/>
            <a:ext cx="617930" cy="6978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 b="1">
                <a:solidFill>
                  <a:schemeClr val="tx2">
                    <a:lumMod val="50000"/>
                  </a:schemeClr>
                </a:solidFill>
              </a:rPr>
              <a:t>3.</a:t>
            </a:r>
            <a:endParaRPr lang="en-US" altLang="ko-KR" sz="4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"/>
          <p:cNvSpPr txBox="1"/>
          <p:nvPr/>
        </p:nvSpPr>
        <p:spPr>
          <a:xfrm>
            <a:off x="1724025" y="4167825"/>
            <a:ext cx="3397577" cy="8521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/>
              <a:t>3.1</a:t>
            </a:r>
            <a:r>
              <a:rPr lang="ko-KR" altLang="en-US" sz="2500"/>
              <a:t> 불교 건축</a:t>
            </a:r>
            <a:endParaRPr lang="ko-KR" altLang="en-US" sz="2500"/>
          </a:p>
          <a:p>
            <a:pPr>
              <a:defRPr/>
            </a:pPr>
            <a:r>
              <a:rPr lang="en-US" altLang="ko-KR" sz="2500" b="1"/>
              <a:t>3.2</a:t>
            </a:r>
            <a:r>
              <a:rPr lang="ko-KR" altLang="en-US" sz="2500"/>
              <a:t> 신도 건축</a:t>
            </a:r>
            <a:endParaRPr lang="ko-KR" altLang="en-US" sz="2500"/>
          </a:p>
        </p:txBody>
      </p:sp>
      <p:sp>
        <p:nvSpPr>
          <p:cNvPr id="52" name=""/>
          <p:cNvSpPr txBox="1"/>
          <p:nvPr/>
        </p:nvSpPr>
        <p:spPr>
          <a:xfrm>
            <a:off x="1729721" y="5624404"/>
            <a:ext cx="4109497" cy="123359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/>
              <a:t>4.1</a:t>
            </a:r>
            <a:r>
              <a:rPr lang="ko-KR" altLang="en-US" sz="2500"/>
              <a:t> 도쿄도 청사</a:t>
            </a:r>
            <a:endParaRPr lang="ko-KR" altLang="en-US" sz="2500"/>
          </a:p>
          <a:p>
            <a:pPr>
              <a:defRPr/>
            </a:pPr>
            <a:r>
              <a:rPr lang="en-US" altLang="ko-KR" sz="2500" b="1"/>
              <a:t>4.2</a:t>
            </a:r>
            <a:r>
              <a:rPr lang="ko-KR" altLang="en-US" sz="2500"/>
              <a:t> 현대 건물 </a:t>
            </a:r>
            <a:r>
              <a:rPr lang="en-US" altLang="ko-KR" sz="2500"/>
              <a:t>-</a:t>
            </a:r>
            <a:r>
              <a:rPr lang="ko-KR" altLang="en-US" sz="2500"/>
              <a:t> 주거지</a:t>
            </a:r>
            <a:endParaRPr lang="ko-KR" altLang="en-US" sz="2500"/>
          </a:p>
          <a:p>
            <a:pPr>
              <a:defRPr/>
            </a:pPr>
            <a:r>
              <a:rPr lang="en-US" altLang="ko-KR" sz="2500" b="1"/>
              <a:t>4.3</a:t>
            </a:r>
            <a:r>
              <a:rPr lang="ko-KR" altLang="en-US" sz="2500"/>
              <a:t> 내진설계</a:t>
            </a:r>
            <a:endParaRPr lang="ko-KR" altLang="en-US" sz="2500"/>
          </a:p>
        </p:txBody>
      </p:sp>
      <p:sp>
        <p:nvSpPr>
          <p:cNvPr id="53" name="TextBox 14"/>
          <p:cNvSpPr txBox="1"/>
          <p:nvPr/>
        </p:nvSpPr>
        <p:spPr>
          <a:xfrm>
            <a:off x="1186831" y="5021624"/>
            <a:ext cx="619109" cy="700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 b="1">
                <a:solidFill>
                  <a:schemeClr val="tx2">
                    <a:lumMod val="50000"/>
                  </a:schemeClr>
                </a:solidFill>
              </a:rPr>
              <a:t>4.</a:t>
            </a:r>
            <a:endParaRPr lang="en-US" altLang="ko-KR" sz="4000" b="1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6645966"/>
            <a:ext cx="12192000" cy="212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0">
            <a:off x="6448933" y="1844802"/>
            <a:ext cx="5191760" cy="3563493"/>
            <a:chOff x="459740" y="1993900"/>
            <a:chExt cx="5191760" cy="3563493"/>
          </a:xfrm>
        </p:grpSpPr>
        <p:sp>
          <p:nvSpPr>
            <p:cNvPr id="11" name="TextBox 10"/>
            <p:cNvSpPr txBox="1"/>
            <p:nvPr/>
          </p:nvSpPr>
          <p:spPr>
            <a:xfrm>
              <a:off x="459740" y="2802254"/>
              <a:ext cx="5191760" cy="2755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040" indent="-257040" algn="just">
                <a:buFont typeface="Arial"/>
                <a:buChar char="•"/>
                <a:defRPr/>
              </a:pP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작고 아담한 사이즈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r>
                <a:rPr lang="en-US" altLang="ko-KR" sz="2500">
                  <a:solidFill>
                    <a:schemeClr val="tx2">
                      <a:lumMod val="75000"/>
                    </a:schemeClr>
                  </a:solidFill>
                </a:rPr>
                <a:t>‘</a:t>
              </a: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토끼장의 집</a:t>
              </a:r>
              <a:r>
                <a:rPr lang="en-US" altLang="ko-KR" sz="2500">
                  <a:solidFill>
                    <a:schemeClr val="tx2">
                      <a:lumMod val="75000"/>
                    </a:schemeClr>
                  </a:solidFill>
                </a:rPr>
                <a:t>’</a:t>
              </a: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 별칭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r>
                <a:rPr lang="en-US" altLang="ko-KR" sz="250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층 혹은 </a:t>
              </a:r>
              <a:r>
                <a:rPr lang="en-US" altLang="ko-KR" sz="250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층으로 구성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  <a:p>
              <a:pPr marL="257040" indent="-257040" algn="just">
                <a:buFont typeface="Arial"/>
                <a:buChar char="•"/>
                <a:defRPr/>
              </a:pPr>
              <a:r>
                <a:rPr lang="ko-KR" altLang="en-US" sz="2500">
                  <a:solidFill>
                    <a:schemeClr val="tx2">
                      <a:lumMod val="75000"/>
                    </a:schemeClr>
                  </a:solidFill>
                </a:rPr>
                <a:t>주차공간도 함께 가지고 있음</a:t>
              </a:r>
              <a:endParaRPr lang="ko-KR" altLang="en-US" sz="25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740" y="1993900"/>
              <a:ext cx="2786507" cy="6964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4000" b="1">
                  <a:solidFill>
                    <a:schemeClr val="tx2">
                      <a:lumMod val="75000"/>
                    </a:schemeClr>
                  </a:solidFill>
                </a:rPr>
                <a:t>일본의 주택</a:t>
              </a:r>
              <a:endParaRPr lang="ko-KR" altLang="en-US" sz="40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6"/>
          <p:cNvSpPr txBox="1"/>
          <p:nvPr/>
        </p:nvSpPr>
        <p:spPr>
          <a:xfrm>
            <a:off x="426718" y="189680"/>
            <a:ext cx="5865496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4.2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현대 건물 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주거지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4000" y="1668018"/>
            <a:ext cx="5860220" cy="435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8" y="189680"/>
            <a:ext cx="3541397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4.3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내진설계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"/>
          <p:cNvSpPr txBox="1"/>
          <p:nvPr/>
        </p:nvSpPr>
        <p:spPr>
          <a:xfrm>
            <a:off x="498834" y="1412748"/>
            <a:ext cx="11141859" cy="54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000"/>
              <a:t>링크 </a:t>
            </a:r>
            <a:r>
              <a:rPr lang="en-US" altLang="en-US" sz="3000">
                <a:hlinkClick r:id="rId2"/>
              </a:rPr>
              <a:t>https://youtu.be/xaCQ3TYfn5A</a:t>
            </a:r>
            <a:endParaRPr lang="en-US" altLang="en-US" sz="3000"/>
          </a:p>
        </p:txBody>
      </p:sp>
      <p:pic>
        <p:nvPicPr>
          <p:cNvPr id="3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29201" y="2132838"/>
            <a:ext cx="8733597" cy="4248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 rot="5400000" flipV="1">
            <a:off x="10910657" y="5586651"/>
            <a:ext cx="1712734" cy="851837"/>
          </a:xfrm>
          <a:prstGeom prst="triangle">
            <a:avLst>
              <a:gd name="adj" fmla="val 99921"/>
            </a:avLst>
          </a:prstGeom>
          <a:solidFill>
            <a:srgbClr val="184d6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5400000">
            <a:off x="-1592968" y="1592969"/>
            <a:ext cx="6868935" cy="368300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양쪽 대괄호 1"/>
          <p:cNvSpPr/>
          <p:nvPr/>
        </p:nvSpPr>
        <p:spPr>
          <a:xfrm>
            <a:off x="2984500" y="2399419"/>
            <a:ext cx="8585205" cy="2324100"/>
          </a:xfrm>
          <a:prstGeom prst="bracketPair">
            <a:avLst>
              <a:gd name="adj" fmla="val 1666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56835" y="3007471"/>
            <a:ext cx="4259580" cy="10958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6600" spc="-300">
                <a:solidFill>
                  <a:schemeClr val="accent1">
                    <a:lumMod val="50000"/>
                  </a:schemeClr>
                </a:solidFill>
              </a:rPr>
              <a:t>감사합니다</a:t>
            </a:r>
            <a:r>
              <a:rPr lang="en-US" altLang="ko-KR" sz="6600" spc="-30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altLang="ko-KR" sz="6600" spc="-3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17" y="189680"/>
            <a:ext cx="1483997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출처 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내용 개체 틀 2"/>
          <p:cNvSpPr>
            <a:spLocks noGrp="1"/>
          </p:cNvSpPr>
          <p:nvPr/>
        </p:nvSpPr>
        <p:spPr>
          <a:xfrm>
            <a:off x="426719" y="1412748"/>
            <a:ext cx="11430001" cy="5112639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건축문화의 계통 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ea typeface="함초롬바탕"/>
              </a:rPr>
              <a:t>(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일본의 건축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ea typeface="함초롬바탕"/>
              </a:rPr>
              <a:t>, 2000. 11. 20., 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윤장섭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ea typeface="함초롬바탕"/>
              </a:rPr>
              <a:t>)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ea typeface="함초롬바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  <a:hlinkClick r:id="rId2"/>
              </a:rPr>
              <a:t>https://terms.naver.com/list.nhn?cid=51215&amp;categoryId=51215</a:t>
            </a:r>
            <a:endPara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일본의 주거문화 (사진 통계와 함께 읽는 일본 일본인 일본문화, 정형, 2011. 9. 5., 다락원)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3"/>
              </a:rPr>
              <a:t>http://jjss.jnu.ac.kr/index.php?mid=board_TGuA71&amp;document_srl=213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3"/>
              </a:rPr>
              <a:t>7</a:t>
            </a:r>
            <a:endPara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위키백과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]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갓쇼즈쿠리 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4"/>
              </a:rPr>
              <a:t>https://ko.wikipedia.org/wiki/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일본대사관 홈페이지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일본소개 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&gt; 건축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)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5"/>
              </a:rPr>
              <a:t>http://www.kr.emb-japan.go.jp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사진자료  </a:t>
            </a:r>
            <a:r>
              <a: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6"/>
              </a:rPr>
              <a:t>http://blog.daum.net/_blog/BlogTypeView.do?blogid=061IB&amp;articleno=13665389&amp;categoryId=683566&amp;regdt=20071220145807</a:t>
            </a:r>
            <a:endPara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[조선닷컴 인포그래픽스팀]</a:t>
            </a:r>
            <a:r>
              <a: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일본·에콰도르·바누아투 연쇄 지진 … 세계 지진 현황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7"/>
              </a:rPr>
              <a:t>http://thestory.chosun.com/site/data/html_dir/2016/06/21/2016062101156.html</a:t>
            </a:r>
            <a:endPara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삼성물산건설부문</a:t>
            </a: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]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 세계 건축 이야기</a:t>
            </a: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: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 새로운 시도와 창조</a:t>
            </a: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 독특한 건축 세계를 가지고 있는 일본 </a:t>
            </a:r>
            <a:r>
              <a: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8"/>
              </a:rPr>
              <a:t>https://samsungblueprint.tistory.com/347</a:t>
            </a:r>
            <a:endPara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안도 다다오-건축의 누드 작가 : 살림지식총서 131 2004. 9. 30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9"/>
              </a:rPr>
              <a:t>https://terms.naver.com/list.nhn?cid=42662&amp;categoryId=42662</a:t>
            </a:r>
            <a:endPara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일본 건축자재 전문기업 주식회사 세원</a:t>
            </a: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]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일본의 내진 설계와 내진등급에 대하여 </a:t>
            </a:r>
            <a:r>
              <a: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10"/>
              </a:rPr>
              <a:t>https://blog.naver.com/iseone/221464974618</a:t>
            </a:r>
            <a:endPara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위키백과</a:t>
            </a:r>
            <a:r>
              <a:rPr xmlns:mc="http://schemas.openxmlformats.org/markup-compatibility/2006" xmlns:hp="http://schemas.haansoft.com/office/presentation/8.0" kumimoji="0" lang="en-US" altLang="ko-KR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]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  <a:hlinkClick r:id="rId4"/>
              </a:rPr>
              <a:t>https://ko.wikipedia.org/wiki/</a:t>
            </a:r>
            <a:r>
              <a: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  <a:solidFill>
                  <a:schemeClr val="dk1"/>
                </a:solidFill>
                <a:latin typeface="함초롬바탕"/>
                <a:ea typeface="함초롬바탕"/>
              </a:rPr>
              <a:t>갓쇼즈쿠리</a:t>
            </a:r>
            <a:endParaRPr xmlns:mc="http://schemas.openxmlformats.org/markup-compatibility/2006" xmlns:hp="http://schemas.haansoft.com/office/presentation/8.0" kumimoji="0" lang="ko-KR" altLang="en-US" sz="1500" b="0" i="0" u="sng" strike="noStrike" kern="1200" cap="none" spc="0" normalizeH="0" baseline="0" mc:Ignorable="hp" hp:hslEmbossed="0">
              <a:solidFill>
                <a:schemeClr val="dk1"/>
              </a:solidFill>
              <a:latin typeface="함초롬바탕"/>
              <a:ea typeface="함초롬바탕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[YouTube]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내진설계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  <a:hlinkClick r:id="rId11"/>
              </a:rPr>
              <a:t>https://www.youtube.com/watch?v=xaCQ3TYfn5A</a:t>
            </a:r>
            <a:endPara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zh-CN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일본 전통목조건축도구박물관-竹中大工道具館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  <a:solidFill>
                  <a:schemeClr val="dk1"/>
                </a:solidFill>
                <a:latin typeface="+mn-lt"/>
                <a:ea typeface="+mn-ea"/>
                <a:cs typeface="+mn-cs"/>
                <a:hlinkClick r:id="rId12"/>
              </a:rPr>
              <a:t>https://blog.naver.com/freeuido/220829312130</a:t>
            </a:r>
            <a:endPara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en-US" altLang="en-US" sz="1500" b="0" i="0" u="sng" strike="noStrike" kern="1200" cap="none" spc="0" normalizeH="0" baseline="0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6558" y="183664"/>
            <a:ext cx="6675756" cy="830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spc="-300">
                <a:solidFill>
                  <a:schemeClr val="bg1"/>
                </a:solidFill>
              </a:rPr>
              <a:t>1.</a:t>
            </a:r>
            <a:r>
              <a:rPr lang="ko-KR" altLang="en-US" sz="4800" spc="-300">
                <a:solidFill>
                  <a:schemeClr val="bg1"/>
                </a:solidFill>
              </a:rPr>
              <a:t> 일본 건축의 기후적 영향</a:t>
            </a:r>
            <a:endParaRPr lang="ko-KR" altLang="en-US" sz="4800" spc="-3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47039" y="2317191"/>
            <a:ext cx="4455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000">
              <a:solidFill>
                <a:schemeClr val="dk1"/>
              </a:solidFill>
              <a:latin typeface="함초롬바탕"/>
              <a:ea typeface="함초롬바탕"/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498834" y="1890562"/>
            <a:ext cx="11194331" cy="3938697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Arial"/>
              <a:buChar char="•"/>
              <a:defRPr/>
            </a:pPr>
            <a:r>
              <a:rPr lang="ko-KR" altLang="en-US" sz="2800">
                <a:solidFill>
                  <a:schemeClr val="dk1"/>
                </a:solidFill>
              </a:rPr>
              <a:t>일본의 </a:t>
            </a:r>
            <a:r>
              <a:rPr lang="ko-KR" altLang="en-US" sz="2800">
                <a:solidFill>
                  <a:srgbClr val="0000ff"/>
                </a:solidFill>
              </a:rPr>
              <a:t>고온다습</a:t>
            </a:r>
            <a:r>
              <a:rPr lang="ko-KR" altLang="en-US" sz="2800">
                <a:solidFill>
                  <a:schemeClr val="dk1"/>
                </a:solidFill>
              </a:rPr>
              <a:t>한 기후적 특성을 고려</a:t>
            </a:r>
            <a:endParaRPr lang="ko-KR" altLang="en-US" sz="2800">
              <a:solidFill>
                <a:schemeClr val="dk1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en-US" altLang="ko-KR" sz="2800">
              <a:solidFill>
                <a:schemeClr val="dk1"/>
              </a:solidFill>
            </a:endParaRPr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800">
                <a:solidFill>
                  <a:schemeClr val="dk1"/>
                </a:solidFill>
              </a:rPr>
              <a:t>여름형 주택</a:t>
            </a:r>
            <a:r>
              <a:rPr lang="en-US" altLang="ko-KR" sz="2800">
                <a:solidFill>
                  <a:schemeClr val="dk1"/>
                </a:solidFill>
              </a:rPr>
              <a:t>(</a:t>
            </a:r>
            <a:r>
              <a:rPr lang="ko-KR" altLang="en-US" sz="2800">
                <a:solidFill>
                  <a:schemeClr val="dk1"/>
                </a:solidFill>
              </a:rPr>
              <a:t>기본</a:t>
            </a:r>
            <a:r>
              <a:rPr lang="en-US" altLang="ko-KR" sz="2800">
                <a:solidFill>
                  <a:schemeClr val="dk1"/>
                </a:solidFill>
              </a:rPr>
              <a:t>):</a:t>
            </a:r>
            <a:r>
              <a:rPr lang="ko-KR" altLang="en-US" sz="2800">
                <a:solidFill>
                  <a:schemeClr val="dk1"/>
                </a:solidFill>
              </a:rPr>
              <a:t> 개방적인 구조 주택</a:t>
            </a:r>
            <a:r>
              <a:rPr lang="en-US" altLang="ko-KR" sz="2800">
                <a:solidFill>
                  <a:schemeClr val="dk1"/>
                </a:solidFill>
              </a:rPr>
              <a:t>,</a:t>
            </a:r>
            <a:r>
              <a:rPr lang="ko-KR" altLang="en-US" sz="2800">
                <a:solidFill>
                  <a:schemeClr val="dk1"/>
                </a:solidFill>
              </a:rPr>
              <a:t> 창문을 많이 만들고  지붕을 높게 만듦</a:t>
            </a:r>
            <a:endParaRPr lang="ko-KR" altLang="en-US" sz="2800">
              <a:solidFill>
                <a:schemeClr val="dk1"/>
              </a:solidFill>
            </a:endParaRPr>
          </a:p>
          <a:p>
            <a:pPr marL="257040" indent="-257040">
              <a:buFont typeface="Arial"/>
              <a:buChar char="•"/>
              <a:defRPr/>
            </a:pPr>
            <a:endParaRPr lang="ko-KR" altLang="en-US" sz="2800">
              <a:solidFill>
                <a:schemeClr val="dk1"/>
              </a:solidFill>
            </a:endParaRPr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800">
                <a:solidFill>
                  <a:schemeClr val="dk1"/>
                </a:solidFill>
              </a:rPr>
              <a:t>겨울철보다 </a:t>
            </a:r>
            <a:r>
              <a:rPr lang="ko-KR" altLang="en-US" sz="2800">
                <a:solidFill>
                  <a:srgbClr val="ff0000"/>
                </a:solidFill>
              </a:rPr>
              <a:t>여름철</a:t>
            </a:r>
            <a:r>
              <a:rPr lang="ko-KR" altLang="en-US" sz="2800">
                <a:solidFill>
                  <a:schemeClr val="dk1"/>
                </a:solidFill>
              </a:rPr>
              <a:t>에 중점을 둔 건축</a:t>
            </a:r>
            <a:endParaRPr lang="ko-KR" altLang="en-US" sz="2800">
              <a:solidFill>
                <a:schemeClr val="dk1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ko-KR" altLang="en-US" sz="2800">
              <a:solidFill>
                <a:schemeClr val="dk1"/>
              </a:solidFill>
            </a:endParaRPr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800">
                <a:solidFill>
                  <a:schemeClr val="dk1"/>
                </a:solidFill>
              </a:rPr>
              <a:t>눈이 많이 내리는 추운 지방의 주거형태와 고온다습한 아열대성 기후를 갖는 지역의 주거형태와 뚜렷한 차이가 보임</a:t>
            </a:r>
            <a:endParaRPr lang="ko-KR" altLang="en-US"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" y="189680"/>
            <a:ext cx="6741794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기후적 영향 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추운 지방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ko-KR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454058" y="1780585"/>
            <a:ext cx="11331372" cy="3503885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Arial"/>
              <a:buChar char="•"/>
              <a:defRPr/>
            </a:pPr>
            <a:r>
              <a:rPr lang="ko-KR" altLang="en-US" sz="2800"/>
              <a:t>눈을 털어내기 위한 공간을 배려</a:t>
            </a: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800"/>
              <a:t>실내의 온기를 유지 하기 위해 </a:t>
            </a:r>
            <a:r>
              <a:rPr lang="ko-KR" altLang="en-US" sz="2800">
                <a:solidFill>
                  <a:schemeClr val="dk1"/>
                </a:solidFill>
              </a:rPr>
              <a:t>이중출입문 설치</a:t>
            </a: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800">
                <a:solidFill>
                  <a:srgbClr val="0000ff"/>
                </a:solidFill>
              </a:rPr>
              <a:t>지붕의 경사도를 급하게 만듦</a:t>
            </a:r>
            <a:r>
              <a:rPr lang="ko-KR" altLang="en-US" sz="2800"/>
              <a:t> </a:t>
            </a:r>
            <a:r>
              <a:rPr lang="en-US" altLang="en-US" sz="2800"/>
              <a:t>→</a:t>
            </a:r>
            <a:r>
              <a:rPr lang="ko-KR" altLang="en-US" sz="2800"/>
              <a:t> 눈 쌓임 방지</a:t>
            </a: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800"/>
              <a:t>비바람을 막기 위한 </a:t>
            </a:r>
            <a:r>
              <a:rPr lang="ko-KR" altLang="en-US" sz="2800">
                <a:solidFill>
                  <a:srgbClr val="ff0000"/>
                </a:solidFill>
              </a:rPr>
              <a:t>아마도</a:t>
            </a:r>
            <a:r>
              <a:rPr lang="zh-CN" altLang="ko-KR" sz="2800" spc="-300">
                <a:solidFill>
                  <a:srgbClr val="ff0000"/>
                </a:solidFill>
              </a:rPr>
              <a:t>雨戸</a:t>
            </a:r>
            <a:r>
              <a:rPr lang="ko-KR" altLang="en-US" sz="2800" spc="-300">
                <a:solidFill>
                  <a:srgbClr val="ff0000"/>
                </a:solidFill>
              </a:rPr>
              <a:t>를  설치 하지 않음</a:t>
            </a:r>
            <a:endParaRPr lang="ko-KR" altLang="en-US" sz="2800" spc="-30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2800" spc="-300">
                <a:solidFill>
                  <a:srgbClr val="000000"/>
                </a:solidFill>
              </a:rPr>
              <a:t>    </a:t>
            </a:r>
            <a:r>
              <a:rPr lang="en-US" altLang="en-US" sz="2800" spc="-300">
                <a:solidFill>
                  <a:srgbClr val="000000"/>
                </a:solidFill>
              </a:rPr>
              <a:t>→</a:t>
            </a:r>
            <a:r>
              <a:rPr lang="ko-KR" altLang="en-US" sz="2800" spc="-300">
                <a:solidFill>
                  <a:srgbClr val="000000"/>
                </a:solidFill>
              </a:rPr>
              <a:t>   이유 </a:t>
            </a:r>
            <a:r>
              <a:rPr lang="en-US" altLang="ko-KR" sz="2800" spc="-300">
                <a:solidFill>
                  <a:srgbClr val="000000"/>
                </a:solidFill>
              </a:rPr>
              <a:t>?</a:t>
            </a:r>
            <a:r>
              <a:rPr lang="ko-KR" altLang="en-US" sz="2800" spc="-300">
                <a:solidFill>
                  <a:srgbClr val="000000"/>
                </a:solidFill>
              </a:rPr>
              <a:t>  결빙에 위문이 열리지 않기 때문에  설치 안함</a:t>
            </a:r>
            <a:endParaRPr lang="ko-KR" altLang="en-US" sz="2800" spc="-300">
              <a:solidFill>
                <a:srgbClr val="000000"/>
              </a:solidFill>
            </a:endParaRPr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"/>
          <p:cNvCxnSpPr/>
          <p:nvPr/>
        </p:nvCxnSpPr>
        <p:spPr>
          <a:xfrm>
            <a:off x="366272" y="1172851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 txBox="1"/>
          <p:nvPr/>
        </p:nvSpPr>
        <p:spPr>
          <a:xfrm>
            <a:off x="426720" y="189680"/>
            <a:ext cx="7218045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기후적 영향 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아마도</a:t>
            </a:r>
            <a:r>
              <a:rPr lang="zh-CN" altLang="ko-KR" sz="5000" spc="-300">
                <a:solidFill>
                  <a:schemeClr val="accent1">
                    <a:lumMod val="50000"/>
                  </a:schemeClr>
                </a:solidFill>
              </a:rPr>
              <a:t>雨戸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ko-KR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rcRect t="6930"/>
          <a:stretch>
            <a:fillRect/>
          </a:stretch>
        </p:blipFill>
        <p:spPr>
          <a:xfrm>
            <a:off x="1255335" y="1404045"/>
            <a:ext cx="3848493" cy="4837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rcRect b="7160"/>
          <a:stretch>
            <a:fillRect/>
          </a:stretch>
        </p:blipFill>
        <p:spPr>
          <a:xfrm>
            <a:off x="6410620" y="1409816"/>
            <a:ext cx="4376639" cy="4774136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6557" y="183664"/>
            <a:ext cx="3646808" cy="830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spc="-300">
                <a:solidFill>
                  <a:schemeClr val="bg1"/>
                </a:solidFill>
              </a:rPr>
              <a:t>2.</a:t>
            </a:r>
            <a:r>
              <a:rPr lang="ko-KR" altLang="en-US" sz="4800" spc="-300">
                <a:solidFill>
                  <a:schemeClr val="bg1"/>
                </a:solidFill>
              </a:rPr>
              <a:t> 전통 건축물</a:t>
            </a:r>
            <a:endParaRPr lang="ko-KR" altLang="en-US" sz="4800" spc="-3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47039" y="2317191"/>
            <a:ext cx="4455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000">
              <a:solidFill>
                <a:schemeClr val="dk1"/>
              </a:solidFill>
              <a:latin typeface="함초롬바탕"/>
              <a:ea typeface="함초롬바탕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rcRect l="-4450" t="-1250" r="-1530" b="24370"/>
          <a:stretch>
            <a:fillRect/>
          </a:stretch>
        </p:blipFill>
        <p:spPr>
          <a:xfrm>
            <a:off x="238125" y="1423987"/>
            <a:ext cx="6566009" cy="5124450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33903" h="4943481">
                <a:moveTo>
                  <a:pt x="9524" y="1495427"/>
                </a:moveTo>
                <a:lnTo>
                  <a:pt x="323838" y="4752981"/>
                </a:lnTo>
                <a:lnTo>
                  <a:pt x="723874" y="4943481"/>
                </a:lnTo>
                <a:lnTo>
                  <a:pt x="2581185" y="4933956"/>
                </a:lnTo>
                <a:lnTo>
                  <a:pt x="2819301" y="4629156"/>
                </a:lnTo>
                <a:lnTo>
                  <a:pt x="2914547" y="4210055"/>
                </a:lnTo>
                <a:lnTo>
                  <a:pt x="4305149" y="4057655"/>
                </a:lnTo>
                <a:lnTo>
                  <a:pt x="5152844" y="4057655"/>
                </a:lnTo>
                <a:lnTo>
                  <a:pt x="5771948" y="3952880"/>
                </a:lnTo>
                <a:lnTo>
                  <a:pt x="6324379" y="3733805"/>
                </a:lnTo>
                <a:cubicBezTo>
                  <a:pt x="6325013" y="3733804"/>
                  <a:pt x="6333268" y="3733804"/>
                  <a:pt x="6333903" y="3733805"/>
                </a:cubicBezTo>
                <a:lnTo>
                  <a:pt x="5209992" y="0"/>
                </a:lnTo>
                <a:lnTo>
                  <a:pt x="3152665" y="0"/>
                </a:lnTo>
                <a:lnTo>
                  <a:pt x="123820" y="180975"/>
                </a:lnTo>
                <a:lnTo>
                  <a:pt x="0" y="1590677"/>
                </a:lnTo>
                <a:close/>
              </a:path>
            </a:pathLst>
          </a:custGeom>
        </p:spPr>
      </p:pic>
      <p:sp>
        <p:nvSpPr>
          <p:cNvPr id="13" name=""/>
          <p:cNvSpPr txBox="1"/>
          <p:nvPr/>
        </p:nvSpPr>
        <p:spPr>
          <a:xfrm>
            <a:off x="6996113" y="1776411"/>
            <a:ext cx="4752976" cy="4279583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Arial"/>
              <a:buChar char="•"/>
              <a:defRPr/>
            </a:pPr>
            <a:r>
              <a:rPr lang="ko-KR" altLang="en-US" sz="2500"/>
              <a:t>움막형</a:t>
            </a:r>
            <a:r>
              <a:rPr lang="en-US" altLang="ko-KR" sz="2500"/>
              <a:t>,</a:t>
            </a:r>
            <a:r>
              <a:rPr lang="ko-KR" altLang="en-US" sz="2500"/>
              <a:t> 창고형</a:t>
            </a:r>
            <a:r>
              <a:rPr lang="en-US" altLang="ko-KR" sz="2500"/>
              <a:t>,</a:t>
            </a:r>
            <a:r>
              <a:rPr lang="ko-KR" altLang="en-US" sz="2500"/>
              <a:t> 초가지붕</a:t>
            </a:r>
            <a:r>
              <a:rPr lang="en-US" altLang="ko-KR" sz="2500"/>
              <a:t>(</a:t>
            </a:r>
            <a:r>
              <a:rPr lang="ko-KR" altLang="en-US" sz="2500"/>
              <a:t>농가</a:t>
            </a:r>
            <a:r>
              <a:rPr lang="en-US" altLang="ko-KR" sz="2500"/>
              <a:t>),</a:t>
            </a:r>
            <a:r>
              <a:rPr lang="ko-KR" altLang="en-US" sz="2500"/>
              <a:t> 기와지붕</a:t>
            </a:r>
            <a:r>
              <a:rPr lang="en-US" altLang="ko-KR" sz="2500"/>
              <a:t>(</a:t>
            </a:r>
            <a:r>
              <a:rPr lang="ko-KR" altLang="en-US" sz="2500"/>
              <a:t>상인의 집</a:t>
            </a:r>
            <a:r>
              <a:rPr lang="en-US" altLang="ko-KR" sz="2500"/>
              <a:t>)</a:t>
            </a:r>
            <a:endParaRPr lang="en-US" altLang="ko-KR" sz="2500"/>
          </a:p>
          <a:p>
            <a:pPr marL="257040" indent="-257040">
              <a:buFont typeface="Arial"/>
              <a:buChar char="•"/>
              <a:defRPr/>
            </a:pPr>
            <a:endParaRPr lang="en-US" altLang="ko-KR" sz="25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500"/>
              <a:t>건축물의 특징은 가옥이 자연에 대하여 개방적임</a:t>
            </a:r>
            <a:endParaRPr lang="ko-KR" altLang="en-US" sz="2500"/>
          </a:p>
          <a:p>
            <a:pPr marL="257040" indent="-257040">
              <a:buFont typeface="Arial"/>
              <a:buChar char="•"/>
              <a:defRPr/>
            </a:pPr>
            <a:endParaRPr lang="ko-KR" altLang="en-US" sz="25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500"/>
              <a:t>건축에 사용되는 주된 재료는 나무</a:t>
            </a:r>
            <a:r>
              <a:rPr lang="en-US" altLang="ko-KR" sz="2500"/>
              <a:t>,</a:t>
            </a:r>
            <a:r>
              <a:rPr lang="ko-KR" altLang="en-US" sz="2500"/>
              <a:t> 흙</a:t>
            </a:r>
            <a:r>
              <a:rPr lang="en-US" altLang="ko-KR" sz="2500"/>
              <a:t>,</a:t>
            </a:r>
            <a:r>
              <a:rPr lang="ko-KR" altLang="en-US" sz="2500"/>
              <a:t> 종이  같은 것</a:t>
            </a:r>
            <a:endParaRPr lang="ko-KR" altLang="en-US" sz="2500"/>
          </a:p>
          <a:p>
            <a:pPr marL="257040" indent="-257040">
              <a:buFont typeface="Arial"/>
              <a:buChar char="•"/>
              <a:defRPr/>
            </a:pPr>
            <a:endParaRPr lang="ko-KR" altLang="en-US" sz="25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500"/>
              <a:t>구조는 높게 짓지 않도 낮고 넓게 지음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9" y="189680"/>
            <a:ext cx="5313046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전통 건축물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지붕</a:t>
            </a: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ko-KR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463582" y="1780584"/>
            <a:ext cx="4701972" cy="3503886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Arial"/>
              <a:buChar char="•"/>
              <a:defRPr/>
            </a:pPr>
            <a:r>
              <a:rPr lang="ko-KR" altLang="en-US" sz="2800"/>
              <a:t>일본 가옥의 특징은 매우 다양한 지붕 스타일이 있음</a:t>
            </a:r>
            <a:endParaRPr lang="ko-KR" altLang="en-US" sz="2800"/>
          </a:p>
          <a:p>
            <a:pPr marL="457200" lvl="1" indent="0">
              <a:buFont typeface="Arial"/>
              <a:buNone/>
              <a:defRPr/>
            </a:pP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800">
                <a:solidFill>
                  <a:srgbClr val="0000ff"/>
                </a:solidFill>
              </a:rPr>
              <a:t>지역</a:t>
            </a:r>
            <a:r>
              <a:rPr lang="ko-KR" altLang="en-US" sz="2800"/>
              <a:t>에 따라 또는</a:t>
            </a:r>
            <a:r>
              <a:rPr lang="en-US" altLang="ko-KR" sz="2800"/>
              <a:t>,</a:t>
            </a:r>
            <a:r>
              <a:rPr lang="ko-KR" altLang="en-US" sz="2800"/>
              <a:t> </a:t>
            </a:r>
            <a:r>
              <a:rPr lang="ko-KR" altLang="en-US" sz="2800">
                <a:solidFill>
                  <a:srgbClr val="0000ff"/>
                </a:solidFill>
              </a:rPr>
              <a:t>거주자의 직업</a:t>
            </a:r>
            <a:r>
              <a:rPr lang="ko-KR" altLang="en-US" sz="2800"/>
              <a:t>에 따라 다름</a:t>
            </a: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endParaRPr lang="ko-KR" altLang="en-US" sz="2800"/>
          </a:p>
          <a:p>
            <a:pPr marL="257040" indent="-257040">
              <a:buFont typeface="Arial"/>
              <a:buChar char="•"/>
              <a:defRPr/>
            </a:pPr>
            <a:r>
              <a:rPr lang="en-US" altLang="ko-KR" sz="2800"/>
              <a:t>4</a:t>
            </a:r>
            <a:r>
              <a:rPr lang="ko-KR" altLang="en-US" sz="2800"/>
              <a:t>가지 스타일</a:t>
            </a:r>
            <a:r>
              <a:rPr lang="en-US" altLang="ko-KR" sz="2800"/>
              <a:t>:</a:t>
            </a:r>
            <a:r>
              <a:rPr lang="ko-KR" altLang="en-US" sz="2800"/>
              <a:t> </a:t>
            </a:r>
            <a:r>
              <a:rPr lang="ko-KR" altLang="en-US" sz="2800" b="1"/>
              <a:t>이리모야</a:t>
            </a:r>
            <a:r>
              <a:rPr lang="en-US" altLang="ko-KR" sz="2800" b="1"/>
              <a:t>,</a:t>
            </a:r>
            <a:r>
              <a:rPr lang="ko-KR" altLang="en-US" sz="2800" b="1"/>
              <a:t> 호교 기리즈마</a:t>
            </a:r>
            <a:r>
              <a:rPr lang="en-US" altLang="ko-KR" sz="2800" b="1"/>
              <a:t>,</a:t>
            </a:r>
            <a:r>
              <a:rPr lang="ko-KR" altLang="en-US" sz="2800" b="1"/>
              <a:t> 요세무네</a:t>
            </a:r>
            <a:endParaRPr lang="ko-KR" altLang="en-US" sz="2800" b="1"/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rcRect t="35970" r="64440" b="29070"/>
          <a:stretch>
            <a:fillRect/>
          </a:stretch>
        </p:blipFill>
        <p:spPr>
          <a:xfrm>
            <a:off x="5731212" y="3143047"/>
            <a:ext cx="2821223" cy="3213273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/>
        </p:nvPicPr>
        <p:blipFill rotWithShape="1">
          <a:blip r:embed="rId3"/>
          <a:srcRect t="5380" r="54020" b="68710"/>
          <a:stretch>
            <a:fillRect/>
          </a:stretch>
        </p:blipFill>
        <p:spPr>
          <a:xfrm>
            <a:off x="6749379" y="1305410"/>
            <a:ext cx="3533800" cy="1870265"/>
          </a:xfrm>
          <a:prstGeom prst="rect">
            <a:avLst/>
          </a:prstGeom>
        </p:spPr>
      </p:pic>
      <p:pic>
        <p:nvPicPr>
          <p:cNvPr id="21" name=""/>
          <p:cNvPicPr>
            <a:picLocks noChangeAspect="1"/>
          </p:cNvPicPr>
          <p:nvPr/>
        </p:nvPicPr>
        <p:blipFill rotWithShape="1">
          <a:blip r:embed="rId4"/>
          <a:srcRect t="70570" r="63470" b="1280"/>
          <a:stretch>
            <a:fillRect/>
          </a:stretch>
        </p:blipFill>
        <p:spPr>
          <a:xfrm>
            <a:off x="8468373" y="3668495"/>
            <a:ext cx="2891548" cy="260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9" y="189680"/>
            <a:ext cx="5417821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2.1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시대별 건축 양식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6308793" y="2654481"/>
            <a:ext cx="5665686" cy="2375246"/>
          </a:xfrm>
          <a:prstGeom prst="rect">
            <a:avLst/>
          </a:prstGeom>
        </p:spPr>
        <p:txBody>
          <a:bodyPr wrap="square">
            <a:spAutoFit/>
          </a:bodyPr>
          <a:p>
            <a:pPr marL="399840" indent="-399840">
              <a:buFont typeface="Arial"/>
              <a:buChar char="•"/>
              <a:defRPr/>
            </a:pPr>
            <a:r>
              <a:rPr lang="ko-KR" altLang="en-US" sz="3000" b="1"/>
              <a:t>헤이안시대</a:t>
            </a:r>
            <a:r>
              <a:rPr lang="en-US" altLang="ko-KR" sz="3000" b="1"/>
              <a:t>(794-1185</a:t>
            </a:r>
            <a:r>
              <a:rPr lang="ko-KR" altLang="en-US" sz="3000" b="1"/>
              <a:t>년</a:t>
            </a:r>
            <a:r>
              <a:rPr lang="en-US" altLang="ko-KR" sz="3000" b="1"/>
              <a:t>)</a:t>
            </a:r>
            <a:r>
              <a:rPr lang="en-US" altLang="ko-KR" sz="3000"/>
              <a:t>:</a:t>
            </a:r>
            <a:r>
              <a:rPr lang="ko-KR" altLang="en-US" sz="3000"/>
              <a:t> </a:t>
            </a:r>
            <a:endParaRPr lang="ko-KR" altLang="en-US" sz="3000"/>
          </a:p>
          <a:p>
            <a:pPr marL="0" indent="0">
              <a:buFont typeface="Arial"/>
              <a:buNone/>
              <a:defRPr/>
            </a:pPr>
            <a:r>
              <a:rPr lang="ko-KR" altLang="en-US" sz="3000"/>
              <a:t>귀족저택을</a:t>
            </a:r>
            <a:r>
              <a:rPr lang="ko-KR" altLang="en-US" sz="300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ko-KR" sz="300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‘</a:t>
            </a:r>
            <a:r>
              <a:rPr lang="ko-KR" altLang="en-US" sz="300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신덴즈쿠리 양식</a:t>
            </a:r>
            <a:r>
              <a:rPr lang="en-US" altLang="ko-KR" sz="300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’</a:t>
            </a:r>
            <a:r>
              <a:rPr lang="ko-KR" altLang="en-US" sz="3000"/>
              <a:t>으로 건축되었는데 이는 중신에 있는 본건물과 숙소가 주변의 건물과 복도로 연결된 형식임</a:t>
            </a:r>
            <a:endParaRPr lang="ko-KR" altLang="en-US" sz="3000"/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"/>
          <p:cNvPicPr>
            <a:picLocks noChangeAspect="1"/>
          </p:cNvPicPr>
          <p:nvPr/>
        </p:nvPicPr>
        <p:blipFill rotWithShape="1">
          <a:blip r:embed="rId2"/>
          <a:srcRect l="840" t="420" r="15540" b="6130"/>
          <a:stretch>
            <a:fillRect/>
          </a:stretch>
        </p:blipFill>
        <p:spPr>
          <a:xfrm>
            <a:off x="573528" y="2086381"/>
            <a:ext cx="6066102" cy="3526276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21159" h="3152774">
                <a:moveTo>
                  <a:pt x="5421160" y="162200"/>
                </a:moveTo>
                <a:cubicBezTo>
                  <a:pt x="5421158" y="168283"/>
                  <a:pt x="5421835" y="246004"/>
                  <a:pt x="5421160" y="253438"/>
                </a:cubicBezTo>
                <a:cubicBezTo>
                  <a:pt x="5420483" y="260872"/>
                  <a:pt x="5411701" y="271009"/>
                  <a:pt x="5411027" y="273713"/>
                </a:cubicBezTo>
                <a:cubicBezTo>
                  <a:pt x="5410350" y="276416"/>
                  <a:pt x="5411701" y="291960"/>
                  <a:pt x="5411027" y="293988"/>
                </a:cubicBezTo>
                <a:cubicBezTo>
                  <a:pt x="5410350" y="296015"/>
                  <a:pt x="5402244" y="302774"/>
                  <a:pt x="5400895" y="304126"/>
                </a:cubicBezTo>
                <a:cubicBezTo>
                  <a:pt x="5399543" y="305477"/>
                  <a:pt x="5392112" y="312911"/>
                  <a:pt x="5390762" y="314263"/>
                </a:cubicBezTo>
                <a:cubicBezTo>
                  <a:pt x="5389410" y="315614"/>
                  <a:pt x="5381303" y="322373"/>
                  <a:pt x="5380628" y="324401"/>
                </a:cubicBezTo>
                <a:cubicBezTo>
                  <a:pt x="5379951" y="326428"/>
                  <a:pt x="5381303" y="341972"/>
                  <a:pt x="5380628" y="344676"/>
                </a:cubicBezTo>
                <a:cubicBezTo>
                  <a:pt x="5379951" y="347379"/>
                  <a:pt x="5372523" y="362247"/>
                  <a:pt x="5370496" y="364951"/>
                </a:cubicBezTo>
                <a:cubicBezTo>
                  <a:pt x="5368470" y="367654"/>
                  <a:pt x="5352254" y="383198"/>
                  <a:pt x="5350230" y="385226"/>
                </a:cubicBezTo>
                <a:cubicBezTo>
                  <a:pt x="5348201" y="387253"/>
                  <a:pt x="5341445" y="391984"/>
                  <a:pt x="5340096" y="395363"/>
                </a:cubicBezTo>
                <a:cubicBezTo>
                  <a:pt x="5338743" y="398743"/>
                  <a:pt x="5331313" y="433210"/>
                  <a:pt x="5329962" y="435913"/>
                </a:cubicBezTo>
                <a:cubicBezTo>
                  <a:pt x="5328611" y="438617"/>
                  <a:pt x="5321179" y="435237"/>
                  <a:pt x="5319829" y="435913"/>
                </a:cubicBezTo>
                <a:cubicBezTo>
                  <a:pt x="5318477" y="436589"/>
                  <a:pt x="5311047" y="444699"/>
                  <a:pt x="5309697" y="446051"/>
                </a:cubicBezTo>
                <a:cubicBezTo>
                  <a:pt x="5308343" y="447403"/>
                  <a:pt x="5301590" y="454837"/>
                  <a:pt x="5299566" y="456189"/>
                </a:cubicBezTo>
                <a:cubicBezTo>
                  <a:pt x="5297537" y="457540"/>
                  <a:pt x="5281323" y="465650"/>
                  <a:pt x="5279298" y="466326"/>
                </a:cubicBezTo>
                <a:cubicBezTo>
                  <a:pt x="5277270" y="467002"/>
                  <a:pt x="5270515" y="465650"/>
                  <a:pt x="5269165" y="466326"/>
                </a:cubicBezTo>
                <a:cubicBezTo>
                  <a:pt x="5267813" y="467002"/>
                  <a:pt x="5260382" y="474436"/>
                  <a:pt x="5259031" y="476464"/>
                </a:cubicBezTo>
                <a:cubicBezTo>
                  <a:pt x="5257679" y="478491"/>
                  <a:pt x="5250923" y="494711"/>
                  <a:pt x="5248898" y="496739"/>
                </a:cubicBezTo>
                <a:cubicBezTo>
                  <a:pt x="5246870" y="498766"/>
                  <a:pt x="5234711" y="506200"/>
                  <a:pt x="5228633" y="506876"/>
                </a:cubicBezTo>
                <a:cubicBezTo>
                  <a:pt x="5222551" y="507552"/>
                  <a:pt x="5163781" y="506200"/>
                  <a:pt x="5157702" y="506876"/>
                </a:cubicBezTo>
                <a:cubicBezTo>
                  <a:pt x="5151621" y="507552"/>
                  <a:pt x="5140137" y="515662"/>
                  <a:pt x="5137435" y="517014"/>
                </a:cubicBezTo>
                <a:cubicBezTo>
                  <a:pt x="5134733" y="518365"/>
                  <a:pt x="5120546" y="526475"/>
                  <a:pt x="5117170" y="527152"/>
                </a:cubicBezTo>
                <a:cubicBezTo>
                  <a:pt x="5113790" y="527827"/>
                  <a:pt x="5090823" y="526475"/>
                  <a:pt x="5086771" y="527152"/>
                </a:cubicBezTo>
                <a:cubicBezTo>
                  <a:pt x="5082717" y="527827"/>
                  <a:pt x="5061101" y="536613"/>
                  <a:pt x="5056373" y="537289"/>
                </a:cubicBezTo>
                <a:cubicBezTo>
                  <a:pt x="5051642" y="537965"/>
                  <a:pt x="5020569" y="536613"/>
                  <a:pt x="5015841" y="537289"/>
                </a:cubicBezTo>
                <a:cubicBezTo>
                  <a:pt x="5011111" y="537965"/>
                  <a:pt x="4989494" y="546751"/>
                  <a:pt x="4985442" y="547427"/>
                </a:cubicBezTo>
                <a:cubicBezTo>
                  <a:pt x="4981387" y="548102"/>
                  <a:pt x="4959094" y="546751"/>
                  <a:pt x="4955042" y="547427"/>
                </a:cubicBezTo>
                <a:cubicBezTo>
                  <a:pt x="4950987" y="548102"/>
                  <a:pt x="4928697" y="556888"/>
                  <a:pt x="4924644" y="557564"/>
                </a:cubicBezTo>
                <a:cubicBezTo>
                  <a:pt x="4920590" y="558240"/>
                  <a:pt x="4898296" y="556212"/>
                  <a:pt x="4894245" y="557564"/>
                </a:cubicBezTo>
                <a:cubicBezTo>
                  <a:pt x="4890189" y="558915"/>
                  <a:pt x="4903700" y="576487"/>
                  <a:pt x="4863845" y="577839"/>
                </a:cubicBezTo>
                <a:cubicBezTo>
                  <a:pt x="4823989" y="579190"/>
                  <a:pt x="4336252" y="577163"/>
                  <a:pt x="4296398" y="577839"/>
                </a:cubicBezTo>
                <a:cubicBezTo>
                  <a:pt x="4256540" y="578515"/>
                  <a:pt x="4270724" y="586625"/>
                  <a:pt x="4265996" y="587977"/>
                </a:cubicBezTo>
                <a:cubicBezTo>
                  <a:pt x="4261266" y="589328"/>
                  <a:pt x="4239650" y="597438"/>
                  <a:pt x="4225465" y="598114"/>
                </a:cubicBezTo>
                <a:cubicBezTo>
                  <a:pt x="4211278" y="598790"/>
                  <a:pt x="4066714" y="597438"/>
                  <a:pt x="4053205" y="598114"/>
                </a:cubicBezTo>
                <a:cubicBezTo>
                  <a:pt x="4039693" y="598790"/>
                  <a:pt x="4028208" y="606900"/>
                  <a:pt x="4022805" y="608252"/>
                </a:cubicBezTo>
                <a:cubicBezTo>
                  <a:pt x="4017400" y="609603"/>
                  <a:pt x="3977544" y="617038"/>
                  <a:pt x="3972141" y="618389"/>
                </a:cubicBezTo>
                <a:cubicBezTo>
                  <a:pt x="3966735" y="619741"/>
                  <a:pt x="3949171" y="627851"/>
                  <a:pt x="3941741" y="628527"/>
                </a:cubicBezTo>
                <a:cubicBezTo>
                  <a:pt x="3934309" y="629203"/>
                  <a:pt x="3866756" y="627851"/>
                  <a:pt x="3860677" y="628527"/>
                </a:cubicBezTo>
                <a:cubicBezTo>
                  <a:pt x="3854596" y="629203"/>
                  <a:pt x="3853921" y="637988"/>
                  <a:pt x="3850544" y="638665"/>
                </a:cubicBezTo>
                <a:cubicBezTo>
                  <a:pt x="3847165" y="639340"/>
                  <a:pt x="3814739" y="637312"/>
                  <a:pt x="3810011" y="638665"/>
                </a:cubicBezTo>
                <a:cubicBezTo>
                  <a:pt x="3805281" y="640016"/>
                  <a:pt x="3782313" y="657588"/>
                  <a:pt x="3779612" y="658940"/>
                </a:cubicBezTo>
                <a:cubicBezTo>
                  <a:pt x="3776909" y="660291"/>
                  <a:pt x="3771506" y="658264"/>
                  <a:pt x="3769480" y="658940"/>
                </a:cubicBezTo>
                <a:cubicBezTo>
                  <a:pt x="3767453" y="659615"/>
                  <a:pt x="3751915" y="667725"/>
                  <a:pt x="3749214" y="669077"/>
                </a:cubicBezTo>
                <a:cubicBezTo>
                  <a:pt x="3746511" y="670429"/>
                  <a:pt x="3730973" y="677863"/>
                  <a:pt x="3728948" y="679215"/>
                </a:cubicBezTo>
                <a:cubicBezTo>
                  <a:pt x="3726920" y="680566"/>
                  <a:pt x="3719489" y="687325"/>
                  <a:pt x="3718815" y="689353"/>
                </a:cubicBezTo>
                <a:cubicBezTo>
                  <a:pt x="3718138" y="691380"/>
                  <a:pt x="3719489" y="706248"/>
                  <a:pt x="3718815" y="709627"/>
                </a:cubicBezTo>
                <a:cubicBezTo>
                  <a:pt x="3718138" y="713006"/>
                  <a:pt x="3709357" y="735985"/>
                  <a:pt x="3708683" y="740040"/>
                </a:cubicBezTo>
                <a:cubicBezTo>
                  <a:pt x="3708006" y="744095"/>
                  <a:pt x="3709357" y="767749"/>
                  <a:pt x="3708683" y="770452"/>
                </a:cubicBezTo>
                <a:cubicBezTo>
                  <a:pt x="3708006" y="773155"/>
                  <a:pt x="3699224" y="777211"/>
                  <a:pt x="3698550" y="780590"/>
                </a:cubicBezTo>
                <a:cubicBezTo>
                  <a:pt x="3697873" y="783969"/>
                  <a:pt x="3699900" y="816409"/>
                  <a:pt x="3698550" y="821140"/>
                </a:cubicBezTo>
                <a:cubicBezTo>
                  <a:pt x="3697197" y="825871"/>
                  <a:pt x="3680308" y="848849"/>
                  <a:pt x="3678283" y="851553"/>
                </a:cubicBezTo>
                <a:cubicBezTo>
                  <a:pt x="3676256" y="854256"/>
                  <a:pt x="3668826" y="859662"/>
                  <a:pt x="3668151" y="861690"/>
                </a:cubicBezTo>
                <a:cubicBezTo>
                  <a:pt x="3667475" y="863717"/>
                  <a:pt x="3670177" y="879262"/>
                  <a:pt x="3668151" y="881965"/>
                </a:cubicBezTo>
                <a:cubicBezTo>
                  <a:pt x="3666124" y="884669"/>
                  <a:pt x="3640452" y="899537"/>
                  <a:pt x="3637750" y="902241"/>
                </a:cubicBezTo>
                <a:cubicBezTo>
                  <a:pt x="3635047" y="904944"/>
                  <a:pt x="3629642" y="919812"/>
                  <a:pt x="3627617" y="922516"/>
                </a:cubicBezTo>
                <a:cubicBezTo>
                  <a:pt x="3625589" y="925218"/>
                  <a:pt x="3609378" y="939411"/>
                  <a:pt x="3607352" y="942791"/>
                </a:cubicBezTo>
                <a:cubicBezTo>
                  <a:pt x="3605324" y="946170"/>
                  <a:pt x="3597893" y="971176"/>
                  <a:pt x="3597219" y="973204"/>
                </a:cubicBezTo>
                <a:cubicBezTo>
                  <a:pt x="3596542" y="975231"/>
                  <a:pt x="3597893" y="972527"/>
                  <a:pt x="3597219" y="973204"/>
                </a:cubicBezTo>
                <a:cubicBezTo>
                  <a:pt x="3596542" y="973879"/>
                  <a:pt x="3588436" y="981313"/>
                  <a:pt x="3587086" y="983341"/>
                </a:cubicBezTo>
                <a:cubicBezTo>
                  <a:pt x="3585734" y="985368"/>
                  <a:pt x="3577627" y="1001588"/>
                  <a:pt x="3576953" y="1003616"/>
                </a:cubicBezTo>
                <a:cubicBezTo>
                  <a:pt x="3576276" y="1005643"/>
                  <a:pt x="3578302" y="1011050"/>
                  <a:pt x="3576953" y="1013753"/>
                </a:cubicBezTo>
                <a:cubicBezTo>
                  <a:pt x="3575600" y="1016456"/>
                  <a:pt x="3558036" y="1027270"/>
                  <a:pt x="3556686" y="1044166"/>
                </a:cubicBezTo>
                <a:cubicBezTo>
                  <a:pt x="3555334" y="1061062"/>
                  <a:pt x="3556010" y="1251647"/>
                  <a:pt x="3556686" y="1267192"/>
                </a:cubicBezTo>
                <a:cubicBezTo>
                  <a:pt x="3557361" y="1282736"/>
                  <a:pt x="3565468" y="1275302"/>
                  <a:pt x="3566820" y="1277330"/>
                </a:cubicBezTo>
                <a:cubicBezTo>
                  <a:pt x="3568170" y="1279357"/>
                  <a:pt x="3576276" y="1295577"/>
                  <a:pt x="3576953" y="1297605"/>
                </a:cubicBezTo>
                <a:cubicBezTo>
                  <a:pt x="3577627" y="1299632"/>
                  <a:pt x="3576276" y="1306390"/>
                  <a:pt x="3576953" y="1307742"/>
                </a:cubicBezTo>
                <a:cubicBezTo>
                  <a:pt x="3577627" y="1309094"/>
                  <a:pt x="3586409" y="1316528"/>
                  <a:pt x="3587086" y="1317880"/>
                </a:cubicBezTo>
                <a:cubicBezTo>
                  <a:pt x="3587760" y="1319231"/>
                  <a:pt x="3586409" y="1326665"/>
                  <a:pt x="3587086" y="1328017"/>
                </a:cubicBezTo>
                <a:cubicBezTo>
                  <a:pt x="3587760" y="1329369"/>
                  <a:pt x="3595191" y="1336803"/>
                  <a:pt x="3597219" y="1338155"/>
                </a:cubicBezTo>
                <a:cubicBezTo>
                  <a:pt x="3599244" y="1339506"/>
                  <a:pt x="3615457" y="1345589"/>
                  <a:pt x="3617485" y="1348292"/>
                </a:cubicBezTo>
                <a:cubicBezTo>
                  <a:pt x="3619510" y="1350995"/>
                  <a:pt x="3626265" y="1376001"/>
                  <a:pt x="3627617" y="1378705"/>
                </a:cubicBezTo>
                <a:cubicBezTo>
                  <a:pt x="3628968" y="1381408"/>
                  <a:pt x="3637074" y="1375326"/>
                  <a:pt x="3637750" y="1388843"/>
                </a:cubicBezTo>
                <a:cubicBezTo>
                  <a:pt x="3638425" y="1402359"/>
                  <a:pt x="3638425" y="1567263"/>
                  <a:pt x="3637750" y="1581455"/>
                </a:cubicBezTo>
                <a:cubicBezTo>
                  <a:pt x="3637074" y="1595648"/>
                  <a:pt x="3628968" y="1596323"/>
                  <a:pt x="3627617" y="1601731"/>
                </a:cubicBezTo>
                <a:cubicBezTo>
                  <a:pt x="3626265" y="1607137"/>
                  <a:pt x="3618160" y="1655797"/>
                  <a:pt x="3617485" y="1662556"/>
                </a:cubicBezTo>
                <a:cubicBezTo>
                  <a:pt x="3616808" y="1669314"/>
                  <a:pt x="3618160" y="1699727"/>
                  <a:pt x="3617485" y="1703106"/>
                </a:cubicBezTo>
                <a:cubicBezTo>
                  <a:pt x="3616808" y="1706485"/>
                  <a:pt x="3608702" y="1711892"/>
                  <a:pt x="3607352" y="1713244"/>
                </a:cubicBezTo>
                <a:cubicBezTo>
                  <a:pt x="3606000" y="1714595"/>
                  <a:pt x="3598569" y="1722029"/>
                  <a:pt x="3597219" y="1723381"/>
                </a:cubicBezTo>
                <a:cubicBezTo>
                  <a:pt x="3595866" y="1724732"/>
                  <a:pt x="3588436" y="1731491"/>
                  <a:pt x="3587086" y="1733519"/>
                </a:cubicBezTo>
                <a:cubicBezTo>
                  <a:pt x="3585734" y="1735546"/>
                  <a:pt x="3578302" y="1751767"/>
                  <a:pt x="3576953" y="1753794"/>
                </a:cubicBezTo>
                <a:cubicBezTo>
                  <a:pt x="3575600" y="1755821"/>
                  <a:pt x="3568170" y="1762580"/>
                  <a:pt x="3566820" y="1763931"/>
                </a:cubicBezTo>
                <a:cubicBezTo>
                  <a:pt x="3565468" y="1765282"/>
                  <a:pt x="3558036" y="1772717"/>
                  <a:pt x="3556686" y="1774069"/>
                </a:cubicBezTo>
                <a:cubicBezTo>
                  <a:pt x="3555334" y="1775421"/>
                  <a:pt x="3547904" y="1783531"/>
                  <a:pt x="3546554" y="1784207"/>
                </a:cubicBezTo>
                <a:cubicBezTo>
                  <a:pt x="3545202" y="1784882"/>
                  <a:pt x="3537769" y="1783531"/>
                  <a:pt x="3536419" y="1784207"/>
                </a:cubicBezTo>
                <a:cubicBezTo>
                  <a:pt x="3535067" y="1784882"/>
                  <a:pt x="3527637" y="1792992"/>
                  <a:pt x="3526287" y="1794344"/>
                </a:cubicBezTo>
                <a:cubicBezTo>
                  <a:pt x="3524935" y="1795695"/>
                  <a:pt x="3518856" y="1803129"/>
                  <a:pt x="3516155" y="1804482"/>
                </a:cubicBezTo>
                <a:cubicBezTo>
                  <a:pt x="3513452" y="1805833"/>
                  <a:pt x="3487782" y="1813267"/>
                  <a:pt x="3485756" y="1814619"/>
                </a:cubicBezTo>
                <a:cubicBezTo>
                  <a:pt x="3483728" y="1815970"/>
                  <a:pt x="3487106" y="1823405"/>
                  <a:pt x="3485756" y="1824757"/>
                </a:cubicBezTo>
                <a:cubicBezTo>
                  <a:pt x="3484404" y="1826108"/>
                  <a:pt x="3467516" y="1833542"/>
                  <a:pt x="3465491" y="1834894"/>
                </a:cubicBezTo>
                <a:cubicBezTo>
                  <a:pt x="3463463" y="1836246"/>
                  <a:pt x="3457381" y="1843680"/>
                  <a:pt x="3455356" y="1845032"/>
                </a:cubicBezTo>
                <a:cubicBezTo>
                  <a:pt x="3453328" y="1846383"/>
                  <a:pt x="3437116" y="1854493"/>
                  <a:pt x="3435090" y="1855169"/>
                </a:cubicBezTo>
                <a:cubicBezTo>
                  <a:pt x="3433062" y="1855845"/>
                  <a:pt x="3426308" y="1854493"/>
                  <a:pt x="3424958" y="1855169"/>
                </a:cubicBezTo>
                <a:cubicBezTo>
                  <a:pt x="3423606" y="1855845"/>
                  <a:pt x="3417528" y="1863955"/>
                  <a:pt x="3414826" y="1865307"/>
                </a:cubicBezTo>
                <a:cubicBezTo>
                  <a:pt x="3412123" y="1866659"/>
                  <a:pt x="3388478" y="1874092"/>
                  <a:pt x="3384426" y="1875444"/>
                </a:cubicBezTo>
                <a:cubicBezTo>
                  <a:pt x="3380372" y="1876796"/>
                  <a:pt x="3357403" y="1883554"/>
                  <a:pt x="3354027" y="1885582"/>
                </a:cubicBezTo>
                <a:cubicBezTo>
                  <a:pt x="3350649" y="1887609"/>
                  <a:pt x="3335787" y="1903829"/>
                  <a:pt x="3333762" y="1905857"/>
                </a:cubicBezTo>
                <a:cubicBezTo>
                  <a:pt x="3331735" y="1907884"/>
                  <a:pt x="3326330" y="1914642"/>
                  <a:pt x="3323627" y="1915994"/>
                </a:cubicBezTo>
                <a:cubicBezTo>
                  <a:pt x="3320924" y="1917346"/>
                  <a:pt x="3297281" y="1924780"/>
                  <a:pt x="3293228" y="1926132"/>
                </a:cubicBezTo>
                <a:cubicBezTo>
                  <a:pt x="3289174" y="1927483"/>
                  <a:pt x="3266205" y="1934241"/>
                  <a:pt x="3262829" y="1936269"/>
                </a:cubicBezTo>
                <a:cubicBezTo>
                  <a:pt x="3259450" y="1938297"/>
                  <a:pt x="3245264" y="1954517"/>
                  <a:pt x="3242563" y="1956544"/>
                </a:cubicBezTo>
                <a:cubicBezTo>
                  <a:pt x="3239861" y="1958572"/>
                  <a:pt x="3224999" y="1964654"/>
                  <a:pt x="3222298" y="1966682"/>
                </a:cubicBezTo>
                <a:cubicBezTo>
                  <a:pt x="3219595" y="1968709"/>
                  <a:pt x="3204057" y="1985605"/>
                  <a:pt x="3202031" y="1986957"/>
                </a:cubicBezTo>
                <a:cubicBezTo>
                  <a:pt x="3200004" y="1988308"/>
                  <a:pt x="3193249" y="1986281"/>
                  <a:pt x="3191899" y="1986957"/>
                </a:cubicBezTo>
                <a:cubicBezTo>
                  <a:pt x="3190547" y="1987633"/>
                  <a:pt x="3183117" y="1995743"/>
                  <a:pt x="3181765" y="1997095"/>
                </a:cubicBezTo>
                <a:cubicBezTo>
                  <a:pt x="3180414" y="1998446"/>
                  <a:pt x="3172308" y="2005880"/>
                  <a:pt x="3171632" y="2007232"/>
                </a:cubicBezTo>
                <a:cubicBezTo>
                  <a:pt x="3170957" y="2008584"/>
                  <a:pt x="3172308" y="2016018"/>
                  <a:pt x="3171632" y="2017370"/>
                </a:cubicBezTo>
                <a:cubicBezTo>
                  <a:pt x="3170957" y="2018721"/>
                  <a:pt x="3162850" y="2024804"/>
                  <a:pt x="3161499" y="2027507"/>
                </a:cubicBezTo>
                <a:cubicBezTo>
                  <a:pt x="3160148" y="2030210"/>
                  <a:pt x="3152716" y="2054540"/>
                  <a:pt x="3151366" y="2057920"/>
                </a:cubicBezTo>
                <a:cubicBezTo>
                  <a:pt x="3150015" y="2061299"/>
                  <a:pt x="3141909" y="2076167"/>
                  <a:pt x="3141234" y="2078195"/>
                </a:cubicBezTo>
                <a:cubicBezTo>
                  <a:pt x="3140559" y="2080222"/>
                  <a:pt x="3141909" y="2084277"/>
                  <a:pt x="3141234" y="2088332"/>
                </a:cubicBezTo>
                <a:cubicBezTo>
                  <a:pt x="3140557" y="2092387"/>
                  <a:pt x="3132451" y="2134290"/>
                  <a:pt x="3131101" y="2139020"/>
                </a:cubicBezTo>
                <a:cubicBezTo>
                  <a:pt x="3129749" y="2143751"/>
                  <a:pt x="3122318" y="2157268"/>
                  <a:pt x="3120968" y="2159295"/>
                </a:cubicBezTo>
                <a:cubicBezTo>
                  <a:pt x="3119615" y="2161323"/>
                  <a:pt x="3112860" y="2166053"/>
                  <a:pt x="3110835" y="2169433"/>
                </a:cubicBezTo>
                <a:cubicBezTo>
                  <a:pt x="3108807" y="2172812"/>
                  <a:pt x="3092597" y="2205252"/>
                  <a:pt x="3090570" y="2209983"/>
                </a:cubicBezTo>
                <a:cubicBezTo>
                  <a:pt x="3088542" y="2214714"/>
                  <a:pt x="3083135" y="2236340"/>
                  <a:pt x="3080434" y="2240395"/>
                </a:cubicBezTo>
                <a:cubicBezTo>
                  <a:pt x="3077731" y="2244450"/>
                  <a:pt x="3052061" y="2266753"/>
                  <a:pt x="3050035" y="2270808"/>
                </a:cubicBezTo>
                <a:cubicBezTo>
                  <a:pt x="3048008" y="2274863"/>
                  <a:pt x="3050711" y="2298518"/>
                  <a:pt x="3050035" y="2301221"/>
                </a:cubicBezTo>
                <a:cubicBezTo>
                  <a:pt x="3049359" y="2303924"/>
                  <a:pt x="3041254" y="2308654"/>
                  <a:pt x="3039904" y="2311358"/>
                </a:cubicBezTo>
                <a:cubicBezTo>
                  <a:pt x="3038551" y="2314061"/>
                  <a:pt x="3031121" y="2339068"/>
                  <a:pt x="3029771" y="2341771"/>
                </a:cubicBezTo>
                <a:cubicBezTo>
                  <a:pt x="3028418" y="2344474"/>
                  <a:pt x="3020312" y="2349205"/>
                  <a:pt x="3019637" y="2351909"/>
                </a:cubicBezTo>
                <a:cubicBezTo>
                  <a:pt x="3018961" y="2354612"/>
                  <a:pt x="3020312" y="2378266"/>
                  <a:pt x="3019637" y="2382321"/>
                </a:cubicBezTo>
                <a:cubicBezTo>
                  <a:pt x="3018961" y="2386376"/>
                  <a:pt x="3010179" y="2410030"/>
                  <a:pt x="3009504" y="2412734"/>
                </a:cubicBezTo>
                <a:cubicBezTo>
                  <a:pt x="3008828" y="2415437"/>
                  <a:pt x="3010179" y="2420168"/>
                  <a:pt x="3009504" y="2422871"/>
                </a:cubicBezTo>
                <a:cubicBezTo>
                  <a:pt x="3008828" y="2425575"/>
                  <a:pt x="3000046" y="2433009"/>
                  <a:pt x="2999371" y="2453284"/>
                </a:cubicBezTo>
                <a:cubicBezTo>
                  <a:pt x="2998695" y="2473558"/>
                  <a:pt x="3000046" y="2705371"/>
                  <a:pt x="2999371" y="2726997"/>
                </a:cubicBezTo>
                <a:cubicBezTo>
                  <a:pt x="2998695" y="2748624"/>
                  <a:pt x="2990588" y="2760790"/>
                  <a:pt x="2989238" y="2777685"/>
                </a:cubicBezTo>
                <a:cubicBezTo>
                  <a:pt x="2987887" y="2794581"/>
                  <a:pt x="2980454" y="2966244"/>
                  <a:pt x="2979104" y="2980436"/>
                </a:cubicBezTo>
                <a:cubicBezTo>
                  <a:pt x="2977752" y="2994629"/>
                  <a:pt x="2970322" y="2989222"/>
                  <a:pt x="2968973" y="2990574"/>
                </a:cubicBezTo>
                <a:cubicBezTo>
                  <a:pt x="2967620" y="2991925"/>
                  <a:pt x="2960187" y="2999359"/>
                  <a:pt x="2958837" y="3000711"/>
                </a:cubicBezTo>
                <a:cubicBezTo>
                  <a:pt x="2957485" y="3002062"/>
                  <a:pt x="2950055" y="3010172"/>
                  <a:pt x="2948705" y="3010849"/>
                </a:cubicBezTo>
                <a:cubicBezTo>
                  <a:pt x="2947353" y="3011524"/>
                  <a:pt x="2940599" y="3010172"/>
                  <a:pt x="2938574" y="3010849"/>
                </a:cubicBezTo>
                <a:cubicBezTo>
                  <a:pt x="2936546" y="3011524"/>
                  <a:pt x="2920332" y="3019635"/>
                  <a:pt x="2918307" y="3020987"/>
                </a:cubicBezTo>
                <a:cubicBezTo>
                  <a:pt x="2916280" y="3022338"/>
                  <a:pt x="2909524" y="3029772"/>
                  <a:pt x="2908174" y="3031124"/>
                </a:cubicBezTo>
                <a:cubicBezTo>
                  <a:pt x="2906822" y="3032475"/>
                  <a:pt x="2900066" y="3040585"/>
                  <a:pt x="2898041" y="3041262"/>
                </a:cubicBezTo>
                <a:cubicBezTo>
                  <a:pt x="2896013" y="3041937"/>
                  <a:pt x="2879800" y="3040585"/>
                  <a:pt x="2877775" y="3041262"/>
                </a:cubicBezTo>
                <a:cubicBezTo>
                  <a:pt x="2875747" y="3041937"/>
                  <a:pt x="2868992" y="3050047"/>
                  <a:pt x="2867642" y="3051399"/>
                </a:cubicBezTo>
                <a:cubicBezTo>
                  <a:pt x="2866290" y="3052750"/>
                  <a:pt x="2858859" y="3060184"/>
                  <a:pt x="2857509" y="3061536"/>
                </a:cubicBezTo>
                <a:cubicBezTo>
                  <a:pt x="2856158" y="3062888"/>
                  <a:pt x="2851429" y="3070998"/>
                  <a:pt x="2847376" y="3071674"/>
                </a:cubicBezTo>
                <a:cubicBezTo>
                  <a:pt x="2843323" y="3072349"/>
                  <a:pt x="2801439" y="3070998"/>
                  <a:pt x="2796711" y="3071674"/>
                </a:cubicBezTo>
                <a:cubicBezTo>
                  <a:pt x="2791982" y="3072349"/>
                  <a:pt x="2801439" y="3081136"/>
                  <a:pt x="2776445" y="3081813"/>
                </a:cubicBezTo>
                <a:cubicBezTo>
                  <a:pt x="2751450" y="3082487"/>
                  <a:pt x="2446784" y="3081136"/>
                  <a:pt x="2421790" y="3081813"/>
                </a:cubicBezTo>
                <a:cubicBezTo>
                  <a:pt x="2396794" y="3082487"/>
                  <a:pt x="2408953" y="3091273"/>
                  <a:pt x="2401524" y="3091950"/>
                </a:cubicBezTo>
                <a:cubicBezTo>
                  <a:pt x="2394091" y="3092625"/>
                  <a:pt x="2318432" y="3091273"/>
                  <a:pt x="2310326" y="3091950"/>
                </a:cubicBezTo>
                <a:cubicBezTo>
                  <a:pt x="2302220" y="3092625"/>
                  <a:pt x="2283980" y="3101410"/>
                  <a:pt x="2279927" y="3102087"/>
                </a:cubicBezTo>
                <a:cubicBezTo>
                  <a:pt x="2275874" y="3102762"/>
                  <a:pt x="2252904" y="3100734"/>
                  <a:pt x="2249528" y="3102087"/>
                </a:cubicBezTo>
                <a:cubicBezTo>
                  <a:pt x="2246149" y="3103438"/>
                  <a:pt x="2278576" y="3121010"/>
                  <a:pt x="2229262" y="3122362"/>
                </a:cubicBezTo>
                <a:cubicBezTo>
                  <a:pt x="2179948" y="3123713"/>
                  <a:pt x="1559808" y="3121685"/>
                  <a:pt x="1509819" y="3122362"/>
                </a:cubicBezTo>
                <a:cubicBezTo>
                  <a:pt x="1459829" y="3123037"/>
                  <a:pt x="1482796" y="3131823"/>
                  <a:pt x="1479419" y="3132500"/>
                </a:cubicBezTo>
                <a:cubicBezTo>
                  <a:pt x="1476041" y="3133175"/>
                  <a:pt x="1462531" y="3131823"/>
                  <a:pt x="1459153" y="3132500"/>
                </a:cubicBezTo>
                <a:cubicBezTo>
                  <a:pt x="1455775" y="3133175"/>
                  <a:pt x="1436861" y="3141961"/>
                  <a:pt x="1428754" y="3142638"/>
                </a:cubicBezTo>
                <a:cubicBezTo>
                  <a:pt x="1420648" y="3143313"/>
                  <a:pt x="1346338" y="3141961"/>
                  <a:pt x="1337557" y="3142638"/>
                </a:cubicBezTo>
                <a:cubicBezTo>
                  <a:pt x="1328774" y="3143313"/>
                  <a:pt x="1327423" y="3152098"/>
                  <a:pt x="1297024" y="3152774"/>
                </a:cubicBezTo>
                <a:cubicBezTo>
                  <a:pt x="1266626" y="3153449"/>
                  <a:pt x="909943" y="3154126"/>
                  <a:pt x="881571" y="3152774"/>
                </a:cubicBezTo>
                <a:cubicBezTo>
                  <a:pt x="853199" y="3151422"/>
                  <a:pt x="874140" y="3133850"/>
                  <a:pt x="871439" y="3132500"/>
                </a:cubicBezTo>
                <a:cubicBezTo>
                  <a:pt x="868736" y="3131147"/>
                  <a:pt x="843741" y="3133175"/>
                  <a:pt x="841040" y="3132500"/>
                </a:cubicBezTo>
                <a:cubicBezTo>
                  <a:pt x="838337" y="3131823"/>
                  <a:pt x="833608" y="3123713"/>
                  <a:pt x="830907" y="3122362"/>
                </a:cubicBezTo>
                <a:cubicBezTo>
                  <a:pt x="828204" y="3121010"/>
                  <a:pt x="804560" y="3112900"/>
                  <a:pt x="800508" y="3112224"/>
                </a:cubicBezTo>
                <a:cubicBezTo>
                  <a:pt x="796454" y="3111548"/>
                  <a:pt x="772810" y="3112900"/>
                  <a:pt x="770108" y="3112224"/>
                </a:cubicBezTo>
                <a:cubicBezTo>
                  <a:pt x="767406" y="3111548"/>
                  <a:pt x="761326" y="3102762"/>
                  <a:pt x="759976" y="3102087"/>
                </a:cubicBezTo>
                <a:cubicBezTo>
                  <a:pt x="758624" y="3101410"/>
                  <a:pt x="751193" y="3102762"/>
                  <a:pt x="749843" y="3102087"/>
                </a:cubicBezTo>
                <a:cubicBezTo>
                  <a:pt x="748491" y="3101410"/>
                  <a:pt x="741060" y="3093301"/>
                  <a:pt x="739710" y="3091950"/>
                </a:cubicBezTo>
                <a:cubicBezTo>
                  <a:pt x="738358" y="3090597"/>
                  <a:pt x="730927" y="3083164"/>
                  <a:pt x="729576" y="3081813"/>
                </a:cubicBezTo>
                <a:cubicBezTo>
                  <a:pt x="728225" y="3080460"/>
                  <a:pt x="721470" y="3073025"/>
                  <a:pt x="719444" y="3071674"/>
                </a:cubicBezTo>
                <a:cubicBezTo>
                  <a:pt x="717416" y="3070322"/>
                  <a:pt x="700528" y="3062888"/>
                  <a:pt x="699178" y="3061536"/>
                </a:cubicBezTo>
                <a:cubicBezTo>
                  <a:pt x="697826" y="3060184"/>
                  <a:pt x="701204" y="3052750"/>
                  <a:pt x="699178" y="3051399"/>
                </a:cubicBezTo>
                <a:cubicBezTo>
                  <a:pt x="697150" y="3050047"/>
                  <a:pt x="672156" y="3042613"/>
                  <a:pt x="668778" y="3041262"/>
                </a:cubicBezTo>
                <a:cubicBezTo>
                  <a:pt x="665400" y="3039909"/>
                  <a:pt x="649863" y="3032475"/>
                  <a:pt x="648513" y="3031124"/>
                </a:cubicBezTo>
                <a:cubicBezTo>
                  <a:pt x="647160" y="3029772"/>
                  <a:pt x="649863" y="3022338"/>
                  <a:pt x="648513" y="3020987"/>
                </a:cubicBezTo>
                <a:cubicBezTo>
                  <a:pt x="647160" y="3019635"/>
                  <a:pt x="630272" y="3012200"/>
                  <a:pt x="628246" y="3010849"/>
                </a:cubicBezTo>
                <a:cubicBezTo>
                  <a:pt x="626220" y="3009496"/>
                  <a:pt x="619464" y="3001386"/>
                  <a:pt x="618114" y="3000711"/>
                </a:cubicBezTo>
                <a:cubicBezTo>
                  <a:pt x="616762" y="3000035"/>
                  <a:pt x="610006" y="3002062"/>
                  <a:pt x="607980" y="3000711"/>
                </a:cubicBezTo>
                <a:cubicBezTo>
                  <a:pt x="605953" y="2999359"/>
                  <a:pt x="589740" y="2982463"/>
                  <a:pt x="587714" y="2980436"/>
                </a:cubicBezTo>
                <a:cubicBezTo>
                  <a:pt x="585687" y="2978408"/>
                  <a:pt x="578932" y="2971649"/>
                  <a:pt x="577581" y="2970299"/>
                </a:cubicBezTo>
                <a:cubicBezTo>
                  <a:pt x="576230" y="2968946"/>
                  <a:pt x="569474" y="2960837"/>
                  <a:pt x="567448" y="2960161"/>
                </a:cubicBezTo>
                <a:cubicBezTo>
                  <a:pt x="565422" y="2959485"/>
                  <a:pt x="549884" y="2961513"/>
                  <a:pt x="547182" y="2960161"/>
                </a:cubicBezTo>
                <a:cubicBezTo>
                  <a:pt x="544480" y="2958809"/>
                  <a:pt x="529618" y="2943265"/>
                  <a:pt x="526916" y="2939886"/>
                </a:cubicBezTo>
                <a:cubicBezTo>
                  <a:pt x="524214" y="2936507"/>
                  <a:pt x="509352" y="2912852"/>
                  <a:pt x="506650" y="2909473"/>
                </a:cubicBezTo>
                <a:cubicBezTo>
                  <a:pt x="503948" y="2906094"/>
                  <a:pt x="489086" y="2891225"/>
                  <a:pt x="486384" y="2889198"/>
                </a:cubicBezTo>
                <a:cubicBezTo>
                  <a:pt x="483681" y="2887170"/>
                  <a:pt x="468821" y="2881088"/>
                  <a:pt x="466119" y="2879061"/>
                </a:cubicBezTo>
                <a:cubicBezTo>
                  <a:pt x="463416" y="2877033"/>
                  <a:pt x="448554" y="2862165"/>
                  <a:pt x="445852" y="2858786"/>
                </a:cubicBezTo>
                <a:cubicBezTo>
                  <a:pt x="443149" y="2855407"/>
                  <a:pt x="427613" y="2830400"/>
                  <a:pt x="425587" y="2828373"/>
                </a:cubicBezTo>
                <a:cubicBezTo>
                  <a:pt x="423559" y="2826345"/>
                  <a:pt x="417479" y="2829724"/>
                  <a:pt x="415453" y="2828373"/>
                </a:cubicBezTo>
                <a:cubicBezTo>
                  <a:pt x="413426" y="2827021"/>
                  <a:pt x="397213" y="2810125"/>
                  <a:pt x="395187" y="2808098"/>
                </a:cubicBezTo>
                <a:cubicBezTo>
                  <a:pt x="393160" y="2806070"/>
                  <a:pt x="386405" y="2799312"/>
                  <a:pt x="385054" y="2797960"/>
                </a:cubicBezTo>
                <a:cubicBezTo>
                  <a:pt x="383703" y="2796609"/>
                  <a:pt x="375597" y="2789850"/>
                  <a:pt x="374921" y="2787823"/>
                </a:cubicBezTo>
                <a:cubicBezTo>
                  <a:pt x="374246" y="2785795"/>
                  <a:pt x="375597" y="2770926"/>
                  <a:pt x="374921" y="2767548"/>
                </a:cubicBezTo>
                <a:cubicBezTo>
                  <a:pt x="374246" y="2764168"/>
                  <a:pt x="365464" y="2741190"/>
                  <a:pt x="364789" y="2737136"/>
                </a:cubicBezTo>
                <a:cubicBezTo>
                  <a:pt x="364113" y="2733080"/>
                  <a:pt x="366139" y="2712129"/>
                  <a:pt x="364789" y="2706723"/>
                </a:cubicBezTo>
                <a:cubicBezTo>
                  <a:pt x="363437" y="2701316"/>
                  <a:pt x="347223" y="2662793"/>
                  <a:pt x="344522" y="2656035"/>
                </a:cubicBezTo>
                <a:cubicBezTo>
                  <a:pt x="341819" y="2649277"/>
                  <a:pt x="325606" y="2616836"/>
                  <a:pt x="324256" y="2605347"/>
                </a:cubicBezTo>
                <a:cubicBezTo>
                  <a:pt x="322905" y="2593858"/>
                  <a:pt x="324931" y="2495186"/>
                  <a:pt x="324256" y="2483697"/>
                </a:cubicBezTo>
                <a:cubicBezTo>
                  <a:pt x="323580" y="2472208"/>
                  <a:pt x="314798" y="2440443"/>
                  <a:pt x="314123" y="2433009"/>
                </a:cubicBezTo>
                <a:cubicBezTo>
                  <a:pt x="313447" y="2425574"/>
                  <a:pt x="314798" y="2379618"/>
                  <a:pt x="314123" y="2372184"/>
                </a:cubicBezTo>
                <a:cubicBezTo>
                  <a:pt x="313447" y="2364749"/>
                  <a:pt x="305340" y="2326902"/>
                  <a:pt x="303990" y="2321496"/>
                </a:cubicBezTo>
                <a:cubicBezTo>
                  <a:pt x="302638" y="2316089"/>
                  <a:pt x="294531" y="2297165"/>
                  <a:pt x="293857" y="2291083"/>
                </a:cubicBezTo>
                <a:cubicBezTo>
                  <a:pt x="293181" y="2285000"/>
                  <a:pt x="294531" y="2235665"/>
                  <a:pt x="293857" y="2230258"/>
                </a:cubicBezTo>
                <a:cubicBezTo>
                  <a:pt x="293181" y="2224851"/>
                  <a:pt x="284399" y="2217417"/>
                  <a:pt x="283724" y="2209983"/>
                </a:cubicBezTo>
                <a:cubicBezTo>
                  <a:pt x="283048" y="2202549"/>
                  <a:pt x="284399" y="2126855"/>
                  <a:pt x="283724" y="2118745"/>
                </a:cubicBezTo>
                <a:cubicBezTo>
                  <a:pt x="283048" y="2110635"/>
                  <a:pt x="274266" y="2091035"/>
                  <a:pt x="273591" y="2088332"/>
                </a:cubicBezTo>
                <a:cubicBezTo>
                  <a:pt x="272915" y="2085629"/>
                  <a:pt x="274941" y="2081574"/>
                  <a:pt x="273591" y="2078195"/>
                </a:cubicBezTo>
                <a:cubicBezTo>
                  <a:pt x="272239" y="2074815"/>
                  <a:pt x="254675" y="2041024"/>
                  <a:pt x="253325" y="2037645"/>
                </a:cubicBezTo>
                <a:cubicBezTo>
                  <a:pt x="251973" y="2034265"/>
                  <a:pt x="254000" y="2030210"/>
                  <a:pt x="253325" y="2027507"/>
                </a:cubicBezTo>
                <a:cubicBezTo>
                  <a:pt x="252649" y="2024804"/>
                  <a:pt x="244542" y="2001149"/>
                  <a:pt x="243192" y="1997095"/>
                </a:cubicBezTo>
                <a:cubicBezTo>
                  <a:pt x="241840" y="1993040"/>
                  <a:pt x="234410" y="1971413"/>
                  <a:pt x="233059" y="1966682"/>
                </a:cubicBezTo>
                <a:cubicBezTo>
                  <a:pt x="231707" y="1961951"/>
                  <a:pt x="223601" y="1932214"/>
                  <a:pt x="222926" y="1926132"/>
                </a:cubicBezTo>
                <a:cubicBezTo>
                  <a:pt x="222250" y="1920049"/>
                  <a:pt x="224277" y="1882203"/>
                  <a:pt x="222926" y="1875444"/>
                </a:cubicBezTo>
                <a:cubicBezTo>
                  <a:pt x="221575" y="1868686"/>
                  <a:pt x="204011" y="1828811"/>
                  <a:pt x="202660" y="1824757"/>
                </a:cubicBezTo>
                <a:cubicBezTo>
                  <a:pt x="201308" y="1820701"/>
                  <a:pt x="204011" y="1819349"/>
                  <a:pt x="202660" y="1814619"/>
                </a:cubicBezTo>
                <a:cubicBezTo>
                  <a:pt x="201308" y="1809888"/>
                  <a:pt x="183744" y="1764607"/>
                  <a:pt x="182394" y="1753794"/>
                </a:cubicBezTo>
                <a:cubicBezTo>
                  <a:pt x="181042" y="1742980"/>
                  <a:pt x="183744" y="1661880"/>
                  <a:pt x="182394" y="1652418"/>
                </a:cubicBezTo>
                <a:cubicBezTo>
                  <a:pt x="181042" y="1642956"/>
                  <a:pt x="163478" y="1623357"/>
                  <a:pt x="162128" y="1611868"/>
                </a:cubicBezTo>
                <a:cubicBezTo>
                  <a:pt x="160776" y="1600378"/>
                  <a:pt x="163478" y="1491569"/>
                  <a:pt x="162128" y="1480081"/>
                </a:cubicBezTo>
                <a:cubicBezTo>
                  <a:pt x="160776" y="1468591"/>
                  <a:pt x="143212" y="1443585"/>
                  <a:pt x="141862" y="1439530"/>
                </a:cubicBezTo>
                <a:cubicBezTo>
                  <a:pt x="140510" y="1435475"/>
                  <a:pt x="142537" y="1423985"/>
                  <a:pt x="141862" y="1419255"/>
                </a:cubicBezTo>
                <a:cubicBezTo>
                  <a:pt x="141186" y="1414524"/>
                  <a:pt x="132404" y="1376001"/>
                  <a:pt x="131729" y="1368567"/>
                </a:cubicBezTo>
                <a:cubicBezTo>
                  <a:pt x="131053" y="1361133"/>
                  <a:pt x="132404" y="1314500"/>
                  <a:pt x="131729" y="1307742"/>
                </a:cubicBezTo>
                <a:cubicBezTo>
                  <a:pt x="131053" y="1300984"/>
                  <a:pt x="122271" y="1273274"/>
                  <a:pt x="121596" y="1267192"/>
                </a:cubicBezTo>
                <a:cubicBezTo>
                  <a:pt x="120920" y="1261109"/>
                  <a:pt x="122271" y="1221911"/>
                  <a:pt x="121596" y="1216504"/>
                </a:cubicBezTo>
                <a:cubicBezTo>
                  <a:pt x="120920" y="1211097"/>
                  <a:pt x="112138" y="1201636"/>
                  <a:pt x="111463" y="1186092"/>
                </a:cubicBezTo>
                <a:cubicBezTo>
                  <a:pt x="110787" y="1170547"/>
                  <a:pt x="112814" y="997533"/>
                  <a:pt x="111463" y="983341"/>
                </a:cubicBezTo>
                <a:cubicBezTo>
                  <a:pt x="110111" y="969148"/>
                  <a:pt x="93223" y="977258"/>
                  <a:pt x="91197" y="973204"/>
                </a:cubicBezTo>
                <a:cubicBezTo>
                  <a:pt x="89170" y="969148"/>
                  <a:pt x="82414" y="927246"/>
                  <a:pt x="81064" y="922516"/>
                </a:cubicBezTo>
                <a:cubicBezTo>
                  <a:pt x="79712" y="917785"/>
                  <a:pt x="71606" y="904944"/>
                  <a:pt x="70931" y="902241"/>
                </a:cubicBezTo>
                <a:cubicBezTo>
                  <a:pt x="70255" y="899537"/>
                  <a:pt x="71606" y="883993"/>
                  <a:pt x="70931" y="881965"/>
                </a:cubicBezTo>
                <a:cubicBezTo>
                  <a:pt x="70255" y="879938"/>
                  <a:pt x="62148" y="873179"/>
                  <a:pt x="60798" y="871828"/>
                </a:cubicBezTo>
                <a:cubicBezTo>
                  <a:pt x="59446" y="870476"/>
                  <a:pt x="51340" y="875206"/>
                  <a:pt x="50665" y="861690"/>
                </a:cubicBezTo>
                <a:cubicBezTo>
                  <a:pt x="49989" y="848173"/>
                  <a:pt x="51340" y="683945"/>
                  <a:pt x="50665" y="669077"/>
                </a:cubicBezTo>
                <a:cubicBezTo>
                  <a:pt x="49989" y="654208"/>
                  <a:pt x="41207" y="652181"/>
                  <a:pt x="40532" y="638665"/>
                </a:cubicBezTo>
                <a:cubicBezTo>
                  <a:pt x="39856" y="625147"/>
                  <a:pt x="41207" y="479843"/>
                  <a:pt x="40532" y="466326"/>
                </a:cubicBezTo>
                <a:cubicBezTo>
                  <a:pt x="39856" y="452809"/>
                  <a:pt x="31074" y="443348"/>
                  <a:pt x="30399" y="435913"/>
                </a:cubicBezTo>
                <a:cubicBezTo>
                  <a:pt x="29723" y="428479"/>
                  <a:pt x="31074" y="362923"/>
                  <a:pt x="30399" y="354813"/>
                </a:cubicBezTo>
                <a:cubicBezTo>
                  <a:pt x="29723" y="346703"/>
                  <a:pt x="20941" y="319669"/>
                  <a:pt x="20266" y="314263"/>
                </a:cubicBezTo>
                <a:cubicBezTo>
                  <a:pt x="19590" y="308856"/>
                  <a:pt x="20941" y="279119"/>
                  <a:pt x="20266" y="273713"/>
                </a:cubicBezTo>
                <a:cubicBezTo>
                  <a:pt x="19590" y="268306"/>
                  <a:pt x="10808" y="237894"/>
                  <a:pt x="10133" y="233163"/>
                </a:cubicBezTo>
                <a:cubicBezTo>
                  <a:pt x="9457" y="228432"/>
                  <a:pt x="10808" y="205453"/>
                  <a:pt x="10133" y="202750"/>
                </a:cubicBezTo>
                <a:cubicBezTo>
                  <a:pt x="9457" y="200047"/>
                  <a:pt x="0" y="198019"/>
                  <a:pt x="0" y="192613"/>
                </a:cubicBezTo>
                <a:cubicBezTo>
                  <a:pt x="0" y="187206"/>
                  <a:pt x="7430" y="126380"/>
                  <a:pt x="10133" y="121650"/>
                </a:cubicBezTo>
                <a:cubicBezTo>
                  <a:pt x="12834" y="116919"/>
                  <a:pt x="37830" y="123001"/>
                  <a:pt x="40532" y="121650"/>
                </a:cubicBezTo>
                <a:cubicBezTo>
                  <a:pt x="43234" y="120298"/>
                  <a:pt x="43233" y="102726"/>
                  <a:pt x="50665" y="101375"/>
                </a:cubicBezTo>
                <a:cubicBezTo>
                  <a:pt x="58095" y="100023"/>
                  <a:pt x="142537" y="102050"/>
                  <a:pt x="151995" y="101375"/>
                </a:cubicBezTo>
                <a:cubicBezTo>
                  <a:pt x="161452" y="100699"/>
                  <a:pt x="176989" y="91913"/>
                  <a:pt x="192527" y="91237"/>
                </a:cubicBezTo>
                <a:cubicBezTo>
                  <a:pt x="208063" y="90561"/>
                  <a:pt x="370192" y="91913"/>
                  <a:pt x="385054" y="91237"/>
                </a:cubicBezTo>
                <a:cubicBezTo>
                  <a:pt x="399915" y="90561"/>
                  <a:pt x="412075" y="82451"/>
                  <a:pt x="415453" y="81100"/>
                </a:cubicBezTo>
                <a:cubicBezTo>
                  <a:pt x="418831" y="79748"/>
                  <a:pt x="432341" y="71638"/>
                  <a:pt x="435719" y="70962"/>
                </a:cubicBezTo>
                <a:cubicBezTo>
                  <a:pt x="439096" y="70286"/>
                  <a:pt x="463416" y="71638"/>
                  <a:pt x="466119" y="70962"/>
                </a:cubicBezTo>
                <a:cubicBezTo>
                  <a:pt x="468821" y="70286"/>
                  <a:pt x="473548" y="61500"/>
                  <a:pt x="476251" y="60825"/>
                </a:cubicBezTo>
                <a:cubicBezTo>
                  <a:pt x="478953" y="60149"/>
                  <a:pt x="501246" y="61500"/>
                  <a:pt x="506650" y="60825"/>
                </a:cubicBezTo>
                <a:cubicBezTo>
                  <a:pt x="512054" y="60149"/>
                  <a:pt x="552586" y="51363"/>
                  <a:pt x="557316" y="50687"/>
                </a:cubicBezTo>
                <a:cubicBezTo>
                  <a:pt x="562044" y="50011"/>
                  <a:pt x="574203" y="51363"/>
                  <a:pt x="577581" y="50687"/>
                </a:cubicBezTo>
                <a:cubicBezTo>
                  <a:pt x="580958" y="50011"/>
                  <a:pt x="603251" y="41225"/>
                  <a:pt x="607980" y="40550"/>
                </a:cubicBezTo>
                <a:cubicBezTo>
                  <a:pt x="612708" y="39874"/>
                  <a:pt x="643783" y="41225"/>
                  <a:pt x="648513" y="40550"/>
                </a:cubicBezTo>
                <a:cubicBezTo>
                  <a:pt x="653241" y="39874"/>
                  <a:pt x="671480" y="31088"/>
                  <a:pt x="678912" y="30412"/>
                </a:cubicBezTo>
                <a:cubicBezTo>
                  <a:pt x="686342" y="29736"/>
                  <a:pt x="752544" y="31088"/>
                  <a:pt x="759976" y="30412"/>
                </a:cubicBezTo>
                <a:cubicBezTo>
                  <a:pt x="767406" y="29736"/>
                  <a:pt x="784970" y="21626"/>
                  <a:pt x="790374" y="20274"/>
                </a:cubicBezTo>
                <a:cubicBezTo>
                  <a:pt x="795778" y="18923"/>
                  <a:pt x="836986" y="10813"/>
                  <a:pt x="841040" y="10137"/>
                </a:cubicBezTo>
                <a:cubicBezTo>
                  <a:pt x="845093" y="9461"/>
                  <a:pt x="847795" y="10812"/>
                  <a:pt x="851173" y="10137"/>
                </a:cubicBezTo>
                <a:cubicBezTo>
                  <a:pt x="854550" y="9461"/>
                  <a:pt x="845768" y="675"/>
                  <a:pt x="891705" y="0"/>
                </a:cubicBezTo>
                <a:cubicBezTo>
                  <a:pt x="937641" y="-675"/>
                  <a:pt x="1494956" y="-675"/>
                  <a:pt x="1540218" y="0"/>
                </a:cubicBezTo>
                <a:cubicBezTo>
                  <a:pt x="1585478" y="675"/>
                  <a:pt x="1563185" y="9461"/>
                  <a:pt x="1570617" y="10137"/>
                </a:cubicBezTo>
                <a:cubicBezTo>
                  <a:pt x="1578047" y="10812"/>
                  <a:pt x="1643574" y="9461"/>
                  <a:pt x="1651680" y="10137"/>
                </a:cubicBezTo>
                <a:cubicBezTo>
                  <a:pt x="1659786" y="10813"/>
                  <a:pt x="1686132" y="19599"/>
                  <a:pt x="1692212" y="20274"/>
                </a:cubicBezTo>
                <a:cubicBezTo>
                  <a:pt x="1698292" y="20950"/>
                  <a:pt x="1736122" y="19599"/>
                  <a:pt x="1742877" y="20274"/>
                </a:cubicBezTo>
                <a:cubicBezTo>
                  <a:pt x="1749632" y="20950"/>
                  <a:pt x="1788814" y="29060"/>
                  <a:pt x="1793543" y="30412"/>
                </a:cubicBezTo>
                <a:cubicBezTo>
                  <a:pt x="1798271" y="31764"/>
                  <a:pt x="1807053" y="39874"/>
                  <a:pt x="1813809" y="40550"/>
                </a:cubicBezTo>
                <a:cubicBezTo>
                  <a:pt x="1820564" y="41225"/>
                  <a:pt x="1888794" y="39874"/>
                  <a:pt x="1894873" y="40550"/>
                </a:cubicBezTo>
                <a:cubicBezTo>
                  <a:pt x="1900953" y="41225"/>
                  <a:pt x="1903655" y="50011"/>
                  <a:pt x="1905006" y="50687"/>
                </a:cubicBezTo>
                <a:cubicBezTo>
                  <a:pt x="1906357" y="51363"/>
                  <a:pt x="1911761" y="50011"/>
                  <a:pt x="1915139" y="50687"/>
                </a:cubicBezTo>
                <a:cubicBezTo>
                  <a:pt x="1918516" y="51363"/>
                  <a:pt x="1951617" y="60149"/>
                  <a:pt x="1955671" y="60825"/>
                </a:cubicBezTo>
                <a:cubicBezTo>
                  <a:pt x="1959723" y="61500"/>
                  <a:pt x="1972559" y="60149"/>
                  <a:pt x="1975937" y="60825"/>
                </a:cubicBezTo>
                <a:cubicBezTo>
                  <a:pt x="1979315" y="61500"/>
                  <a:pt x="1994175" y="70286"/>
                  <a:pt x="2006335" y="70962"/>
                </a:cubicBezTo>
                <a:cubicBezTo>
                  <a:pt x="2018494" y="71638"/>
                  <a:pt x="2144144" y="69611"/>
                  <a:pt x="2158331" y="70962"/>
                </a:cubicBezTo>
                <a:cubicBezTo>
                  <a:pt x="2172517" y="72314"/>
                  <a:pt x="2208996" y="89885"/>
                  <a:pt x="2219129" y="91237"/>
                </a:cubicBezTo>
                <a:cubicBezTo>
                  <a:pt x="2229262" y="92589"/>
                  <a:pt x="2300868" y="90561"/>
                  <a:pt x="2310326" y="91237"/>
                </a:cubicBezTo>
                <a:cubicBezTo>
                  <a:pt x="2319784" y="91913"/>
                  <a:pt x="2349507" y="100699"/>
                  <a:pt x="2360991" y="101375"/>
                </a:cubicBezTo>
                <a:cubicBezTo>
                  <a:pt x="2372474" y="102050"/>
                  <a:pt x="2471103" y="100699"/>
                  <a:pt x="2482587" y="101375"/>
                </a:cubicBezTo>
                <a:cubicBezTo>
                  <a:pt x="2494071" y="102050"/>
                  <a:pt x="2499475" y="110836"/>
                  <a:pt x="2533253" y="111512"/>
                </a:cubicBezTo>
                <a:cubicBezTo>
                  <a:pt x="2567029" y="112188"/>
                  <a:pt x="2956135" y="112188"/>
                  <a:pt x="2989238" y="111512"/>
                </a:cubicBezTo>
                <a:cubicBezTo>
                  <a:pt x="3022339" y="110836"/>
                  <a:pt x="3017610" y="102050"/>
                  <a:pt x="3029771" y="101375"/>
                </a:cubicBezTo>
                <a:cubicBezTo>
                  <a:pt x="3041930" y="100699"/>
                  <a:pt x="3160823" y="102050"/>
                  <a:pt x="3171632" y="101375"/>
                </a:cubicBezTo>
                <a:cubicBezTo>
                  <a:pt x="3182440" y="100699"/>
                  <a:pt x="3187169" y="91913"/>
                  <a:pt x="3191899" y="91237"/>
                </a:cubicBezTo>
                <a:cubicBezTo>
                  <a:pt x="3196626" y="90561"/>
                  <a:pt x="3238509" y="91913"/>
                  <a:pt x="3242563" y="91237"/>
                </a:cubicBezTo>
                <a:cubicBezTo>
                  <a:pt x="3246615" y="90561"/>
                  <a:pt x="3249317" y="81775"/>
                  <a:pt x="3252696" y="81100"/>
                </a:cubicBezTo>
                <a:cubicBezTo>
                  <a:pt x="3256073" y="80424"/>
                  <a:pt x="3289174" y="81775"/>
                  <a:pt x="3293228" y="81100"/>
                </a:cubicBezTo>
                <a:cubicBezTo>
                  <a:pt x="3297281" y="80424"/>
                  <a:pt x="3308765" y="71638"/>
                  <a:pt x="3313495" y="70962"/>
                </a:cubicBezTo>
                <a:cubicBezTo>
                  <a:pt x="3318222" y="70286"/>
                  <a:pt x="3356728" y="71638"/>
                  <a:pt x="3364160" y="70962"/>
                </a:cubicBezTo>
                <a:cubicBezTo>
                  <a:pt x="3371590" y="70286"/>
                  <a:pt x="3420228" y="61500"/>
                  <a:pt x="3424958" y="60825"/>
                </a:cubicBezTo>
                <a:cubicBezTo>
                  <a:pt x="3429686" y="60149"/>
                  <a:pt x="3433062" y="61500"/>
                  <a:pt x="3435090" y="60825"/>
                </a:cubicBezTo>
                <a:cubicBezTo>
                  <a:pt x="3437116" y="60149"/>
                  <a:pt x="3451301" y="51363"/>
                  <a:pt x="3455356" y="50687"/>
                </a:cubicBezTo>
                <a:cubicBezTo>
                  <a:pt x="3459408" y="50011"/>
                  <a:pt x="3491834" y="51363"/>
                  <a:pt x="3495889" y="50687"/>
                </a:cubicBezTo>
                <a:cubicBezTo>
                  <a:pt x="3499941" y="50011"/>
                  <a:pt x="3501292" y="41225"/>
                  <a:pt x="3516155" y="40550"/>
                </a:cubicBezTo>
                <a:cubicBezTo>
                  <a:pt x="3531016" y="39874"/>
                  <a:pt x="3703952" y="41225"/>
                  <a:pt x="3718815" y="40550"/>
                </a:cubicBezTo>
                <a:cubicBezTo>
                  <a:pt x="3733675" y="39874"/>
                  <a:pt x="3685711" y="31088"/>
                  <a:pt x="3739081" y="30412"/>
                </a:cubicBezTo>
                <a:cubicBezTo>
                  <a:pt x="3792447" y="29736"/>
                  <a:pt x="4464604" y="29736"/>
                  <a:pt x="4519323" y="30412"/>
                </a:cubicBezTo>
                <a:cubicBezTo>
                  <a:pt x="4574040" y="31088"/>
                  <a:pt x="4553773" y="39198"/>
                  <a:pt x="4559853" y="40550"/>
                </a:cubicBezTo>
                <a:cubicBezTo>
                  <a:pt x="4565932" y="41901"/>
                  <a:pt x="4582825" y="50011"/>
                  <a:pt x="4610521" y="50687"/>
                </a:cubicBezTo>
                <a:cubicBezTo>
                  <a:pt x="4638216" y="51363"/>
                  <a:pt x="4948962" y="50011"/>
                  <a:pt x="4975308" y="50687"/>
                </a:cubicBezTo>
                <a:cubicBezTo>
                  <a:pt x="5001652" y="51363"/>
                  <a:pt x="5000302" y="60149"/>
                  <a:pt x="5005707" y="60825"/>
                </a:cubicBezTo>
                <a:cubicBezTo>
                  <a:pt x="5011111" y="61500"/>
                  <a:pt x="5051642" y="60149"/>
                  <a:pt x="5056373" y="60825"/>
                </a:cubicBezTo>
                <a:cubicBezTo>
                  <a:pt x="5061101" y="61500"/>
                  <a:pt x="5074610" y="69611"/>
                  <a:pt x="5076637" y="70962"/>
                </a:cubicBezTo>
                <a:cubicBezTo>
                  <a:pt x="5078663" y="72314"/>
                  <a:pt x="5085419" y="80424"/>
                  <a:pt x="5086771" y="81100"/>
                </a:cubicBezTo>
                <a:cubicBezTo>
                  <a:pt x="5088121" y="81775"/>
                  <a:pt x="5094877" y="80424"/>
                  <a:pt x="5096905" y="81100"/>
                </a:cubicBezTo>
                <a:cubicBezTo>
                  <a:pt x="5098930" y="81775"/>
                  <a:pt x="5114466" y="90561"/>
                  <a:pt x="5117170" y="91237"/>
                </a:cubicBezTo>
                <a:cubicBezTo>
                  <a:pt x="5119870" y="91913"/>
                  <a:pt x="5134733" y="90561"/>
                  <a:pt x="5137435" y="91237"/>
                </a:cubicBezTo>
                <a:cubicBezTo>
                  <a:pt x="5140137" y="91913"/>
                  <a:pt x="5154998" y="100023"/>
                  <a:pt x="5157702" y="101375"/>
                </a:cubicBezTo>
                <a:cubicBezTo>
                  <a:pt x="5160403" y="102726"/>
                  <a:pt x="5174589" y="110836"/>
                  <a:pt x="5177969" y="111512"/>
                </a:cubicBezTo>
                <a:cubicBezTo>
                  <a:pt x="5181345" y="112188"/>
                  <a:pt x="5205665" y="110836"/>
                  <a:pt x="5208367" y="111512"/>
                </a:cubicBezTo>
                <a:cubicBezTo>
                  <a:pt x="5211069" y="112188"/>
                  <a:pt x="5217147" y="120974"/>
                  <a:pt x="5218499" y="121650"/>
                </a:cubicBezTo>
                <a:cubicBezTo>
                  <a:pt x="5219849" y="122326"/>
                  <a:pt x="5227281" y="120974"/>
                  <a:pt x="5228633" y="121650"/>
                </a:cubicBezTo>
                <a:cubicBezTo>
                  <a:pt x="5229982" y="122326"/>
                  <a:pt x="5236738" y="130436"/>
                  <a:pt x="5238766" y="131787"/>
                </a:cubicBezTo>
                <a:cubicBezTo>
                  <a:pt x="5240791" y="133139"/>
                  <a:pt x="5253626" y="140573"/>
                  <a:pt x="5259031" y="141925"/>
                </a:cubicBezTo>
                <a:cubicBezTo>
                  <a:pt x="5264435" y="143277"/>
                  <a:pt x="5315099" y="151387"/>
                  <a:pt x="5319829" y="152063"/>
                </a:cubicBezTo>
                <a:cubicBezTo>
                  <a:pt x="5324558" y="152738"/>
                  <a:pt x="5327934" y="150711"/>
                  <a:pt x="5329962" y="152063"/>
                </a:cubicBezTo>
                <a:cubicBezTo>
                  <a:pt x="5331988" y="153414"/>
                  <a:pt x="5347526" y="170986"/>
                  <a:pt x="5350230" y="172338"/>
                </a:cubicBezTo>
                <a:cubicBezTo>
                  <a:pt x="5352931" y="173689"/>
                  <a:pt x="5368470" y="171662"/>
                  <a:pt x="5370496" y="172338"/>
                </a:cubicBezTo>
                <a:cubicBezTo>
                  <a:pt x="5372523" y="173013"/>
                  <a:pt x="5379276" y="181123"/>
                  <a:pt x="5380628" y="182475"/>
                </a:cubicBezTo>
                <a:cubicBezTo>
                  <a:pt x="5381978" y="183827"/>
                  <a:pt x="5389410" y="191261"/>
                  <a:pt x="5390762" y="192613"/>
                </a:cubicBezTo>
                <a:cubicBezTo>
                  <a:pt x="5392112" y="193964"/>
                  <a:pt x="5398867" y="202074"/>
                  <a:pt x="5400895" y="202750"/>
                </a:cubicBezTo>
                <a:cubicBezTo>
                  <a:pt x="5402920" y="203426"/>
                  <a:pt x="5419808" y="202750"/>
                  <a:pt x="5421160" y="16220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4556" y="6559826"/>
            <a:ext cx="1184744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718" y="189680"/>
            <a:ext cx="5417822" cy="846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 spc="-300">
                <a:solidFill>
                  <a:schemeClr val="accent1">
                    <a:lumMod val="50000"/>
                  </a:schemeClr>
                </a:solidFill>
              </a:rPr>
              <a:t>2.1</a:t>
            </a:r>
            <a:r>
              <a:rPr lang="ko-KR" altLang="en-US" sz="5000" spc="-300">
                <a:solidFill>
                  <a:schemeClr val="accent1">
                    <a:lumMod val="50000"/>
                  </a:schemeClr>
                </a:solidFill>
              </a:rPr>
              <a:t> 시대별 건축 양식</a:t>
            </a:r>
            <a:endParaRPr lang="ko-KR" altLang="en-US" sz="5000" spc="-3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454058" y="1780585"/>
            <a:ext cx="6062221" cy="4351609"/>
          </a:xfrm>
          <a:prstGeom prst="rect">
            <a:avLst/>
          </a:prstGeom>
        </p:spPr>
        <p:txBody>
          <a:bodyPr wrap="square">
            <a:spAutoFit/>
          </a:bodyPr>
          <a:p>
            <a:pPr marL="399840" indent="-399840">
              <a:buFont typeface="Arial"/>
              <a:buChar char="•"/>
              <a:defRPr/>
            </a:pPr>
            <a:r>
              <a:rPr lang="ko-KR" altLang="en-US" sz="2800" b="1"/>
              <a:t>무로마치시대</a:t>
            </a:r>
            <a:r>
              <a:rPr lang="en-US" altLang="ko-KR" sz="2800" b="1"/>
              <a:t>(1333-1568</a:t>
            </a:r>
            <a:r>
              <a:rPr lang="ko-KR" altLang="en-US" sz="2800" b="1"/>
              <a:t>년</a:t>
            </a:r>
            <a:r>
              <a:rPr lang="en-US" altLang="ko-KR" sz="2800" b="1"/>
              <a:t>)</a:t>
            </a:r>
            <a:r>
              <a:rPr lang="en-US" altLang="ko-KR" sz="2800"/>
              <a:t>:</a:t>
            </a:r>
            <a:endParaRPr lang="en-US" altLang="ko-KR" sz="2800"/>
          </a:p>
          <a:p>
            <a:pPr marL="0" indent="0">
              <a:buFont typeface="Arial"/>
              <a:buNone/>
              <a:defRPr/>
            </a:pPr>
            <a:r>
              <a:rPr lang="ko-KR" altLang="en-US" sz="2800"/>
              <a:t> 다도의식이 유행하면서 섬세한 감각의 나무자재의 간결항 양식이 특징인</a:t>
            </a:r>
            <a:r>
              <a:rPr lang="ko-KR" altLang="en-US" sz="2800">
                <a:solidFill>
                  <a:srgbClr val="0000ff"/>
                </a:solidFill>
              </a:rPr>
              <a:t> </a:t>
            </a:r>
            <a:r>
              <a:rPr lang="en-US" altLang="ko-KR" sz="280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‘</a:t>
            </a:r>
            <a:r>
              <a:rPr lang="ko-KR" altLang="en-US" sz="280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스키야즈쿠리 양식</a:t>
            </a:r>
            <a:r>
              <a:rPr lang="en-US" altLang="ko-KR" sz="2800">
                <a:solidFill>
                  <a:srgbClr val="0000ff"/>
                </a:solidFill>
              </a:rPr>
              <a:t>’</a:t>
            </a:r>
            <a:r>
              <a:rPr lang="ko-KR" altLang="en-US" sz="2800"/>
              <a:t>으로 제작됨</a:t>
            </a:r>
            <a:endParaRPr lang="ko-KR" altLang="en-US" sz="2800"/>
          </a:p>
          <a:p>
            <a:pPr marL="0" indent="0">
              <a:buFont typeface="Arial"/>
              <a:buNone/>
              <a:defRPr/>
            </a:pPr>
            <a:endParaRPr lang="ko-KR" altLang="en-US" sz="2800"/>
          </a:p>
          <a:p>
            <a:pPr marL="399840" indent="-399840">
              <a:buFont typeface="Arial"/>
              <a:buChar char="•"/>
              <a:defRPr/>
            </a:pPr>
            <a:r>
              <a:rPr lang="en-US" altLang="ko-KR" sz="2800" b="1"/>
              <a:t>16</a:t>
            </a:r>
            <a:r>
              <a:rPr lang="ko-KR" altLang="en-US" sz="2800" b="1"/>
              <a:t>세기</a:t>
            </a:r>
            <a:r>
              <a:rPr lang="en-US" altLang="ko-KR" sz="2800"/>
              <a:t>:</a:t>
            </a:r>
            <a:endParaRPr lang="ko-KR" altLang="en-US" sz="2800"/>
          </a:p>
          <a:p>
            <a:pPr marL="0" indent="0">
              <a:buFont typeface="Arial"/>
              <a:buNone/>
              <a:defRPr/>
            </a:pPr>
            <a:r>
              <a:rPr lang="ko-KR" altLang="en-US" sz="2800"/>
              <a:t> 봉건군주가</a:t>
            </a:r>
            <a:r>
              <a:rPr lang="en-US" altLang="ko-KR" sz="2800"/>
              <a:t> </a:t>
            </a:r>
            <a:r>
              <a:rPr lang="ko-KR" altLang="en-US" sz="2800"/>
              <a:t>일본시회를 지배하게 되자 많은 성이 건축됨</a:t>
            </a:r>
            <a:r>
              <a:rPr lang="en-US" altLang="ko-KR" sz="2800"/>
              <a:t>,</a:t>
            </a:r>
            <a:r>
              <a:rPr lang="ko-KR" altLang="en-US" sz="2800"/>
              <a:t> 성 안의 독사실과 대기실은 </a:t>
            </a:r>
            <a:r>
              <a:rPr lang="en-US" altLang="ko-KR" sz="2800"/>
              <a:t>‘</a:t>
            </a:r>
            <a:r>
              <a:rPr lang="ko-KR" altLang="en-US" sz="280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쇼인즈쿠리 양식</a:t>
            </a:r>
            <a:r>
              <a:rPr lang="en-US" altLang="ko-KR" sz="2800"/>
              <a:t>’</a:t>
            </a:r>
            <a:r>
              <a:rPr lang="ko-KR" altLang="en-US" sz="2800"/>
              <a:t>으로 발달됨</a:t>
            </a:r>
            <a:r>
              <a:rPr lang="en-US" altLang="ko-KR" sz="2800"/>
              <a:t>.</a:t>
            </a:r>
            <a:endParaRPr lang="en-US" altLang="ko-KR" sz="2800"/>
          </a:p>
        </p:txBody>
      </p:sp>
      <p:cxnSp>
        <p:nvCxnSpPr>
          <p:cNvPr id="16" name="直線コネクタ 3"/>
          <p:cNvCxnSpPr/>
          <p:nvPr/>
        </p:nvCxnSpPr>
        <p:spPr>
          <a:xfrm>
            <a:off x="344557" y="1179443"/>
            <a:ext cx="118474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/>
        </p:nvCxnSpPr>
        <p:spPr>
          <a:xfrm>
            <a:off x="366272" y="1182376"/>
            <a:ext cx="11825728" cy="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rcRect l="58810" t="16880" r="-2060" b="33010"/>
          <a:stretch>
            <a:fillRect/>
          </a:stretch>
        </p:blipFill>
        <p:spPr>
          <a:xfrm>
            <a:off x="7028239" y="3895117"/>
            <a:ext cx="4475403" cy="2414167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82353" h="1713309">
                <a:moveTo>
                  <a:pt x="1388448" y="20275"/>
                </a:moveTo>
                <a:cubicBezTo>
                  <a:pt x="1355340" y="20275"/>
                  <a:pt x="927658" y="20951"/>
                  <a:pt x="891849" y="20275"/>
                </a:cubicBezTo>
                <a:cubicBezTo>
                  <a:pt x="856039" y="19599"/>
                  <a:pt x="859417" y="10813"/>
                  <a:pt x="851311" y="10137"/>
                </a:cubicBezTo>
                <a:cubicBezTo>
                  <a:pt x="843203" y="9461"/>
                  <a:pt x="780367" y="10813"/>
                  <a:pt x="770234" y="10137"/>
                </a:cubicBezTo>
                <a:cubicBezTo>
                  <a:pt x="760099" y="9461"/>
                  <a:pt x="730370" y="675"/>
                  <a:pt x="699291" y="0"/>
                </a:cubicBezTo>
                <a:cubicBezTo>
                  <a:pt x="668210" y="-676"/>
                  <a:pt x="331064" y="-676"/>
                  <a:pt x="304038" y="0"/>
                </a:cubicBezTo>
                <a:cubicBezTo>
                  <a:pt x="277011" y="675"/>
                  <a:pt x="296607" y="8786"/>
                  <a:pt x="293905" y="10137"/>
                </a:cubicBezTo>
                <a:cubicBezTo>
                  <a:pt x="291202" y="11489"/>
                  <a:pt x="268905" y="16896"/>
                  <a:pt x="263501" y="20275"/>
                </a:cubicBezTo>
                <a:cubicBezTo>
                  <a:pt x="258094" y="23655"/>
                  <a:pt x="216880" y="57447"/>
                  <a:pt x="212827" y="60827"/>
                </a:cubicBezTo>
                <a:cubicBezTo>
                  <a:pt x="208773" y="64206"/>
                  <a:pt x="206071" y="68937"/>
                  <a:pt x="202693" y="70965"/>
                </a:cubicBezTo>
                <a:cubicBezTo>
                  <a:pt x="199315" y="72992"/>
                  <a:pt x="165531" y="89213"/>
                  <a:pt x="162154" y="91241"/>
                </a:cubicBezTo>
                <a:cubicBezTo>
                  <a:pt x="158774" y="93268"/>
                  <a:pt x="156748" y="98675"/>
                  <a:pt x="152019" y="101379"/>
                </a:cubicBezTo>
                <a:cubicBezTo>
                  <a:pt x="147290" y="104082"/>
                  <a:pt x="95940" y="129089"/>
                  <a:pt x="91211" y="131793"/>
                </a:cubicBezTo>
                <a:cubicBezTo>
                  <a:pt x="86482" y="134496"/>
                  <a:pt x="83103" y="140579"/>
                  <a:pt x="81076" y="141931"/>
                </a:cubicBezTo>
                <a:cubicBezTo>
                  <a:pt x="79050" y="143282"/>
                  <a:pt x="62834" y="151392"/>
                  <a:pt x="60808" y="152068"/>
                </a:cubicBezTo>
                <a:cubicBezTo>
                  <a:pt x="58781" y="152744"/>
                  <a:pt x="52024" y="151392"/>
                  <a:pt x="50672" y="152068"/>
                </a:cubicBezTo>
                <a:cubicBezTo>
                  <a:pt x="49321" y="152744"/>
                  <a:pt x="41888" y="160855"/>
                  <a:pt x="40538" y="162206"/>
                </a:cubicBezTo>
                <a:cubicBezTo>
                  <a:pt x="39186" y="163558"/>
                  <a:pt x="31754" y="171668"/>
                  <a:pt x="30403" y="172344"/>
                </a:cubicBezTo>
                <a:cubicBezTo>
                  <a:pt x="29052" y="173020"/>
                  <a:pt x="21619" y="170316"/>
                  <a:pt x="20268" y="172344"/>
                </a:cubicBezTo>
                <a:cubicBezTo>
                  <a:pt x="18917" y="174371"/>
                  <a:pt x="10809" y="199378"/>
                  <a:pt x="10135" y="202758"/>
                </a:cubicBezTo>
                <a:cubicBezTo>
                  <a:pt x="9458" y="206137"/>
                  <a:pt x="10809" y="220330"/>
                  <a:pt x="10135" y="223034"/>
                </a:cubicBezTo>
                <a:cubicBezTo>
                  <a:pt x="9458" y="225737"/>
                  <a:pt x="0" y="156799"/>
                  <a:pt x="0" y="243310"/>
                </a:cubicBezTo>
                <a:cubicBezTo>
                  <a:pt x="0" y="329820"/>
                  <a:pt x="8107" y="1434854"/>
                  <a:pt x="10135" y="1520689"/>
                </a:cubicBezTo>
                <a:cubicBezTo>
                  <a:pt x="12161" y="1606523"/>
                  <a:pt x="28376" y="1529474"/>
                  <a:pt x="30403" y="1530827"/>
                </a:cubicBezTo>
                <a:cubicBezTo>
                  <a:pt x="32429" y="1532178"/>
                  <a:pt x="39186" y="1539612"/>
                  <a:pt x="40538" y="1540964"/>
                </a:cubicBezTo>
                <a:cubicBezTo>
                  <a:pt x="41888" y="1542316"/>
                  <a:pt x="49321" y="1549750"/>
                  <a:pt x="50672" y="1551102"/>
                </a:cubicBezTo>
                <a:cubicBezTo>
                  <a:pt x="52024" y="1552454"/>
                  <a:pt x="59456" y="1559888"/>
                  <a:pt x="60808" y="1561240"/>
                </a:cubicBezTo>
                <a:cubicBezTo>
                  <a:pt x="62158" y="1562592"/>
                  <a:pt x="68239" y="1570026"/>
                  <a:pt x="70942" y="1571378"/>
                </a:cubicBezTo>
                <a:cubicBezTo>
                  <a:pt x="73644" y="1572729"/>
                  <a:pt x="95941" y="1580164"/>
                  <a:pt x="101346" y="1581516"/>
                </a:cubicBezTo>
                <a:cubicBezTo>
                  <a:pt x="106751" y="1582867"/>
                  <a:pt x="147965" y="1590302"/>
                  <a:pt x="152019" y="1591654"/>
                </a:cubicBezTo>
                <a:cubicBezTo>
                  <a:pt x="156073" y="1593005"/>
                  <a:pt x="160802" y="1600440"/>
                  <a:pt x="162154" y="1601792"/>
                </a:cubicBezTo>
                <a:cubicBezTo>
                  <a:pt x="163505" y="1603143"/>
                  <a:pt x="170261" y="1609902"/>
                  <a:pt x="172289" y="1611930"/>
                </a:cubicBezTo>
                <a:cubicBezTo>
                  <a:pt x="174315" y="1613957"/>
                  <a:pt x="190531" y="1630178"/>
                  <a:pt x="192558" y="1632206"/>
                </a:cubicBezTo>
                <a:cubicBezTo>
                  <a:pt x="194584" y="1634232"/>
                  <a:pt x="201341" y="1640992"/>
                  <a:pt x="202693" y="1642344"/>
                </a:cubicBezTo>
                <a:cubicBezTo>
                  <a:pt x="204044" y="1643696"/>
                  <a:pt x="210124" y="1651805"/>
                  <a:pt x="212827" y="1652481"/>
                </a:cubicBezTo>
                <a:cubicBezTo>
                  <a:pt x="215529" y="1653157"/>
                  <a:pt x="240528" y="1651805"/>
                  <a:pt x="243231" y="1652481"/>
                </a:cubicBezTo>
                <a:cubicBezTo>
                  <a:pt x="245934" y="1653157"/>
                  <a:pt x="249987" y="1661943"/>
                  <a:pt x="253366" y="1662619"/>
                </a:cubicBezTo>
                <a:cubicBezTo>
                  <a:pt x="256744" y="1663295"/>
                  <a:pt x="290526" y="1661943"/>
                  <a:pt x="293905" y="1662619"/>
                </a:cubicBezTo>
                <a:cubicBezTo>
                  <a:pt x="297282" y="1663295"/>
                  <a:pt x="299309" y="1672081"/>
                  <a:pt x="304038" y="1672757"/>
                </a:cubicBezTo>
                <a:cubicBezTo>
                  <a:pt x="308767" y="1673433"/>
                  <a:pt x="359441" y="1672081"/>
                  <a:pt x="364846" y="1672757"/>
                </a:cubicBezTo>
                <a:cubicBezTo>
                  <a:pt x="370251" y="1673433"/>
                  <a:pt x="381737" y="1680867"/>
                  <a:pt x="385117" y="1682895"/>
                </a:cubicBezTo>
                <a:cubicBezTo>
                  <a:pt x="388494" y="1684923"/>
                  <a:pt x="412141" y="1701820"/>
                  <a:pt x="415520" y="1703171"/>
                </a:cubicBezTo>
                <a:cubicBezTo>
                  <a:pt x="418898" y="1704523"/>
                  <a:pt x="433087" y="1702495"/>
                  <a:pt x="435790" y="1703171"/>
                </a:cubicBezTo>
                <a:cubicBezTo>
                  <a:pt x="438492" y="1703847"/>
                  <a:pt x="436464" y="1712633"/>
                  <a:pt x="456059" y="1713309"/>
                </a:cubicBezTo>
                <a:cubicBezTo>
                  <a:pt x="475652" y="1713984"/>
                  <a:pt x="709425" y="1714661"/>
                  <a:pt x="729695" y="1713309"/>
                </a:cubicBezTo>
                <a:cubicBezTo>
                  <a:pt x="749964" y="1711957"/>
                  <a:pt x="755369" y="1695060"/>
                  <a:pt x="760099" y="1693033"/>
                </a:cubicBezTo>
                <a:cubicBezTo>
                  <a:pt x="764828" y="1691005"/>
                  <a:pt x="795908" y="1684247"/>
                  <a:pt x="800638" y="1682895"/>
                </a:cubicBezTo>
                <a:cubicBezTo>
                  <a:pt x="805365" y="1681544"/>
                  <a:pt x="826312" y="1673433"/>
                  <a:pt x="831041" y="1672757"/>
                </a:cubicBezTo>
                <a:cubicBezTo>
                  <a:pt x="835770" y="1672081"/>
                  <a:pt x="863471" y="1674108"/>
                  <a:pt x="871580" y="1672757"/>
                </a:cubicBezTo>
                <a:cubicBezTo>
                  <a:pt x="879687" y="1671405"/>
                  <a:pt x="944549" y="1653833"/>
                  <a:pt x="952657" y="1652481"/>
                </a:cubicBezTo>
                <a:cubicBezTo>
                  <a:pt x="960765" y="1651129"/>
                  <a:pt x="989817" y="1653833"/>
                  <a:pt x="993196" y="1652481"/>
                </a:cubicBezTo>
                <a:cubicBezTo>
                  <a:pt x="996573" y="1651129"/>
                  <a:pt x="983060" y="1633557"/>
                  <a:pt x="1003330" y="1632206"/>
                </a:cubicBezTo>
                <a:cubicBezTo>
                  <a:pt x="1023600" y="1630853"/>
                  <a:pt x="1274939" y="1632881"/>
                  <a:pt x="1297236" y="1632206"/>
                </a:cubicBezTo>
                <a:cubicBezTo>
                  <a:pt x="1319532" y="1631529"/>
                  <a:pt x="1334395" y="1623419"/>
                  <a:pt x="1337775" y="1622068"/>
                </a:cubicBezTo>
                <a:cubicBezTo>
                  <a:pt x="1341152" y="1620716"/>
                  <a:pt x="1346557" y="1613281"/>
                  <a:pt x="1347909" y="1611930"/>
                </a:cubicBezTo>
                <a:cubicBezTo>
                  <a:pt x="1349259" y="1610578"/>
                  <a:pt x="1355340" y="1602468"/>
                  <a:pt x="1358043" y="1601792"/>
                </a:cubicBezTo>
                <a:cubicBezTo>
                  <a:pt x="1360746" y="1601116"/>
                  <a:pt x="1385745" y="1602468"/>
                  <a:pt x="1388448" y="1601792"/>
                </a:cubicBezTo>
                <a:cubicBezTo>
                  <a:pt x="1391150" y="1601116"/>
                  <a:pt x="1396555" y="1593682"/>
                  <a:pt x="1398583" y="1591654"/>
                </a:cubicBezTo>
                <a:cubicBezTo>
                  <a:pt x="1400609" y="1589626"/>
                  <a:pt x="1415473" y="1574757"/>
                  <a:pt x="1418851" y="1571378"/>
                </a:cubicBezTo>
                <a:cubicBezTo>
                  <a:pt x="1422229" y="1567999"/>
                  <a:pt x="1445877" y="1543668"/>
                  <a:pt x="1449255" y="1540964"/>
                </a:cubicBezTo>
                <a:cubicBezTo>
                  <a:pt x="1452633" y="1538261"/>
                  <a:pt x="1467497" y="1532178"/>
                  <a:pt x="1469525" y="1530827"/>
                </a:cubicBezTo>
                <a:cubicBezTo>
                  <a:pt x="1471552" y="1529474"/>
                  <a:pt x="1478308" y="1522040"/>
                  <a:pt x="1479659" y="1520689"/>
                </a:cubicBezTo>
                <a:cubicBezTo>
                  <a:pt x="1481011" y="1519336"/>
                  <a:pt x="1488443" y="1512578"/>
                  <a:pt x="1489794" y="1510551"/>
                </a:cubicBezTo>
                <a:cubicBezTo>
                  <a:pt x="1491145" y="1508523"/>
                  <a:pt x="1498578" y="1492302"/>
                  <a:pt x="1499929" y="1490275"/>
                </a:cubicBezTo>
                <a:cubicBezTo>
                  <a:pt x="1501280" y="1488247"/>
                  <a:pt x="1509388" y="1481489"/>
                  <a:pt x="1510063" y="1480137"/>
                </a:cubicBezTo>
                <a:cubicBezTo>
                  <a:pt x="1510739" y="1478785"/>
                  <a:pt x="1508712" y="1472026"/>
                  <a:pt x="1510063" y="1469999"/>
                </a:cubicBezTo>
                <a:cubicBezTo>
                  <a:pt x="1511415" y="1467971"/>
                  <a:pt x="1528306" y="1451750"/>
                  <a:pt x="1530333" y="1449723"/>
                </a:cubicBezTo>
                <a:cubicBezTo>
                  <a:pt x="1532360" y="1447695"/>
                  <a:pt x="1539117" y="1440937"/>
                  <a:pt x="1540467" y="1439585"/>
                </a:cubicBezTo>
                <a:cubicBezTo>
                  <a:pt x="1541819" y="1438233"/>
                  <a:pt x="1549926" y="1434178"/>
                  <a:pt x="1550602" y="1429447"/>
                </a:cubicBezTo>
                <a:cubicBezTo>
                  <a:pt x="1551277" y="1424716"/>
                  <a:pt x="1549926" y="1373350"/>
                  <a:pt x="1550602" y="1368620"/>
                </a:cubicBezTo>
                <a:cubicBezTo>
                  <a:pt x="1551277" y="1363888"/>
                  <a:pt x="1560061" y="1360509"/>
                  <a:pt x="1560737" y="1358482"/>
                </a:cubicBezTo>
                <a:cubicBezTo>
                  <a:pt x="1561412" y="1356454"/>
                  <a:pt x="1559385" y="1341585"/>
                  <a:pt x="1560737" y="1338206"/>
                </a:cubicBezTo>
                <a:cubicBezTo>
                  <a:pt x="1562088" y="1334827"/>
                  <a:pt x="1579655" y="1311171"/>
                  <a:pt x="1581006" y="1307792"/>
                </a:cubicBezTo>
                <a:cubicBezTo>
                  <a:pt x="1582357" y="1304413"/>
                  <a:pt x="1580330" y="1291572"/>
                  <a:pt x="1581006" y="1287517"/>
                </a:cubicBezTo>
                <a:cubicBezTo>
                  <a:pt x="1581682" y="1283461"/>
                  <a:pt x="1590465" y="1251695"/>
                  <a:pt x="1591141" y="1246964"/>
                </a:cubicBezTo>
                <a:cubicBezTo>
                  <a:pt x="1591815" y="1242233"/>
                  <a:pt x="1589789" y="1221958"/>
                  <a:pt x="1591141" y="1216551"/>
                </a:cubicBezTo>
                <a:cubicBezTo>
                  <a:pt x="1592491" y="1211143"/>
                  <a:pt x="1609382" y="1172620"/>
                  <a:pt x="1611410" y="1165861"/>
                </a:cubicBezTo>
                <a:cubicBezTo>
                  <a:pt x="1613437" y="1159102"/>
                  <a:pt x="1620193" y="1120578"/>
                  <a:pt x="1621545" y="1115172"/>
                </a:cubicBezTo>
                <a:cubicBezTo>
                  <a:pt x="1622896" y="1109764"/>
                  <a:pt x="1630328" y="1092192"/>
                  <a:pt x="1631680" y="1084758"/>
                </a:cubicBezTo>
                <a:cubicBezTo>
                  <a:pt x="1633031" y="1077323"/>
                  <a:pt x="1641138" y="1011764"/>
                  <a:pt x="1641814" y="1003654"/>
                </a:cubicBezTo>
                <a:cubicBezTo>
                  <a:pt x="1642489" y="995544"/>
                  <a:pt x="1641138" y="967833"/>
                  <a:pt x="1641814" y="963102"/>
                </a:cubicBezTo>
                <a:cubicBezTo>
                  <a:pt x="1642489" y="958371"/>
                  <a:pt x="1650597" y="934716"/>
                  <a:pt x="1651949" y="932689"/>
                </a:cubicBezTo>
                <a:cubicBezTo>
                  <a:pt x="1653300" y="930661"/>
                  <a:pt x="1660731" y="934716"/>
                  <a:pt x="1662083" y="932689"/>
                </a:cubicBezTo>
                <a:cubicBezTo>
                  <a:pt x="1663434" y="930661"/>
                  <a:pt x="1671542" y="905654"/>
                  <a:pt x="1672218" y="902275"/>
                </a:cubicBezTo>
                <a:cubicBezTo>
                  <a:pt x="1672893" y="898895"/>
                  <a:pt x="1671542" y="884702"/>
                  <a:pt x="1672218" y="881999"/>
                </a:cubicBezTo>
                <a:cubicBezTo>
                  <a:pt x="1672893" y="879295"/>
                  <a:pt x="1681677" y="894165"/>
                  <a:pt x="1682353" y="861724"/>
                </a:cubicBezTo>
                <a:cubicBezTo>
                  <a:pt x="1683028" y="829282"/>
                  <a:pt x="1683028" y="427820"/>
                  <a:pt x="1682353" y="395379"/>
                </a:cubicBezTo>
                <a:cubicBezTo>
                  <a:pt x="1681677" y="362937"/>
                  <a:pt x="1673569" y="378482"/>
                  <a:pt x="1672218" y="375103"/>
                </a:cubicBezTo>
                <a:cubicBezTo>
                  <a:pt x="1670867" y="371723"/>
                  <a:pt x="1663434" y="347392"/>
                  <a:pt x="1662083" y="344689"/>
                </a:cubicBezTo>
                <a:cubicBezTo>
                  <a:pt x="1660731" y="341985"/>
                  <a:pt x="1653300" y="336579"/>
                  <a:pt x="1651949" y="334551"/>
                </a:cubicBezTo>
                <a:cubicBezTo>
                  <a:pt x="1650597" y="332524"/>
                  <a:pt x="1643164" y="316979"/>
                  <a:pt x="1641814" y="314275"/>
                </a:cubicBezTo>
                <a:cubicBezTo>
                  <a:pt x="1640462" y="311572"/>
                  <a:pt x="1632356" y="296702"/>
                  <a:pt x="1631680" y="293999"/>
                </a:cubicBezTo>
                <a:cubicBezTo>
                  <a:pt x="1631004" y="291295"/>
                  <a:pt x="1633031" y="276426"/>
                  <a:pt x="1631680" y="273724"/>
                </a:cubicBezTo>
                <a:cubicBezTo>
                  <a:pt x="1630328" y="271020"/>
                  <a:pt x="1612761" y="255475"/>
                  <a:pt x="1611410" y="253448"/>
                </a:cubicBezTo>
                <a:cubicBezTo>
                  <a:pt x="1610058" y="251420"/>
                  <a:pt x="1612761" y="246013"/>
                  <a:pt x="1611410" y="243310"/>
                </a:cubicBezTo>
                <a:cubicBezTo>
                  <a:pt x="1610058" y="240606"/>
                  <a:pt x="1593842" y="215599"/>
                  <a:pt x="1591141" y="212896"/>
                </a:cubicBezTo>
                <a:cubicBezTo>
                  <a:pt x="1588437" y="210193"/>
                  <a:pt x="1572898" y="204785"/>
                  <a:pt x="1570871" y="202758"/>
                </a:cubicBezTo>
                <a:cubicBezTo>
                  <a:pt x="1568844" y="200730"/>
                  <a:pt x="1561412" y="185185"/>
                  <a:pt x="1560737" y="182482"/>
                </a:cubicBezTo>
                <a:cubicBezTo>
                  <a:pt x="1560061" y="179778"/>
                  <a:pt x="1561412" y="165585"/>
                  <a:pt x="1560737" y="162206"/>
                </a:cubicBezTo>
                <a:cubicBezTo>
                  <a:pt x="1560061" y="158827"/>
                  <a:pt x="1551953" y="134496"/>
                  <a:pt x="1550602" y="131793"/>
                </a:cubicBezTo>
                <a:cubicBezTo>
                  <a:pt x="1549251" y="129089"/>
                  <a:pt x="1541819" y="123682"/>
                  <a:pt x="1540467" y="121655"/>
                </a:cubicBezTo>
                <a:cubicBezTo>
                  <a:pt x="1539117" y="119627"/>
                  <a:pt x="1531009" y="103406"/>
                  <a:pt x="1530333" y="101379"/>
                </a:cubicBezTo>
                <a:cubicBezTo>
                  <a:pt x="1529657" y="99351"/>
                  <a:pt x="1531009" y="92592"/>
                  <a:pt x="1530333" y="91241"/>
                </a:cubicBezTo>
                <a:cubicBezTo>
                  <a:pt x="1529657" y="89889"/>
                  <a:pt x="1520874" y="83806"/>
                  <a:pt x="1520198" y="81103"/>
                </a:cubicBezTo>
                <a:cubicBezTo>
                  <a:pt x="1519523" y="78399"/>
                  <a:pt x="1520874" y="53392"/>
                  <a:pt x="1520198" y="50689"/>
                </a:cubicBezTo>
                <a:cubicBezTo>
                  <a:pt x="1519523" y="47985"/>
                  <a:pt x="1511415" y="41903"/>
                  <a:pt x="1510063" y="40552"/>
                </a:cubicBezTo>
                <a:cubicBezTo>
                  <a:pt x="1508712" y="39199"/>
                  <a:pt x="1501280" y="31764"/>
                  <a:pt x="1499929" y="30413"/>
                </a:cubicBezTo>
                <a:cubicBezTo>
                  <a:pt x="1498578" y="29061"/>
                  <a:pt x="1491145" y="21627"/>
                  <a:pt x="1489794" y="20275"/>
                </a:cubicBezTo>
                <a:cubicBezTo>
                  <a:pt x="1488443" y="18923"/>
                  <a:pt x="1481011" y="11489"/>
                  <a:pt x="1479659" y="10137"/>
                </a:cubicBezTo>
                <a:cubicBezTo>
                  <a:pt x="1478308" y="8786"/>
                  <a:pt x="1474254" y="675"/>
                  <a:pt x="1469525" y="0"/>
                </a:cubicBezTo>
                <a:cubicBezTo>
                  <a:pt x="1464795" y="-676"/>
                  <a:pt x="1412770" y="0"/>
                  <a:pt x="1388448" y="20275"/>
                </a:cubicBezTo>
                <a:close/>
              </a:path>
            </a:pathLst>
          </a:custGeom>
        </p:spPr>
      </p:pic>
      <p:pic>
        <p:nvPicPr>
          <p:cNvPr id="2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36517" y="1516541"/>
            <a:ext cx="4318462" cy="2426564"/>
          </a:xfrm>
          <a:prstGeom prst="rect">
            <a:avLst/>
          </a:prstGeom>
        </p:spPr>
      </p:pic>
      <p:pic>
        <p:nvPicPr>
          <p:cNvPr id="23" name=""/>
          <p:cNvPicPr>
            <a:picLocks noChangeAspect="1"/>
          </p:cNvPicPr>
          <p:nvPr/>
        </p:nvPicPr>
        <p:blipFill rotWithShape="1">
          <a:blip r:embed="rId4"/>
          <a:srcRect l="73030" t="69190" r="11510" b="21590"/>
          <a:stretch>
            <a:fillRect/>
          </a:stretch>
        </p:blipFill>
        <p:spPr>
          <a:xfrm>
            <a:off x="8517825" y="6044970"/>
            <a:ext cx="1626351" cy="504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2020soft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b39273"/>
      </a:accent1>
      <a:accent2>
        <a:srgbClr val="935f35"/>
      </a:accent2>
      <a:accent3>
        <a:srgbClr val="b37a3f"/>
      </a:accent3>
      <a:accent4>
        <a:srgbClr val="eebc8e"/>
      </a:accent4>
      <a:accent5>
        <a:srgbClr val="415459"/>
      </a:accent5>
      <a:accent6>
        <a:srgbClr val="678293"/>
      </a:accent6>
      <a:hlink>
        <a:srgbClr val="262626"/>
      </a:hlink>
      <a:folHlink>
        <a:srgbClr val="262626"/>
      </a:folHlink>
    </a:clrScheme>
    <a:fontScheme name="사용자 지정 1">
      <a:majorFont>
        <a:latin typeface="Arial"/>
        <a:ea typeface="나눔스퀘어 Bold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1978</ep:Words>
  <ep:PresentationFormat>와이드스크린</ep:PresentationFormat>
  <ep:Paragraphs>278</ep:Paragraphs>
  <ep:Slides>23</ep:Slides>
  <ep:Notes>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ep:HeadingPairs>
  <ep: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2020-01-12T09:08:58.000</dcterms:created>
  <dc:creator>Saebyeol Yu</dc:creator>
  <cp:lastModifiedBy>user</cp:lastModifiedBy>
  <dcterms:modified xsi:type="dcterms:W3CDTF">2020-05-04T08:50:12.601</dcterms:modified>
  <cp:revision>150</cp:revision>
  <dc:title>PowerPoint 프레젠테이션</dc:title>
  <cp:version>1000.0000.01</cp:version>
</cp:coreProperties>
</file>