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18" r:id="rId5"/>
    <p:sldId id="319" r:id="rId6"/>
    <p:sldId id="317" r:id="rId7"/>
    <p:sldId id="324" r:id="rId8"/>
    <p:sldId id="320" r:id="rId9"/>
    <p:sldId id="323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21" r:id="rId21"/>
    <p:sldId id="322" r:id="rId22"/>
    <p:sldId id="335" r:id="rId23"/>
    <p:sldId id="336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63956"/>
    <a:srgbClr val="DEBB9D"/>
    <a:srgbClr val="094E75"/>
    <a:srgbClr val="2E5A7F"/>
    <a:srgbClr val="005AA8"/>
    <a:srgbClr val="81DEFD"/>
    <a:srgbClr val="EB6D4A"/>
    <a:srgbClr val="9BCFFF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3" autoAdjust="0"/>
    <p:restoredTop sz="99885" autoAdjust="0"/>
  </p:normalViewPr>
  <p:slideViewPr>
    <p:cSldViewPr snapToGrid="0">
      <p:cViewPr>
        <p:scale>
          <a:sx n="124" d="100"/>
          <a:sy n="124" d="100"/>
        </p:scale>
        <p:origin x="-45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53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2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5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05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5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5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7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6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33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9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17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24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53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05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6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58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55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348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60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92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17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24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53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05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6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58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5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58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78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60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92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1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3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5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1760853" y="1654307"/>
            <a:ext cx="829107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4000" dirty="0">
                <a:latin typeface="HY강B" panose="02030600000101010101" pitchFamily="18" charset="-127"/>
                <a:ea typeface="HY강B" panose="02030600000101010101" pitchFamily="18" charset="-127"/>
              </a:rPr>
              <a:t>일본은 왜 독도 영토를 일본 영토라고 주장하는가</a:t>
            </a:r>
            <a:r>
              <a:rPr lang="en-US" altLang="ko-KR" sz="4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?</a:t>
            </a:r>
          </a:p>
          <a:p>
            <a:pPr fontAlgn="base" latinLnBrk="0"/>
            <a:endParaRPr lang="ko-KR" altLang="en-US" sz="4000" dirty="0"/>
          </a:p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latin typeface="돋움체" panose="020B0609000101010101" pitchFamily="49" charset="-127"/>
                <a:ea typeface="돋움체" panose="020B0609000101010101" pitchFamily="49" charset="-127"/>
              </a:rPr>
              <a:t>경제학과 </a:t>
            </a:r>
            <a:r>
              <a:rPr lang="en-US" altLang="ko-KR" sz="2500" dirty="0" smtClean="0">
                <a:latin typeface="돋움체" panose="020B0609000101010101" pitchFamily="49" charset="-127"/>
                <a:ea typeface="돋움체" panose="020B0609000101010101" pitchFamily="49" charset="-127"/>
              </a:rPr>
              <a:t>21908371 </a:t>
            </a:r>
            <a:r>
              <a:rPr lang="ko-KR" altLang="en-US" sz="2500" dirty="0" smtClean="0">
                <a:latin typeface="돋움체" panose="020B0609000101010101" pitchFamily="49" charset="-127"/>
                <a:ea typeface="돋움체" panose="020B0609000101010101" pitchFamily="49" charset="-127"/>
              </a:rPr>
              <a:t>홍다현</a:t>
            </a:r>
            <a:endParaRPr lang="en-US" altLang="ko-KR" sz="2500" dirty="0"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지리적 요충지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36" y="1933419"/>
            <a:ext cx="53911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직사각형 101"/>
          <p:cNvSpPr/>
          <p:nvPr/>
        </p:nvSpPr>
        <p:spPr>
          <a:xfrm>
            <a:off x="139521" y="321041"/>
            <a:ext cx="1155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>일본이 독도를 자신의 영토라고 주장하는 이유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독도에 대한 인식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39521" y="321041"/>
            <a:ext cx="11555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일본의 독도가 자신의 영토라는 주장과 근거</a:t>
            </a:r>
            <a:endParaRPr lang="en-US" altLang="ko-KR" sz="3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그에 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대한 </a:t>
            </a:r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반박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045557" y="1834132"/>
            <a:ext cx="3502174" cy="34501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/>
          <p:cNvSpPr/>
          <p:nvPr/>
        </p:nvSpPr>
        <p:spPr>
          <a:xfrm>
            <a:off x="8632255" y="1834131"/>
            <a:ext cx="3502174" cy="34501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177069" y="3374781"/>
            <a:ext cx="4804858" cy="190948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울릉도 도항 금지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39521" y="321041"/>
            <a:ext cx="11555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일본의 독도가 자신의 영토라는 주장과 근거</a:t>
            </a:r>
            <a:endParaRPr lang="en-US" altLang="ko-KR" sz="3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그에 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대한 </a:t>
            </a:r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반박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8583066" y="1689484"/>
            <a:ext cx="3375851" cy="31207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6" y="3065427"/>
            <a:ext cx="3473104" cy="31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66" y="1933418"/>
            <a:ext cx="4122985" cy="43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시네마현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편입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39521" y="321041"/>
            <a:ext cx="11555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일본의 독도가 자신의 영토라는 주장과 근거</a:t>
            </a:r>
            <a:endParaRPr lang="en-US" altLang="ko-KR" sz="3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그에 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대한 </a:t>
            </a:r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반박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4315573" y="1829312"/>
            <a:ext cx="7487102" cy="43905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74540" y="1933419"/>
            <a:ext cx="5434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세계 </a:t>
            </a:r>
            <a:r>
              <a:rPr lang="en-US" altLang="ko-KR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차 대전 이후 독도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39521" y="321041"/>
            <a:ext cx="11555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일본의 독도가 자신의 영토라는 주장과 근거</a:t>
            </a:r>
            <a:endParaRPr lang="en-US" altLang="ko-KR" sz="3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그에 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대한 </a:t>
            </a:r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반박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6003791" y="1825563"/>
            <a:ext cx="5955126" cy="43905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74540" y="1933419"/>
            <a:ext cx="951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샌프란시스코 평화조약에서 독도의 취급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39521" y="321041"/>
            <a:ext cx="11555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일본의 독도가 자신의 영토라는 주장과 근거</a:t>
            </a:r>
            <a:endParaRPr lang="en-US" altLang="ko-KR" sz="3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그에 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대한 </a:t>
            </a:r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반박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5848154" y="2579750"/>
            <a:ext cx="5955126" cy="40418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/>
          <p:cNvSpPr/>
          <p:nvPr/>
        </p:nvSpPr>
        <p:spPr>
          <a:xfrm>
            <a:off x="688857" y="3088981"/>
            <a:ext cx="4643052" cy="34275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74540" y="1933419"/>
            <a:ext cx="1081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미군 폭격 훈련 구역으로서의 독도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39521" y="321041"/>
            <a:ext cx="11555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일본의 독도가 자신의 영토라는 주장과 근거</a:t>
            </a:r>
            <a:endParaRPr lang="en-US" altLang="ko-KR" sz="3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그에 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대한 </a:t>
            </a:r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반박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4108104" y="2579750"/>
            <a:ext cx="7828106" cy="39073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이승만 평화조약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139521" y="321041"/>
            <a:ext cx="11555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일본의 독도가 자신의 영토라는 주장과 근거</a:t>
            </a:r>
            <a:endParaRPr lang="en-US" altLang="ko-KR" sz="3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그에 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대한 </a:t>
            </a:r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반박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5540188" y="1933419"/>
            <a:ext cx="5955126" cy="43905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8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474540" y="1933419"/>
            <a:ext cx="6594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국제 사법 재판소에 회부 제안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139521" y="321041"/>
            <a:ext cx="11555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일본의 독도가 자신의 영토라는 주장과 근거</a:t>
            </a:r>
            <a:endParaRPr lang="en-US" altLang="ko-KR" sz="3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그에 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대한 </a:t>
            </a:r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반박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1" y="2846614"/>
            <a:ext cx="61436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8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0147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346053" y="290317"/>
            <a:ext cx="11349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출처</a:t>
            </a:r>
            <a:endParaRPr lang="ko-KR" altLang="en-US" sz="36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474540" y="1933419"/>
            <a:ext cx="11220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안용복 사진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_[</a:t>
            </a:r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코리아 </a:t>
            </a:r>
            <a:r>
              <a:rPr lang="ko-KR" altLang="en-US" sz="20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히스토리</a:t>
            </a:r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타임즈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</a:t>
            </a:r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독도야 </a:t>
            </a:r>
            <a:r>
              <a:rPr lang="ko-KR" altLang="en-US" sz="2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정말 미안해</a:t>
            </a:r>
            <a:r>
              <a:rPr lang="en-US" altLang="ko-KR" sz="2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(3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)...</a:t>
            </a:r>
          </a:p>
          <a:p>
            <a:pPr fontAlgn="base" latinLnBrk="0"/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울릉도 고기잡이 그림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20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네이버</a:t>
            </a:r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블로그</a:t>
            </a:r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전쟁 기념관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::</a:t>
            </a:r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대한민국 국민이라 행복합니다 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[</a:t>
            </a:r>
            <a:r>
              <a:rPr lang="ko-KR" altLang="en-US" sz="20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히든히어로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 </a:t>
            </a:r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독도는 우리땅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! </a:t>
            </a:r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어부 안용복</a:t>
            </a:r>
            <a:endParaRPr lang="en-US" altLang="ko-KR" sz="20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 경비대 사진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_[</a:t>
            </a:r>
            <a:r>
              <a:rPr lang="ko-KR" altLang="en-US" sz="20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뉴스웨이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 [</a:t>
            </a:r>
            <a:r>
              <a:rPr lang="en-US" altLang="ko-KR"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NW</a:t>
            </a:r>
            <a:r>
              <a:rPr lang="ko-KR" altLang="en-US"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포토</a:t>
            </a:r>
            <a:r>
              <a:rPr lang="en-US" altLang="ko-KR"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</a:t>
            </a:r>
            <a:r>
              <a:rPr lang="ko-KR" altLang="en-US"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대한민국 ‘독도’ 지키는 ‘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독도경비대’</a:t>
            </a:r>
            <a:endParaRPr lang="en-US" altLang="ko-KR" sz="2000" b="1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황금어장 사진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_[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한국광물자원공사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네이버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포스트 </a:t>
            </a:r>
            <a:r>
              <a:rPr lang="ko-KR" altLang="en-US" sz="2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우수한 자원의 보고</a:t>
            </a:r>
            <a:r>
              <a:rPr lang="en-US" altLang="ko-KR" sz="2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우리 땅 독도 </a:t>
            </a:r>
            <a:endParaRPr lang="en-US" altLang="ko-KR" sz="20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망간 단괴 사진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_[</a:t>
            </a:r>
            <a:r>
              <a:rPr lang="ko-KR" altLang="en-US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신소재 경제</a:t>
            </a:r>
            <a:r>
              <a:rPr lang="en-US" altLang="ko-KR" sz="20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</a:t>
            </a:r>
            <a:r>
              <a:rPr lang="ko-KR" altLang="en-US" sz="2000" b="1" dirty="0"/>
              <a:t> </a:t>
            </a:r>
            <a:r>
              <a:rPr lang="ko-KR" altLang="en-US"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‘해저 노다지’ 망간단괴 개발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박차</a:t>
            </a:r>
            <a:endParaRPr lang="en-US" altLang="ko-KR" sz="2000" b="1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인산염광물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사진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다음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블로그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[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쌈짝문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</a:t>
            </a:r>
            <a:r>
              <a:rPr lang="ko-KR" altLang="en-US" sz="2000" b="1" dirty="0"/>
              <a:t>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인회석</a:t>
            </a:r>
            <a:endParaRPr lang="en-US" altLang="ko-KR" sz="2000" b="1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해양심층수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식품 사진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_[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티칭백과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해양심층수</a:t>
            </a:r>
            <a:endParaRPr lang="en-US" altLang="ko-KR" sz="2000" b="1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해양심층수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미네랄 추출물 사진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_[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식품음료전문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</a:t>
            </a:r>
            <a:r>
              <a:rPr lang="ko-KR" altLang="en-US" sz="2000" b="1" dirty="0"/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‘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해양심층수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미네랄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추출물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신규 식품 원료로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인정</a:t>
            </a:r>
            <a:endParaRPr lang="en-US" altLang="ko-KR" sz="2000" b="1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해양심층수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화장품 사진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_[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해양환경공단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(KOEM)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공식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블로그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여자친구 생일선물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이제는 알고 선물하세요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!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바다에서 온 화장품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:)</a:t>
            </a:r>
          </a:p>
          <a:p>
            <a:pPr fontAlgn="base" latinLnBrk="0"/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메탄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하이드레이트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사진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_[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이코노미 조선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]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네이버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포스트 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‘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불타는 얼음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메탄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하이드레이트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상용화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…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미래 에너지 각광</a:t>
            </a:r>
            <a:endParaRPr lang="en-US" altLang="ko-KR" sz="2000" b="1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그 외 자료 일본 외무성 </a:t>
            </a:r>
            <a:r>
              <a:rPr lang="ko-KR" altLang="en-US" sz="20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홈페이지</a:t>
            </a:r>
            <a:endParaRPr lang="en-US" altLang="ko-KR" sz="20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39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76840"/>
            <a:ext cx="12192000" cy="693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화살표: 오각형 1"/>
          <p:cNvSpPr/>
          <p:nvPr/>
        </p:nvSpPr>
        <p:spPr>
          <a:xfrm>
            <a:off x="659545" y="1215826"/>
            <a:ext cx="10667643" cy="53788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r>
              <a:rPr lang="ko-KR" altLang="en-US" sz="25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독도에 대한 일본의 입장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905" y="569495"/>
            <a:ext cx="293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목차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833622" y="3372887"/>
            <a:ext cx="8270" cy="12192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841892" y="3806024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26376" y="3652135"/>
            <a:ext cx="15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 err="1">
                <a:solidFill>
                  <a:schemeClr val="bg1"/>
                </a:solidFill>
              </a:rPr>
              <a:t>하이드레이트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841892" y="4191034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6376" y="4037145"/>
            <a:ext cx="15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solidFill>
                  <a:schemeClr val="bg1"/>
                </a:solidFill>
              </a:rPr>
              <a:t>해양 </a:t>
            </a:r>
            <a:r>
              <a:rPr lang="ko-KR" altLang="en-US" sz="1400" dirty="0" err="1">
                <a:solidFill>
                  <a:schemeClr val="bg1"/>
                </a:solidFill>
              </a:rPr>
              <a:t>심층수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841892" y="4576044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6376" y="4422155"/>
            <a:ext cx="15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 err="1">
                <a:solidFill>
                  <a:schemeClr val="bg1"/>
                </a:solidFill>
              </a:rPr>
              <a:t>인산염</a:t>
            </a:r>
            <a:r>
              <a:rPr lang="ko-KR" altLang="en-US" sz="1400" dirty="0">
                <a:solidFill>
                  <a:schemeClr val="bg1"/>
                </a:solidFill>
              </a:rPr>
              <a:t> 광물</a:t>
            </a:r>
          </a:p>
        </p:txBody>
      </p:sp>
      <p:sp>
        <p:nvSpPr>
          <p:cNvPr id="37" name="화살표: 오각형 1"/>
          <p:cNvSpPr/>
          <p:nvPr/>
        </p:nvSpPr>
        <p:spPr>
          <a:xfrm>
            <a:off x="658266" y="2052102"/>
            <a:ext cx="10668922" cy="53788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r>
              <a:rPr lang="ko-KR" altLang="en-US" sz="25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일본은 언제부터 독도를 자신의 영토라 주장했는지</a:t>
            </a:r>
            <a:endParaRPr lang="ko-KR" altLang="en-US" sz="25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8" name="화살표: 오각형 1"/>
          <p:cNvSpPr/>
          <p:nvPr/>
        </p:nvSpPr>
        <p:spPr>
          <a:xfrm>
            <a:off x="664669" y="2880694"/>
            <a:ext cx="10662519" cy="52333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r>
              <a:rPr lang="ko-KR" altLang="en-US" sz="25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일본이 독도를 자신의 영토라고 주장하는 이유</a:t>
            </a:r>
            <a:endParaRPr lang="ko-KR" altLang="en-US" sz="25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9" name="화살표: 오각형 1"/>
          <p:cNvSpPr/>
          <p:nvPr/>
        </p:nvSpPr>
        <p:spPr>
          <a:xfrm>
            <a:off x="678758" y="4892623"/>
            <a:ext cx="10839608" cy="5476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r>
              <a:rPr lang="ko-KR" altLang="en-US" sz="25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일본의 독도가 자신의 영토라는 주장과 근거 그리고 그 근거에 대한 반박</a:t>
            </a:r>
            <a:endParaRPr lang="ko-KR" altLang="en-US" sz="25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 flipH="1">
            <a:off x="832342" y="5346395"/>
            <a:ext cx="8270" cy="12192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840612" y="5779532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25096" y="5625643"/>
            <a:ext cx="15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solidFill>
                  <a:schemeClr val="bg1"/>
                </a:solidFill>
              </a:rPr>
              <a:t>독도에 대한 인식</a:t>
            </a:r>
          </a:p>
        </p:txBody>
      </p:sp>
      <p:cxnSp>
        <p:nvCxnSpPr>
          <p:cNvPr id="43" name="직선 연결선 42"/>
          <p:cNvCxnSpPr/>
          <p:nvPr/>
        </p:nvCxnSpPr>
        <p:spPr>
          <a:xfrm>
            <a:off x="840612" y="6164542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5096" y="6010653"/>
            <a:ext cx="15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solidFill>
                  <a:schemeClr val="bg1"/>
                </a:solidFill>
              </a:rPr>
              <a:t>울릉도 도항금지</a:t>
            </a:r>
          </a:p>
        </p:txBody>
      </p:sp>
      <p:cxnSp>
        <p:nvCxnSpPr>
          <p:cNvPr id="45" name="직선 연결선 44"/>
          <p:cNvCxnSpPr/>
          <p:nvPr/>
        </p:nvCxnSpPr>
        <p:spPr>
          <a:xfrm>
            <a:off x="840612" y="6549552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25096" y="6395663"/>
            <a:ext cx="15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 err="1">
                <a:solidFill>
                  <a:schemeClr val="bg1"/>
                </a:solidFill>
              </a:rPr>
              <a:t>시네마현</a:t>
            </a:r>
            <a:r>
              <a:rPr lang="ko-KR" altLang="en-US" sz="1400" dirty="0">
                <a:solidFill>
                  <a:schemeClr val="bg1"/>
                </a:solidFill>
              </a:rPr>
              <a:t> 편입</a:t>
            </a:r>
          </a:p>
        </p:txBody>
      </p:sp>
      <p:cxnSp>
        <p:nvCxnSpPr>
          <p:cNvPr id="47" name="직선 연결선 46"/>
          <p:cNvCxnSpPr/>
          <p:nvPr/>
        </p:nvCxnSpPr>
        <p:spPr>
          <a:xfrm flipH="1">
            <a:off x="2675222" y="5345115"/>
            <a:ext cx="8270" cy="12192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2683492" y="5778252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67976" y="5624363"/>
            <a:ext cx="2442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solidFill>
                  <a:schemeClr val="bg1"/>
                </a:solidFill>
              </a:rPr>
              <a:t>제 </a:t>
            </a:r>
            <a:r>
              <a:rPr lang="en-US" altLang="ko-KR" sz="1400" dirty="0">
                <a:solidFill>
                  <a:schemeClr val="bg1"/>
                </a:solidFill>
              </a:rPr>
              <a:t>2</a:t>
            </a:r>
            <a:r>
              <a:rPr lang="ko-KR" altLang="en-US" sz="1400" dirty="0">
                <a:solidFill>
                  <a:schemeClr val="bg1"/>
                </a:solidFill>
              </a:rPr>
              <a:t>차 세계대전 이후 독도</a:t>
            </a:r>
          </a:p>
        </p:txBody>
      </p:sp>
      <p:cxnSp>
        <p:nvCxnSpPr>
          <p:cNvPr id="50" name="직선 연결선 49"/>
          <p:cNvCxnSpPr/>
          <p:nvPr/>
        </p:nvCxnSpPr>
        <p:spPr>
          <a:xfrm>
            <a:off x="2683492" y="6163262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867976" y="6009373"/>
            <a:ext cx="3448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solidFill>
                  <a:schemeClr val="bg1"/>
                </a:solidFill>
              </a:rPr>
              <a:t>샌프란시스코 평화조약에서 독도의 취급</a:t>
            </a:r>
          </a:p>
        </p:txBody>
      </p:sp>
      <p:cxnSp>
        <p:nvCxnSpPr>
          <p:cNvPr id="52" name="직선 연결선 51"/>
          <p:cNvCxnSpPr/>
          <p:nvPr/>
        </p:nvCxnSpPr>
        <p:spPr>
          <a:xfrm>
            <a:off x="2683492" y="6548272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67976" y="6394383"/>
            <a:ext cx="3440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solidFill>
                  <a:schemeClr val="bg1"/>
                </a:solidFill>
              </a:rPr>
              <a:t>미군 폭격훈련 구역으로서의 독도</a:t>
            </a:r>
          </a:p>
        </p:txBody>
      </p:sp>
      <p:cxnSp>
        <p:nvCxnSpPr>
          <p:cNvPr id="54" name="직선 연결선 53"/>
          <p:cNvCxnSpPr>
            <a:endCxn id="51" idx="3"/>
          </p:cNvCxnSpPr>
          <p:nvPr/>
        </p:nvCxnSpPr>
        <p:spPr>
          <a:xfrm>
            <a:off x="6316744" y="5343835"/>
            <a:ext cx="0" cy="819427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6316744" y="5776972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501228" y="5623083"/>
            <a:ext cx="15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 smtClean="0">
                <a:solidFill>
                  <a:schemeClr val="bg1"/>
                </a:solidFill>
              </a:rPr>
              <a:t>이승만 평화조약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6316744" y="6161982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01227" y="6008093"/>
            <a:ext cx="2904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solidFill>
                  <a:schemeClr val="bg1"/>
                </a:solidFill>
              </a:rPr>
              <a:t>국제 사법재판소에 회부 제안</a:t>
            </a:r>
          </a:p>
        </p:txBody>
      </p:sp>
      <p:cxnSp>
        <p:nvCxnSpPr>
          <p:cNvPr id="64" name="직선 연결선 63"/>
          <p:cNvCxnSpPr/>
          <p:nvPr/>
        </p:nvCxnSpPr>
        <p:spPr>
          <a:xfrm flipH="1">
            <a:off x="2361458" y="3371607"/>
            <a:ext cx="8270" cy="12192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2369728" y="3804744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54212" y="3650855"/>
            <a:ext cx="15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solidFill>
                  <a:schemeClr val="bg1"/>
                </a:solidFill>
              </a:rPr>
              <a:t>망간 단괴</a:t>
            </a:r>
          </a:p>
        </p:txBody>
      </p:sp>
      <p:cxnSp>
        <p:nvCxnSpPr>
          <p:cNvPr id="67" name="직선 연결선 66"/>
          <p:cNvCxnSpPr/>
          <p:nvPr/>
        </p:nvCxnSpPr>
        <p:spPr>
          <a:xfrm>
            <a:off x="2369728" y="4189754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54212" y="4035865"/>
            <a:ext cx="15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solidFill>
                  <a:schemeClr val="bg1"/>
                </a:solidFill>
              </a:rPr>
              <a:t>황금 어장</a:t>
            </a:r>
          </a:p>
        </p:txBody>
      </p:sp>
      <p:cxnSp>
        <p:nvCxnSpPr>
          <p:cNvPr id="69" name="직선 연결선 68"/>
          <p:cNvCxnSpPr/>
          <p:nvPr/>
        </p:nvCxnSpPr>
        <p:spPr>
          <a:xfrm>
            <a:off x="2369728" y="4574764"/>
            <a:ext cx="20253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554212" y="4420875"/>
            <a:ext cx="15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solidFill>
                  <a:schemeClr val="bg1"/>
                </a:solidFill>
              </a:rPr>
              <a:t>지리적</a:t>
            </a:r>
            <a:r>
              <a:rPr lang="ko-KR" altLang="en-US" sz="1400" dirty="0"/>
              <a:t> </a:t>
            </a:r>
            <a:r>
              <a:rPr lang="ko-KR" altLang="en-US" sz="1400" dirty="0">
                <a:solidFill>
                  <a:schemeClr val="bg1"/>
                </a:solidFill>
              </a:rPr>
              <a:t>요충지</a:t>
            </a:r>
          </a:p>
        </p:txBody>
      </p:sp>
    </p:spTree>
    <p:extLst>
      <p:ext uri="{BB962C8B-B14F-4D97-AF65-F5344CB8AC3E}">
        <p14:creationId xmlns:p14="http://schemas.microsoft.com/office/powerpoint/2010/main" val="14934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0147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3667597" y="3049653"/>
            <a:ext cx="4856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72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감사합니다</a:t>
            </a:r>
            <a:endParaRPr lang="ko-KR" altLang="en-US" sz="72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39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979897" y="321041"/>
            <a:ext cx="671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독도에 대한 일본의 입장</a:t>
            </a:r>
            <a:r>
              <a:rPr lang="en-US" altLang="ko-KR" sz="3600" dirty="0" smtClean="0"/>
              <a:t> </a:t>
            </a:r>
            <a:endParaRPr lang="ko-KR" altLang="en-US" sz="3600" dirty="0"/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83631" y="1959427"/>
            <a:ext cx="11342311" cy="2097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r>
              <a:rPr lang="ko-KR" altLang="en-US" sz="2500" dirty="0"/>
              <a:t>대한 제국 칙령 제</a:t>
            </a:r>
            <a:r>
              <a:rPr lang="en-US" altLang="ko-KR" sz="2500" dirty="0"/>
              <a:t>41</a:t>
            </a:r>
            <a:r>
              <a:rPr lang="ko-KR" altLang="en-US" sz="2500" dirty="0"/>
              <a:t>호 </a:t>
            </a:r>
            <a:r>
              <a:rPr lang="en-US" altLang="ko-KR" sz="2500" dirty="0"/>
              <a:t>: </a:t>
            </a:r>
            <a:r>
              <a:rPr lang="ko-KR" altLang="en-US" sz="2500" dirty="0"/>
              <a:t>울릉도</a:t>
            </a:r>
            <a:r>
              <a:rPr lang="en-US" altLang="ko-KR" sz="2500" dirty="0"/>
              <a:t>(</a:t>
            </a:r>
            <a:r>
              <a:rPr lang="ko-KR" altLang="en-US" sz="2500" dirty="0"/>
              <a:t>鬱陵島</a:t>
            </a:r>
            <a:r>
              <a:rPr lang="en-US" altLang="ko-KR" sz="2500" dirty="0"/>
              <a:t>)</a:t>
            </a:r>
            <a:r>
              <a:rPr lang="ko-KR" altLang="en-US" sz="2500" dirty="0"/>
              <a:t>를 울도</a:t>
            </a:r>
            <a:r>
              <a:rPr lang="en-US" altLang="ko-KR" sz="2500" dirty="0"/>
              <a:t>(</a:t>
            </a:r>
            <a:r>
              <a:rPr lang="ko-KR" altLang="en-US" sz="2500" dirty="0"/>
              <a:t>鬱島</a:t>
            </a:r>
            <a:r>
              <a:rPr lang="en-US" altLang="ko-KR" sz="2500" dirty="0"/>
              <a:t>)</a:t>
            </a:r>
            <a:r>
              <a:rPr lang="ko-KR" altLang="en-US" sz="2500" dirty="0"/>
              <a:t>로 개칭</a:t>
            </a:r>
            <a:r>
              <a:rPr lang="en-US" altLang="ko-KR" sz="2500" dirty="0"/>
              <a:t>(</a:t>
            </a:r>
            <a:r>
              <a:rPr lang="ko-KR" altLang="en-US" sz="2500" dirty="0"/>
              <a:t>改稱</a:t>
            </a:r>
            <a:r>
              <a:rPr lang="en-US" altLang="ko-KR" sz="2500" dirty="0"/>
              <a:t>)</a:t>
            </a:r>
            <a:r>
              <a:rPr lang="ko-KR" altLang="en-US" sz="2500" dirty="0"/>
              <a:t>고 도감</a:t>
            </a:r>
            <a:r>
              <a:rPr lang="en-US" altLang="ko-KR" sz="2500" dirty="0"/>
              <a:t>(</a:t>
            </a:r>
            <a:r>
              <a:rPr lang="ko-KR" altLang="en-US" sz="2500" dirty="0"/>
              <a:t>島監</a:t>
            </a:r>
            <a:r>
              <a:rPr lang="en-US" altLang="ko-KR" sz="2500" dirty="0"/>
              <a:t>)</a:t>
            </a:r>
            <a:r>
              <a:rPr lang="ko-KR" altLang="en-US" sz="2500" dirty="0"/>
              <a:t>을 군수</a:t>
            </a:r>
            <a:r>
              <a:rPr lang="en-US" altLang="ko-KR" sz="2500" dirty="0"/>
              <a:t>(</a:t>
            </a:r>
            <a:r>
              <a:rPr lang="ko-KR" altLang="en-US" sz="2500" dirty="0"/>
              <a:t>郡守</a:t>
            </a:r>
            <a:r>
              <a:rPr lang="en-US" altLang="ko-KR" sz="2500" dirty="0"/>
              <a:t>)</a:t>
            </a:r>
            <a:r>
              <a:rPr lang="ko-KR" altLang="en-US" sz="2500" dirty="0"/>
              <a:t>로 개정</a:t>
            </a:r>
            <a:r>
              <a:rPr lang="en-US" altLang="ko-KR" sz="2500" dirty="0"/>
              <a:t>(</a:t>
            </a:r>
            <a:r>
              <a:rPr lang="ko-KR" altLang="en-US" sz="2500" dirty="0"/>
              <a:t>改正</a:t>
            </a:r>
            <a:r>
              <a:rPr lang="en-US" altLang="ko-KR" sz="2500" dirty="0"/>
              <a:t>) </a:t>
            </a:r>
            <a:r>
              <a:rPr lang="ko-KR" altLang="en-US" sz="2500" dirty="0"/>
              <a:t>건</a:t>
            </a:r>
            <a:r>
              <a:rPr lang="en-US" altLang="ko-KR" sz="2500" dirty="0"/>
              <a:t>(</a:t>
            </a:r>
            <a:r>
              <a:rPr lang="ko-KR" altLang="en-US" sz="2500" dirty="0"/>
              <a:t>件</a:t>
            </a:r>
            <a:r>
              <a:rPr lang="en-US" altLang="ko-KR" sz="2500" dirty="0"/>
              <a:t>)</a:t>
            </a:r>
            <a:endParaRPr lang="ko-KR" altLang="en-US" sz="2500" dirty="0"/>
          </a:p>
          <a:p>
            <a:pPr fontAlgn="base" latinLnBrk="0"/>
            <a:r>
              <a:rPr lang="ko-KR" altLang="en-US" sz="2500" dirty="0"/>
              <a:t>제</a:t>
            </a:r>
            <a:r>
              <a:rPr lang="en-US" altLang="ko-KR" sz="2500" dirty="0"/>
              <a:t>2</a:t>
            </a:r>
            <a:r>
              <a:rPr lang="ko-KR" altLang="en-US" sz="2500" dirty="0"/>
              <a:t>조</a:t>
            </a:r>
            <a:r>
              <a:rPr lang="en-US" altLang="ko-KR" sz="2500" dirty="0"/>
              <a:t>: </a:t>
            </a:r>
            <a:r>
              <a:rPr lang="ko-KR" altLang="en-US" sz="2500" dirty="0"/>
              <a:t>군청</a:t>
            </a:r>
            <a:r>
              <a:rPr lang="en-US" altLang="ko-KR" sz="2500" dirty="0"/>
              <a:t>(</a:t>
            </a:r>
            <a:r>
              <a:rPr lang="ko-KR" altLang="en-US" sz="2500" dirty="0"/>
              <a:t>郡廳</a:t>
            </a:r>
            <a:r>
              <a:rPr lang="en-US" altLang="ko-KR" sz="2500" dirty="0"/>
              <a:t>) </a:t>
            </a:r>
            <a:r>
              <a:rPr lang="ko-KR" altLang="en-US" sz="2500" dirty="0"/>
              <a:t>위치</a:t>
            </a:r>
            <a:r>
              <a:rPr lang="en-US" altLang="ko-KR" sz="2500" dirty="0"/>
              <a:t>(</a:t>
            </a:r>
            <a:r>
              <a:rPr lang="ko-KR" altLang="en-US" sz="2500" dirty="0"/>
              <a:t>位置</a:t>
            </a:r>
            <a:r>
              <a:rPr lang="en-US" altLang="ko-KR" sz="2500" dirty="0"/>
              <a:t>) </a:t>
            </a:r>
            <a:r>
              <a:rPr lang="ko-KR" altLang="en-US" sz="2500" dirty="0" err="1"/>
              <a:t>태하동</a:t>
            </a:r>
            <a:r>
              <a:rPr lang="en-US" altLang="ko-KR" sz="2500" dirty="0"/>
              <a:t>(</a:t>
            </a:r>
            <a:r>
              <a:rPr lang="ko-KR" altLang="en-US" sz="2500" dirty="0" err="1"/>
              <a:t>台霞洞</a:t>
            </a:r>
            <a:r>
              <a:rPr lang="en-US" altLang="ko-KR" sz="2500" dirty="0"/>
              <a:t>)</a:t>
            </a:r>
            <a:r>
              <a:rPr lang="ko-KR" altLang="en-US" sz="2500" dirty="0"/>
              <a:t>으로 정</a:t>
            </a:r>
            <a:r>
              <a:rPr lang="en-US" altLang="ko-KR" sz="2500" dirty="0"/>
              <a:t>(</a:t>
            </a:r>
            <a:r>
              <a:rPr lang="ko-KR" altLang="en-US" sz="2500" dirty="0"/>
              <a:t>定</a:t>
            </a:r>
            <a:r>
              <a:rPr lang="en-US" altLang="ko-KR" sz="2500" dirty="0"/>
              <a:t>)</a:t>
            </a:r>
            <a:r>
              <a:rPr lang="ko-KR" altLang="en-US" sz="2500" dirty="0"/>
              <a:t>고 구역</a:t>
            </a:r>
            <a:r>
              <a:rPr lang="en-US" altLang="ko-KR" sz="2500" dirty="0"/>
              <a:t>(</a:t>
            </a:r>
            <a:r>
              <a:rPr lang="ko-KR" altLang="en-US" sz="2500" dirty="0"/>
              <a:t>區域</a:t>
            </a:r>
            <a:r>
              <a:rPr lang="en-US" altLang="ko-KR" sz="2500" dirty="0"/>
              <a:t>)</a:t>
            </a:r>
            <a:r>
              <a:rPr lang="ko-KR" altLang="en-US" sz="2500" dirty="0"/>
              <a:t>은 울릉전도</a:t>
            </a:r>
            <a:r>
              <a:rPr lang="en-US" altLang="ko-KR" sz="2500" dirty="0"/>
              <a:t>(</a:t>
            </a:r>
            <a:r>
              <a:rPr lang="ko-KR" altLang="en-US" sz="2500" dirty="0"/>
              <a:t>鬱陵全島</a:t>
            </a:r>
            <a:r>
              <a:rPr lang="en-US" altLang="ko-KR" sz="2500" dirty="0"/>
              <a:t>)</a:t>
            </a:r>
            <a:r>
              <a:rPr lang="ko-KR" altLang="en-US" sz="2500" dirty="0"/>
              <a:t>와 죽도</a:t>
            </a:r>
            <a:r>
              <a:rPr lang="en-US" altLang="ko-KR" sz="2500" dirty="0"/>
              <a:t>(</a:t>
            </a:r>
            <a:r>
              <a:rPr lang="ko-KR" altLang="en-US" sz="2500" dirty="0"/>
              <a:t>竹島</a:t>
            </a:r>
            <a:r>
              <a:rPr lang="en-US" altLang="ko-KR" sz="2500" dirty="0"/>
              <a:t>) </a:t>
            </a:r>
            <a:r>
              <a:rPr lang="ko-KR" altLang="en-US" sz="2500" dirty="0"/>
              <a:t>석도</a:t>
            </a:r>
            <a:r>
              <a:rPr lang="en-US" altLang="ko-KR" sz="2500" dirty="0"/>
              <a:t>(</a:t>
            </a:r>
            <a:r>
              <a:rPr lang="ko-KR" altLang="en-US" sz="2500" dirty="0"/>
              <a:t>石島</a:t>
            </a:r>
            <a:r>
              <a:rPr lang="en-US" altLang="ko-KR" sz="2500" dirty="0"/>
              <a:t>)</a:t>
            </a:r>
            <a:r>
              <a:rPr lang="ko-KR" altLang="en-US" sz="2500" dirty="0"/>
              <a:t>를 관할</a:t>
            </a:r>
            <a:r>
              <a:rPr lang="en-US" altLang="ko-KR" sz="2500" dirty="0"/>
              <a:t>(</a:t>
            </a:r>
            <a:r>
              <a:rPr lang="ko-KR" altLang="en-US" sz="2500" dirty="0"/>
              <a:t>管轄</a:t>
            </a:r>
            <a:r>
              <a:rPr lang="en-US" altLang="ko-KR" sz="2500" dirty="0"/>
              <a:t>) </a:t>
            </a:r>
            <a:r>
              <a:rPr lang="ko-KR" altLang="en-US" sz="2500" dirty="0"/>
              <a:t>사</a:t>
            </a:r>
            <a:r>
              <a:rPr lang="en-US" altLang="ko-KR" sz="2500" dirty="0"/>
              <a:t>(</a:t>
            </a:r>
            <a:r>
              <a:rPr lang="ko-KR" altLang="en-US" sz="2500" dirty="0"/>
              <a:t>事</a:t>
            </a:r>
            <a:r>
              <a:rPr lang="en-US" altLang="ko-KR" sz="2500" dirty="0"/>
              <a:t>).</a:t>
            </a:r>
            <a:endParaRPr lang="ko-KR" altLang="en-US" sz="2500" dirty="0"/>
          </a:p>
        </p:txBody>
      </p:sp>
      <p:sp>
        <p:nvSpPr>
          <p:cNvPr id="105" name="직사각형 104"/>
          <p:cNvSpPr/>
          <p:nvPr/>
        </p:nvSpPr>
        <p:spPr>
          <a:xfrm>
            <a:off x="290976" y="4203166"/>
            <a:ext cx="11342310" cy="20977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r>
              <a:rPr lang="ko-KR" altLang="en-US" sz="2500" dirty="0" err="1"/>
              <a:t>시마네현</a:t>
            </a:r>
            <a:r>
              <a:rPr lang="ko-KR" altLang="en-US" sz="2500" dirty="0"/>
              <a:t> 고시 제</a:t>
            </a:r>
            <a:r>
              <a:rPr lang="en-US" altLang="ko-KR" sz="2500" dirty="0"/>
              <a:t>40</a:t>
            </a:r>
            <a:r>
              <a:rPr lang="ko-KR" altLang="en-US" sz="2500" dirty="0"/>
              <a:t>호 </a:t>
            </a:r>
            <a:r>
              <a:rPr lang="en-US" altLang="ko-KR" sz="2500" dirty="0"/>
              <a:t>: </a:t>
            </a:r>
            <a:r>
              <a:rPr lang="ko-KR" altLang="en-US" sz="2500" dirty="0"/>
              <a:t>북위 </a:t>
            </a:r>
            <a:r>
              <a:rPr lang="en-US" altLang="ko-KR" sz="2500" dirty="0"/>
              <a:t>37</a:t>
            </a:r>
            <a:r>
              <a:rPr lang="ko-KR" altLang="en-US" sz="2500" dirty="0"/>
              <a:t>도 </a:t>
            </a:r>
            <a:r>
              <a:rPr lang="en-US" altLang="ko-KR" sz="2500" dirty="0"/>
              <a:t>9</a:t>
            </a:r>
            <a:r>
              <a:rPr lang="ko-KR" altLang="en-US" sz="2500" dirty="0"/>
              <a:t>분 </a:t>
            </a:r>
            <a:r>
              <a:rPr lang="en-US" altLang="ko-KR" sz="2500" dirty="0"/>
              <a:t>30</a:t>
            </a:r>
            <a:r>
              <a:rPr lang="ko-KR" altLang="en-US" sz="2500" dirty="0"/>
              <a:t>초</a:t>
            </a:r>
            <a:r>
              <a:rPr lang="en-US" altLang="ko-KR" sz="2500" dirty="0"/>
              <a:t>, </a:t>
            </a:r>
            <a:r>
              <a:rPr lang="ko-KR" altLang="en-US" sz="2500" dirty="0"/>
              <a:t>동경 </a:t>
            </a:r>
            <a:r>
              <a:rPr lang="en-US" altLang="ko-KR" sz="2500" dirty="0"/>
              <a:t>131</a:t>
            </a:r>
            <a:r>
              <a:rPr lang="ko-KR" altLang="en-US" sz="2500" dirty="0"/>
              <a:t>도 </a:t>
            </a:r>
            <a:r>
              <a:rPr lang="en-US" altLang="ko-KR" sz="2500" dirty="0"/>
              <a:t>55</a:t>
            </a:r>
            <a:r>
              <a:rPr lang="ko-KR" altLang="en-US" sz="2500" dirty="0"/>
              <a:t>분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오키시마</a:t>
            </a:r>
            <a:r>
              <a:rPr lang="en-US" altLang="ko-KR" sz="2500" dirty="0"/>
              <a:t>[</a:t>
            </a:r>
            <a:r>
              <a:rPr lang="ko-KR" altLang="en-US" sz="2500" dirty="0"/>
              <a:t>隱岐島</a:t>
            </a:r>
            <a:r>
              <a:rPr lang="en-US" altLang="ko-KR" sz="2500" dirty="0"/>
              <a:t>]</a:t>
            </a:r>
            <a:r>
              <a:rPr lang="ko-KR" altLang="en-US" sz="2500" dirty="0"/>
              <a:t>에서 서북으로 </a:t>
            </a:r>
            <a:r>
              <a:rPr lang="en-US" altLang="ko-KR" sz="2500" dirty="0"/>
              <a:t>85</a:t>
            </a:r>
            <a:r>
              <a:rPr lang="ko-KR" altLang="en-US" sz="2500" dirty="0"/>
              <a:t>해리 거리에 있는 섬을 </a:t>
            </a:r>
            <a:r>
              <a:rPr lang="ko-KR" altLang="en-US" sz="2500" dirty="0" err="1"/>
              <a:t>다케시마</a:t>
            </a:r>
            <a:r>
              <a:rPr lang="en-US" altLang="ko-KR" sz="2500" dirty="0"/>
              <a:t>[</a:t>
            </a:r>
            <a:r>
              <a:rPr lang="ko-KR" altLang="en-US" sz="2500" dirty="0"/>
              <a:t>竹島</a:t>
            </a:r>
            <a:r>
              <a:rPr lang="en-US" altLang="ko-KR" sz="2500" dirty="0"/>
              <a:t>]</a:t>
            </a:r>
            <a:r>
              <a:rPr lang="ko-KR" altLang="en-US" sz="2500" dirty="0"/>
              <a:t>라고 칭하고 지금 이후부터는 </a:t>
            </a:r>
            <a:r>
              <a:rPr lang="ko-KR" altLang="en-US" sz="2500" dirty="0" err="1"/>
              <a:t>본현</a:t>
            </a:r>
            <a:r>
              <a:rPr lang="en-US" altLang="ko-KR" sz="2500" dirty="0"/>
              <a:t>(</a:t>
            </a:r>
            <a:r>
              <a:rPr lang="ko-KR" altLang="en-US" sz="2500" dirty="0" err="1"/>
              <a:t>本縣</a:t>
            </a:r>
            <a:r>
              <a:rPr lang="en-US" altLang="ko-KR" sz="2500" dirty="0"/>
              <a:t>) </a:t>
            </a:r>
            <a:r>
              <a:rPr lang="ko-KR" altLang="en-US" sz="2500" dirty="0"/>
              <a:t>소속의 </a:t>
            </a:r>
            <a:r>
              <a:rPr lang="ko-KR" altLang="en-US" sz="2500" dirty="0" err="1"/>
              <a:t>오키도사의</a:t>
            </a:r>
            <a:r>
              <a:rPr lang="ko-KR" altLang="en-US" sz="2500" dirty="0"/>
              <a:t> 소관으로 정한다</a:t>
            </a:r>
            <a:r>
              <a:rPr lang="en-US" altLang="ko-KR" sz="2500" dirty="0"/>
              <a:t>.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382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979897" y="321041"/>
            <a:ext cx="671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>
                <a:solidFill>
                  <a:prstClr val="black"/>
                </a:solidFill>
              </a:rPr>
              <a:t>독도에 대한 일본의 입장</a:t>
            </a:r>
            <a:r>
              <a:rPr lang="en-US" altLang="ko-KR" sz="3600" dirty="0">
                <a:solidFill>
                  <a:prstClr val="black"/>
                </a:solidFill>
              </a:rPr>
              <a:t>. </a:t>
            </a:r>
            <a:endParaRPr lang="ko-KR" altLang="en-US" sz="3600" dirty="0">
              <a:solidFill>
                <a:prstClr val="black"/>
              </a:solidFill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배타적 경제수역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540188" y="1825563"/>
            <a:ext cx="5955126" cy="43905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0147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346053" y="290317"/>
            <a:ext cx="11349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>일본은 언제부터 독도를 자신의 영토라 </a:t>
            </a:r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주장했는지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메탄 </a:t>
            </a:r>
            <a:r>
              <a:rPr lang="ko-KR" altLang="en-US" sz="36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하이드레이트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76" y="1933419"/>
            <a:ext cx="5157580" cy="442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8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139521" y="321041"/>
            <a:ext cx="1155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>일본이 독도를 자신의 영토라고 주장하는 이유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해양 </a:t>
            </a:r>
            <a:r>
              <a:rPr lang="ko-KR" altLang="en-US" sz="36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심층수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917310" y="1825563"/>
            <a:ext cx="5554678" cy="469818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4" y="1681240"/>
            <a:ext cx="3629945" cy="369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40" y="2331704"/>
            <a:ext cx="51720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47" y="1933419"/>
            <a:ext cx="5241767" cy="40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직사각형 100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인삼염</a:t>
            </a:r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광물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139521" y="321041"/>
            <a:ext cx="1155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>일본이 독도를 자신의 영토라고 주장하는 이유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망간 단괴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33" y="1933419"/>
            <a:ext cx="5454876" cy="40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직사각형 101"/>
          <p:cNvSpPr/>
          <p:nvPr/>
        </p:nvSpPr>
        <p:spPr>
          <a:xfrm>
            <a:off x="139521" y="321041"/>
            <a:ext cx="1155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>일본이 독도를 자신의 영토라고 주장하는 이유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5034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73" y="2096181"/>
            <a:ext cx="70199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직사각형 100"/>
          <p:cNvSpPr/>
          <p:nvPr/>
        </p:nvSpPr>
        <p:spPr>
          <a:xfrm>
            <a:off x="474540" y="1933419"/>
            <a:ext cx="420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 황금어장</a:t>
            </a:r>
            <a:endParaRPr lang="ko-KR" altLang="en-US" sz="36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139521" y="321041"/>
            <a:ext cx="1155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>일본이 독도를 자신의 영토라고 주장하는 이유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4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536</Words>
  <Application>Microsoft Office PowerPoint</Application>
  <PresentationFormat>사용자 지정</PresentationFormat>
  <Paragraphs>77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Office 테마</vt:lpstr>
      <vt:lpstr>1_Office 테마</vt:lpstr>
      <vt:lpstr>2_Office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ghd10</cp:lastModifiedBy>
  <cp:revision>209</cp:revision>
  <dcterms:created xsi:type="dcterms:W3CDTF">2018-02-02T07:08:30Z</dcterms:created>
  <dcterms:modified xsi:type="dcterms:W3CDTF">2020-05-04T11:47:01Z</dcterms:modified>
</cp:coreProperties>
</file>