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5"/>
  </p:normalViewPr>
  <p:slideViewPr>
    <p:cSldViewPr snapToGrid="0" snapToObjects="1">
      <p:cViewPr varScale="1">
        <p:scale>
          <a:sx n="106" d="100"/>
          <a:sy n="10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08:47:23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45,'57'-12,"-2"5,-25 1,3 6,-4-4,8 1,6 0,10 1,-3 2,-7 0,-6 0,-9 0,7-2,0 1,13-1,11 2,3 0,-3 0,-11 0,-6 0,-3 0,0 0,5 0,-1 0,4 2,-9-1,-9 1,-8-2,4 0,1 0,18 0,12 0,14 0,8 0,-14 0,-1 0,-16 0,2 0,-7 0,10 0,-5 0,9 0,-9 0,-3 0,-13 0,-4 0,-9 0,1 0,-1 0,6 0,6 0,12 0,4 0,-3 0,-5 0,-7 0,-3 0,10 0,5 0,0 0,-1 0,-11 0,-6 0,2 0,9 0,19 0,30 0,2 0,-35 0,-2 0,17 0,-6 0,-35 0,-2 0,-4-2,12 1,9-1,11 2,-3 2,4-1,-9 1,-3-2,-7 0,5 0,10 3,-2-3,8 5,-15-4,-6 1,-16-2,-9 0,10 0,22 0,16 0,8 0,-18 0,-19 0,-13 0,-6-2,14 0,19-3,9 2,-9-1,-21 3,-24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08:47:25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6,'91'-3,"-28"1,5 1,7 3,3 0,6-2,1 1,3 4,-2 1,-16-4,-5 1,-6 2,-4 0,26 1,-28-3,-15-1,3-2,8 0,32 3,-31-3,2 1,13 2,2 0,-10-2,-1-1,5 2,-4 0,29-2,-10 2,-15-2,-22 3,11-3,-6 2,16 1,-10 2,-1-2,-17-1,-4-2,-8 0,8 0,6 3,16 0,0 2,6-2,-19-1,-2-2,-17 0,-2 2,0-2,13 2,24 1,4 0,33 3,-22-3,1 2,-30-4,-15 1,-11-2,3 0,4 2,5-2,0 2,0-2,-6 0,-4 0,-2 0,5 0,8-2,10 1,10-1,-9 2,-6 0,-14 0,-7 0,10 0,-2 0,12 0,-5 0,3 0,-11 0,-2 0,-1 0,3 0,14 0,-6 2,0-2,-11 2,6-2,-6 0,4 0,1 0,-10 0,8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21139D-D126-6D4F-BEC4-6C1ADD23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CCD5E1-DD02-5D49-B2AB-115AB9F7E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CFF530-FBCF-2B45-9A3D-AAA75A0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83D4EC-C530-AC45-AB85-012000F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0B36FF-A0DC-3643-9884-C53D682E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4476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61F4AC-CE1F-8246-8C05-0D6820E3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0905CB-2DD7-C74D-BA73-19F61470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DB7FF0-E4A6-0443-8157-99701F3C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9F07FB-2C56-1948-9FDE-437C952A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10AF1C-BB77-B94C-A649-A72D01C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416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944D0C-8FD1-6242-BCA4-6BA96612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D1ABF3-73C9-D44F-A3F9-1EA595900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5ECD74-3879-064C-9F74-F6666C02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6E8A75-A1AF-3F41-AA4F-C2A4BCFD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9B0676-61A2-7F4D-ACDB-D7A34E3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9515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8E006A-9DDB-9342-992C-8250BB19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4B941B-1B25-AF45-825D-4925D4D3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BD14DC-9E87-7346-9A38-C6D6F641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AD6D24-CAAF-F148-8ECD-D9AD44D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3F042B-EC02-2440-9B09-2F4788EA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380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18DEA3-A21F-9544-8A70-A6E277E0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18DA38-FEFA-7141-A191-DD30E92C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1BAED2-317E-7A4E-A723-EACB746D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ACE23E-E9D4-CC4C-B2A1-E33CFEBC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8117CE-2F4B-3C4E-8A7B-C0252C0C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245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18EE-E6DB-3247-92F8-A8E66CDA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77C6B0-40DB-B547-B9BE-BF02A214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BBDE41-F40F-6749-B7AF-E820BEA9B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595D84-15FD-E946-BA0F-8D37E462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3AE54C-32B3-0246-B93C-ADECC863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83B6AB-A1EE-2D42-A8E0-FB06916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619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9B6370-2038-3444-B7BC-8EDA56BA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B38423-7CA8-DA47-9189-6A22CD26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CD10BF-836C-BC46-BF7E-EEAA957FC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B0DD675-2B2A-4D42-8FD3-264A58CFC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DF1532B-10C1-CF40-A502-2988F3F6F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614C56-9603-3943-8C2F-4272F1D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E2687F-9224-E54E-B4D3-5AD47C1C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EA0C25F-A34E-C448-9B23-95813C1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018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CB788C-9A2E-AE40-A7F0-39B28B5A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236E9C-20BD-6643-88DB-89140DE0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426C99-A7FB-064F-8616-4582F3B1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553D79-1616-8B43-BBEA-F6F27348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399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F6DF66-E20E-3649-B554-4EC1967C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50D8487-537C-DF4D-87F7-DF192778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B00627-5D18-654B-988D-0DFB6DDF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5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D5A82-D5E2-1B47-B578-FE732120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78BE52-8331-B04D-B457-A556586A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94B09D-B981-4C49-8092-775668B37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5573EF-48FA-D04F-BDA0-AA1ECF8E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DF479-506F-F74E-8022-E37EF4D2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2E73D2-C043-3140-9377-6900EF00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394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1F80C0-DE7C-BC4F-A881-42E770F4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168AB9-B3C0-2643-9BAA-4BB8BFB31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886172-F78C-F046-9354-5CA28EC6C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3D3CF-DFA9-8141-BC3D-BE2097D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782292-4FB2-4146-B6D6-BACA06AC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756A9E-242D-BE49-BBF9-3675A9D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05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AD839A-EF13-DE41-B08F-204B2877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AEDA28-C89B-1640-AB4D-CAE71595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EC3C98-A1A6-FF40-B594-866F9BC66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AD27B-6F62-4D44-B8DD-4B088BF86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4DB4CF-E1D7-BA46-B16C-50973289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491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tiff"/><Relationship Id="rId7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DC0E942-4777-8D44-B700-C96E4B96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1"/>
            <a:ext cx="12192000" cy="4540102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9F329-87D3-4347-9988-F5FE13F8EB81}"/>
              </a:ext>
            </a:extLst>
          </p:cNvPr>
          <p:cNvSpPr txBox="1"/>
          <p:nvPr/>
        </p:nvSpPr>
        <p:spPr>
          <a:xfrm>
            <a:off x="3414713" y="5072062"/>
            <a:ext cx="5514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“</a:t>
            </a:r>
            <a:r>
              <a:rPr kumimoji="1" lang="ko-KR" altLang="en-US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 </a:t>
            </a:r>
            <a:r>
              <a:rPr kumimoji="1" lang="ko-Kore-KR" altLang="en-US" sz="3000" b="1" dirty="0">
                <a:solidFill>
                  <a:schemeClr val="accent1">
                    <a:lumMod val="75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간도</a:t>
            </a:r>
            <a:r>
              <a:rPr kumimoji="1" lang="ko-Kore-KR" altLang="en-US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는</a:t>
            </a:r>
            <a:r>
              <a:rPr kumimoji="1" lang="ko-KR" altLang="en-US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 왜 우리 영토인가</a:t>
            </a:r>
            <a:r>
              <a:rPr kumimoji="1" lang="en-US" altLang="ko-KR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?</a:t>
            </a:r>
            <a:r>
              <a:rPr kumimoji="1" lang="ko-KR" altLang="en-US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 </a:t>
            </a:r>
            <a:r>
              <a:rPr kumimoji="1" lang="en-US" altLang="ko-KR" sz="3000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“</a:t>
            </a:r>
            <a:endParaRPr kumimoji="1" lang="ko-Kore-KR" altLang="en-US" sz="3000" dirty="0">
              <a:solidFill>
                <a:schemeClr val="bg2">
                  <a:lumMod val="50000"/>
                </a:schemeClr>
              </a:solidFill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28289-6E1D-EB40-9C6C-68A269FE6BFA}"/>
              </a:ext>
            </a:extLst>
          </p:cNvPr>
          <p:cNvSpPr txBox="1"/>
          <p:nvPr/>
        </p:nvSpPr>
        <p:spPr>
          <a:xfrm>
            <a:off x="9072563" y="5815013"/>
            <a:ext cx="218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경영학과</a:t>
            </a:r>
            <a:r>
              <a:rPr kumimoji="1" lang="ko-KR" altLang="en-US" dirty="0">
                <a:solidFill>
                  <a:schemeClr val="bg2">
                    <a:lumMod val="50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</a:rPr>
              <a:t> 정지현</a:t>
            </a:r>
            <a:endParaRPr kumimoji="1" lang="ko-Kore-KR" altLang="en-US" dirty="0">
              <a:solidFill>
                <a:schemeClr val="bg2">
                  <a:lumMod val="50000"/>
                </a:schemeClr>
              </a:solidFill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69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33285EF0-4CC3-974A-9EDF-507290938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1" y="-24294"/>
            <a:ext cx="12192000" cy="6882293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직사각형 4"/>
          <p:cNvSpPr/>
          <p:nvPr/>
        </p:nvSpPr>
        <p:spPr>
          <a:xfrm>
            <a:off x="5412770" y="1544954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  <a:cs typeface="조선일보명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789" y="861996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목차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3568955" y="2084214"/>
            <a:ext cx="4999322" cy="547255"/>
            <a:chOff x="2393319" y="2095717"/>
            <a:chExt cx="7332338" cy="547255"/>
          </a:xfrm>
        </p:grpSpPr>
        <p:sp>
          <p:nvSpPr>
            <p:cNvPr id="7" name="직사각형 6"/>
            <p:cNvSpPr/>
            <p:nvPr/>
          </p:nvSpPr>
          <p:spPr>
            <a:xfrm>
              <a:off x="2393319" y="2095717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ea"/>
                <a:ea typeface="+mj-ea"/>
                <a:cs typeface="조선일보명조" pitchFamily="18" charset="-127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3152830" y="2143206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71443" y="2143206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1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조선일보명조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3622" y="2143206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BIZmjo B" panose="02020503020101020101" pitchFamily="18" charset="-127"/>
                  <a:ea typeface="KBIZmjo B" panose="02020503020101020101" pitchFamily="18" charset="-127"/>
                  <a:cs typeface="조선일보명조" pitchFamily="18" charset="-127"/>
                </a:rPr>
                <a:t>간도 지리적 위치</a:t>
              </a:r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 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568955" y="2859661"/>
            <a:ext cx="4999322" cy="547255"/>
            <a:chOff x="2393319" y="2871164"/>
            <a:chExt cx="7332338" cy="547255"/>
          </a:xfrm>
        </p:grpSpPr>
        <p:sp>
          <p:nvSpPr>
            <p:cNvPr id="34" name="직사각형 33"/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ea"/>
                <a:ea typeface="+mj-ea"/>
                <a:cs typeface="조선일보명조" pitchFamily="18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2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조선일보명조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3621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BIZmjo B" panose="02020503020101020101" pitchFamily="18" charset="-127"/>
                  <a:ea typeface="KBIZmjo B" panose="02020503020101020101" pitchFamily="18" charset="-127"/>
                  <a:cs typeface="조선일보명조" pitchFamily="18" charset="-127"/>
                </a:rPr>
                <a:t>간도의 역사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568955" y="3635108"/>
            <a:ext cx="4999322" cy="547255"/>
            <a:chOff x="2393319" y="3646611"/>
            <a:chExt cx="7332338" cy="547255"/>
          </a:xfrm>
        </p:grpSpPr>
        <p:sp>
          <p:nvSpPr>
            <p:cNvPr id="39" name="직사각형 38"/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ea"/>
                <a:ea typeface="+mj-ea"/>
                <a:cs typeface="조선일보명조" pitchFamily="18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71442" y="3694100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3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조선일보명조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22" y="3694100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BIZmjo B" panose="02020503020101020101" pitchFamily="18" charset="-127"/>
                  <a:ea typeface="KBIZmjo B" panose="02020503020101020101" pitchFamily="18" charset="-127"/>
                  <a:cs typeface="조선일보명조" pitchFamily="18" charset="-127"/>
                </a:rPr>
                <a:t>백두산정계비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3568955" y="4410555"/>
            <a:ext cx="4999322" cy="547255"/>
            <a:chOff x="2393319" y="4422058"/>
            <a:chExt cx="7332338" cy="547255"/>
          </a:xfrm>
        </p:grpSpPr>
        <p:sp>
          <p:nvSpPr>
            <p:cNvPr id="44" name="직사각형 43"/>
            <p:cNvSpPr/>
            <p:nvPr/>
          </p:nvSpPr>
          <p:spPr>
            <a:xfrm>
              <a:off x="2393319" y="4422058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ea"/>
                <a:ea typeface="+mj-ea"/>
                <a:cs typeface="조선일보명조" pitchFamily="18" charset="-127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152830" y="4469547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71442" y="4469547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4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조선일보명조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73622" y="4469547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BIZmjo B" panose="02020503020101020101" pitchFamily="18" charset="-127"/>
                  <a:ea typeface="KBIZmjo B" panose="02020503020101020101" pitchFamily="18" charset="-127"/>
                  <a:cs typeface="조선일보명조" pitchFamily="18" charset="-127"/>
                </a:rPr>
                <a:t>영유권 분쟁</a:t>
              </a: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568954" y="5186002"/>
            <a:ext cx="4999322" cy="547255"/>
            <a:chOff x="2393318" y="5197505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8" y="5197505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j-ea"/>
                <a:ea typeface="+mj-ea"/>
                <a:cs typeface="조선일보명조" pitchFamily="18" charset="-127"/>
              </a:endParaRP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3152829" y="5244994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71441" y="5244994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조선일보명조" pitchFamily="18" charset="-127"/>
                </a:rPr>
                <a:t>5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조선일보명조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73621" y="5244994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BIZmjo B" panose="02020503020101020101" pitchFamily="18" charset="-127"/>
                  <a:ea typeface="KBIZmjo B" panose="02020503020101020101" pitchFamily="18" charset="-127"/>
                  <a:cs typeface="조선일보명조" pitchFamily="18" charset="-127"/>
                </a:rPr>
                <a:t>간도협약</a:t>
              </a: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152400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1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F2A07D48-1324-6B4F-85D7-35BA54A5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1" y="1885951"/>
            <a:ext cx="4358475" cy="41862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ACE380-0DDC-D346-A120-95CF6B2C74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C8DE3-785D-4D49-AEC3-97AB98D5C287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1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A4D5D-F5CA-D44C-8D8B-744DAA24354B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위치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CC55E3B-6EE1-6242-9929-C99E0B05D54A}"/>
              </a:ext>
            </a:extLst>
          </p:cNvPr>
          <p:cNvGrpSpPr/>
          <p:nvPr/>
        </p:nvGrpSpPr>
        <p:grpSpPr>
          <a:xfrm>
            <a:off x="3383176" y="2625422"/>
            <a:ext cx="2219388" cy="570992"/>
            <a:chOff x="3609664" y="2476443"/>
            <a:chExt cx="1644685" cy="570992"/>
          </a:xfrm>
        </p:grpSpPr>
        <p:cxnSp>
          <p:nvCxnSpPr>
            <p:cNvPr id="15" name="직선 연결선 15">
              <a:extLst>
                <a:ext uri="{FF2B5EF4-FFF2-40B4-BE49-F238E27FC236}">
                  <a16:creationId xmlns:a16="http://schemas.microsoft.com/office/drawing/2014/main" id="{9A044232-255B-5444-999B-374C92511AB0}"/>
                </a:ext>
              </a:extLst>
            </p:cNvPr>
            <p:cNvCxnSpPr/>
            <p:nvPr/>
          </p:nvCxnSpPr>
          <p:spPr>
            <a:xfrm flipV="1">
              <a:off x="3609664" y="2549016"/>
              <a:ext cx="792131" cy="49841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3B5EBFF-E689-1245-9D21-E16AD6445E36}"/>
                </a:ext>
              </a:extLst>
            </p:cNvPr>
            <p:cNvSpPr/>
            <p:nvPr/>
          </p:nvSpPr>
          <p:spPr>
            <a:xfrm>
              <a:off x="5109206" y="2476443"/>
              <a:ext cx="145143" cy="145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22">
              <a:extLst>
                <a:ext uri="{FF2B5EF4-FFF2-40B4-BE49-F238E27FC236}">
                  <a16:creationId xmlns:a16="http://schemas.microsoft.com/office/drawing/2014/main" id="{2C828A8A-A697-E541-8AE7-7B55820E46AA}"/>
                </a:ext>
              </a:extLst>
            </p:cNvPr>
            <p:cNvCxnSpPr/>
            <p:nvPr/>
          </p:nvCxnSpPr>
          <p:spPr>
            <a:xfrm flipV="1">
              <a:off x="4394175" y="2549015"/>
              <a:ext cx="787603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2EBBE0E-D3CD-B54E-90B2-68F6D01EC928}"/>
              </a:ext>
            </a:extLst>
          </p:cNvPr>
          <p:cNvGrpSpPr/>
          <p:nvPr/>
        </p:nvGrpSpPr>
        <p:grpSpPr>
          <a:xfrm rot="1049379">
            <a:off x="3099754" y="3788726"/>
            <a:ext cx="2367958" cy="609951"/>
            <a:chOff x="3609664" y="2476443"/>
            <a:chExt cx="1644685" cy="570992"/>
          </a:xfrm>
        </p:grpSpPr>
        <p:cxnSp>
          <p:nvCxnSpPr>
            <p:cNvPr id="19" name="직선 연결선 15">
              <a:extLst>
                <a:ext uri="{FF2B5EF4-FFF2-40B4-BE49-F238E27FC236}">
                  <a16:creationId xmlns:a16="http://schemas.microsoft.com/office/drawing/2014/main" id="{8A31F123-0FB5-5A49-B607-A551C2FEAF85}"/>
                </a:ext>
              </a:extLst>
            </p:cNvPr>
            <p:cNvCxnSpPr/>
            <p:nvPr/>
          </p:nvCxnSpPr>
          <p:spPr>
            <a:xfrm flipV="1">
              <a:off x="3609664" y="2549016"/>
              <a:ext cx="792131" cy="49841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26797105-CF44-7C4E-B187-ED1D44E8967F}"/>
                </a:ext>
              </a:extLst>
            </p:cNvPr>
            <p:cNvSpPr/>
            <p:nvPr/>
          </p:nvSpPr>
          <p:spPr>
            <a:xfrm>
              <a:off x="5109206" y="2476443"/>
              <a:ext cx="145143" cy="145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2">
              <a:extLst>
                <a:ext uri="{FF2B5EF4-FFF2-40B4-BE49-F238E27FC236}">
                  <a16:creationId xmlns:a16="http://schemas.microsoft.com/office/drawing/2014/main" id="{7DADB02D-6527-A84B-9302-D38F35F7C838}"/>
                </a:ext>
              </a:extLst>
            </p:cNvPr>
            <p:cNvCxnSpPr/>
            <p:nvPr/>
          </p:nvCxnSpPr>
          <p:spPr>
            <a:xfrm flipV="1">
              <a:off x="4394175" y="2549015"/>
              <a:ext cx="787603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1C6FE3-2D81-E849-ADC3-28F2CECBD597}"/>
              </a:ext>
            </a:extLst>
          </p:cNvPr>
          <p:cNvSpPr txBox="1"/>
          <p:nvPr/>
        </p:nvSpPr>
        <p:spPr>
          <a:xfrm>
            <a:off x="5665030" y="2443535"/>
            <a:ext cx="43719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2500" dirty="0">
                <a:latin typeface="S-Core Dream 2 ExtraLight" panose="020B0203030302020204" pitchFamily="34" charset="-127"/>
                <a:ea typeface="S-Core Dream 2 ExtraLight" panose="020B0203030302020204" pitchFamily="34" charset="-127"/>
              </a:rPr>
              <a:t>두만강</a:t>
            </a:r>
            <a:r>
              <a:rPr kumimoji="1" lang="ko-KR" altLang="en-US" sz="2500" dirty="0">
                <a:latin typeface="S-Core Dream 2 ExtraLight" panose="020B0203030302020204" pitchFamily="34" charset="-127"/>
                <a:ea typeface="S-Core Dream 2 ExtraLight" panose="020B0203030302020204" pitchFamily="34" charset="-127"/>
              </a:rPr>
              <a:t> 북부의 만주 땅</a:t>
            </a:r>
            <a:endParaRPr kumimoji="1" lang="ko-Kore-KR" altLang="en-US" sz="2500" dirty="0">
              <a:latin typeface="S-Core Dream 2 ExtraLight" panose="020B0203030302020204" pitchFamily="34" charset="-127"/>
              <a:ea typeface="S-Core Dream 2 ExtraLight" panose="020B02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0B7401-4BD1-9149-AA48-08AEB1D4F1D6}"/>
              </a:ext>
            </a:extLst>
          </p:cNvPr>
          <p:cNvSpPr txBox="1"/>
          <p:nvPr/>
        </p:nvSpPr>
        <p:spPr>
          <a:xfrm>
            <a:off x="5547911" y="4068002"/>
            <a:ext cx="6496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2500" dirty="0">
                <a:latin typeface="S-Core Dream 2 ExtraLight" panose="020B0203030302020204" pitchFamily="34" charset="-127"/>
                <a:ea typeface="S-Core Dream 2 ExtraLight" panose="020B0203030302020204" pitchFamily="34" charset="-127"/>
              </a:rPr>
              <a:t>압록강과</a:t>
            </a:r>
            <a:r>
              <a:rPr kumimoji="1" lang="ko-KR" altLang="en-US" sz="2500" dirty="0">
                <a:latin typeface="S-Core Dream 2 ExtraLight" panose="020B0203030302020204" pitchFamily="34" charset="-127"/>
                <a:ea typeface="S-Core Dream 2 ExtraLight" panose="020B0203030302020204" pitchFamily="34" charset="-127"/>
              </a:rPr>
              <a:t> 송화강의 상류 지방인 백두산 일대</a:t>
            </a:r>
            <a:endParaRPr kumimoji="1" lang="ko-Kore-KR" altLang="en-US" sz="2500" dirty="0">
              <a:latin typeface="S-Core Dream 2 ExtraLight" panose="020B0203030302020204" pitchFamily="34" charset="-127"/>
              <a:ea typeface="S-Core Dream 2 ExtraLight" panose="020B0203030302020204" pitchFamily="34" charset="-127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C2DFCA1-FC11-9348-8C45-BE4EA3C327E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9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EFE62F-508C-594B-852B-CD010183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3862-8546-724B-8D24-D5EA6FEF9289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2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27A75-2B26-1142-ABDC-6B6173B9A8F0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의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역사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C2A6F2BF-8647-154A-8DC3-B1C6C35FA455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7ABBA0FC-3658-3C4B-A385-5FCE7A4E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39" y="1837899"/>
            <a:ext cx="6179002" cy="42290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5554DDA-0F7B-3D45-BC98-8A03F239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750" y1="58333" x2="58750" y2="58333"/>
                        <a14:foregroundMark x1="58750" y1="58333" x2="58750" y2="58333"/>
                        <a14:foregroundMark x1="51667" y1="62917" x2="51667" y2="62917"/>
                        <a14:foregroundMark x1="51667" y1="62917" x2="51667" y2="62917"/>
                        <a14:foregroundMark x1="46250" y1="66667" x2="46250" y2="66667"/>
                        <a14:foregroundMark x1="41667" y1="62917" x2="61250" y2="75000"/>
                        <a14:foregroundMark x1="61250" y1="75000" x2="68333" y2="53333"/>
                        <a14:foregroundMark x1="68333" y1="53333" x2="48750" y2="41667"/>
                        <a14:foregroundMark x1="48750" y1="41667" x2="42500" y2="66250"/>
                        <a14:foregroundMark x1="42500" y1="66250" x2="52083" y2="77083"/>
                        <a14:foregroundMark x1="22083" y1="34167" x2="22083" y2="34167"/>
                        <a14:foregroundMark x1="44583" y1="47500" x2="40417" y2="36667"/>
                        <a14:foregroundMark x1="40417" y1="37917" x2="45417" y2="50417"/>
                        <a14:foregroundMark x1="36667" y1="44583" x2="36667" y2="44583"/>
                        <a14:foregroundMark x1="35833" y1="44167" x2="35833" y2="44167"/>
                        <a14:foregroundMark x1="35833" y1="44167" x2="35833" y2="44167"/>
                        <a14:foregroundMark x1="30417" y1="39583" x2="30417" y2="39583"/>
                        <a14:foregroundMark x1="30417" y1="39583" x2="30417" y2="39583"/>
                        <a14:foregroundMark x1="32500" y1="31250" x2="32500" y2="31250"/>
                        <a14:foregroundMark x1="32500" y1="31250" x2="32500" y2="31250"/>
                        <a14:foregroundMark x1="36667" y1="27083" x2="36667" y2="27083"/>
                        <a14:foregroundMark x1="36667" y1="27083" x2="36667" y2="27083"/>
                        <a14:foregroundMark x1="46250" y1="27917" x2="46250" y2="27917"/>
                        <a14:foregroundMark x1="46250" y1="27917" x2="46250" y2="27917"/>
                        <a14:foregroundMark x1="43750" y1="27917" x2="43750" y2="27917"/>
                        <a14:foregroundMark x1="43750" y1="27917" x2="43750" y2="27917"/>
                        <a14:foregroundMark x1="47083" y1="28333" x2="47083" y2="28333"/>
                        <a14:foregroundMark x1="47083" y1="28333" x2="47083" y2="28333"/>
                        <a14:foregroundMark x1="44583" y1="26667" x2="44583" y2="26667"/>
                        <a14:foregroundMark x1="44583" y1="26667" x2="44583" y2="26667"/>
                        <a14:foregroundMark x1="51250" y1="33333" x2="51250" y2="33333"/>
                        <a14:foregroundMark x1="51250" y1="33333" x2="51250" y2="33333"/>
                        <a14:foregroundMark x1="50000" y1="32917" x2="50000" y2="32917"/>
                        <a14:foregroundMark x1="50000" y1="32917" x2="50000" y2="32917"/>
                        <a14:foregroundMark x1="47917" y1="33333" x2="47917" y2="33333"/>
                        <a14:foregroundMark x1="47917" y1="33333" x2="47917" y2="33333"/>
                        <a14:foregroundMark x1="47500" y1="33750" x2="47500" y2="33750"/>
                        <a14:foregroundMark x1="50000" y1="40000" x2="50000" y2="40000"/>
                        <a14:foregroundMark x1="50000" y1="40000" x2="50000" y2="40000"/>
                        <a14:foregroundMark x1="49583" y1="39583" x2="49583" y2="39583"/>
                        <a14:foregroundMark x1="49583" y1="39583" x2="49583" y2="39583"/>
                        <a14:foregroundMark x1="49167" y1="40000" x2="49167" y2="4000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66536">
            <a:off x="3354069" y="1410591"/>
            <a:ext cx="2707327" cy="270732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6CE283EA-5577-B94A-B488-E14D0EF02028}"/>
                  </a:ext>
                </a:extLst>
              </p14:cNvPr>
              <p14:cNvContentPartPr/>
              <p14:nvPr/>
            </p14:nvContentPartPr>
            <p14:xfrm>
              <a:off x="6328462" y="2596252"/>
              <a:ext cx="1547280" cy="1620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6CE283EA-5577-B94A-B488-E14D0EF020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4822" y="2488612"/>
                <a:ext cx="16549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3F433562-1CC9-7B45-A073-AF4255F89C23}"/>
                  </a:ext>
                </a:extLst>
              </p14:cNvPr>
              <p14:cNvContentPartPr/>
              <p14:nvPr/>
            </p14:nvContentPartPr>
            <p14:xfrm>
              <a:off x="6289222" y="2841772"/>
              <a:ext cx="1406880" cy="450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3F433562-1CC9-7B45-A073-AF4255F89C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5222" y="2733772"/>
                <a:ext cx="1514520" cy="2606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C8FFEBE-B901-D444-8FD3-6E8A7AA2BCD3}"/>
              </a:ext>
            </a:extLst>
          </p:cNvPr>
          <p:cNvSpPr txBox="1"/>
          <p:nvPr/>
        </p:nvSpPr>
        <p:spPr>
          <a:xfrm>
            <a:off x="666430" y="2814641"/>
            <a:ext cx="341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간도는 고조선</a:t>
            </a:r>
            <a:r>
              <a:rPr kumimoji="1" lang="en-US" altLang="ko-KR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,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고구려</a:t>
            </a:r>
            <a:r>
              <a:rPr kumimoji="1" lang="en-US" altLang="ko-KR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,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발해의 영역</a:t>
            </a:r>
            <a:endParaRPr kumimoji="1" lang="en-US" altLang="ko-KR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endParaRPr kumimoji="1" lang="en-US" altLang="ko-KR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r>
              <a:rPr kumimoji="1" lang="en-US" altLang="ko-KR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한민족이</a:t>
            </a:r>
            <a:r>
              <a:rPr kumimoji="1" lang="ko-KR" altLang="en-US" sz="28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 지속적으로 거주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함</a:t>
            </a:r>
            <a:endParaRPr kumimoji="1" lang="ko-Kore-KR" altLang="en-US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18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EFE62F-508C-594B-852B-CD010183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3862-8546-724B-8D24-D5EA6FEF9289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2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27A75-2B26-1142-ABDC-6B6173B9A8F0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의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역사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C2A6F2BF-8647-154A-8DC3-B1C6C35FA455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DC748028-59FC-A84A-B8D8-6D45FAB25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2300701"/>
            <a:ext cx="3854167" cy="28658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F02D23A-7728-AA4F-B253-3D5B63F02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83" y="2366634"/>
            <a:ext cx="4403432" cy="273399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8E12C4E-164E-AB47-A0F7-4214D3CB6A96}"/>
              </a:ext>
            </a:extLst>
          </p:cNvPr>
          <p:cNvSpPr/>
          <p:nvPr/>
        </p:nvSpPr>
        <p:spPr>
          <a:xfrm>
            <a:off x="851182" y="4524569"/>
            <a:ext cx="4403432" cy="576064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A7E37-5F9B-5B46-838C-E94194BA5758}"/>
              </a:ext>
            </a:extLst>
          </p:cNvPr>
          <p:cNvSpPr txBox="1"/>
          <p:nvPr/>
        </p:nvSpPr>
        <p:spPr>
          <a:xfrm>
            <a:off x="992183" y="4627935"/>
            <a:ext cx="41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세도정치</a:t>
            </a:r>
            <a:r>
              <a:rPr lang="en-US" altLang="ko-KR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농민들을 향한 수탈</a:t>
            </a:r>
            <a:r>
              <a:rPr lang="en-US" altLang="ko-KR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가혹한 정치</a:t>
            </a:r>
            <a:r>
              <a:rPr lang="en-US" altLang="ko-KR" b="1" dirty="0">
                <a:solidFill>
                  <a:schemeClr val="bg1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조선일보명조" pitchFamily="18" charset="-127"/>
              </a:rPr>
              <a:t>)</a:t>
            </a:r>
            <a:endParaRPr lang="ko-KR" altLang="en-US" b="1" dirty="0">
              <a:solidFill>
                <a:schemeClr val="bg1"/>
              </a:solidFill>
              <a:latin typeface="KBIZmjo B" panose="02020503020101020101" pitchFamily="18" charset="-127"/>
              <a:ea typeface="KBIZmjo B" panose="02020503020101020101" pitchFamily="18" charset="-127"/>
              <a:cs typeface="조선일보명조" pitchFamily="18" charset="-127"/>
            </a:endParaRPr>
          </a:p>
        </p:txBody>
      </p:sp>
      <p:sp>
        <p:nvSpPr>
          <p:cNvPr id="13" name="아래쪽 화살표 63">
            <a:extLst>
              <a:ext uri="{FF2B5EF4-FFF2-40B4-BE49-F238E27FC236}">
                <a16:creationId xmlns:a16="http://schemas.microsoft.com/office/drawing/2014/main" id="{AD74EF4C-A9AF-5140-A29C-C806615D675E}"/>
              </a:ext>
            </a:extLst>
          </p:cNvPr>
          <p:cNvSpPr/>
          <p:nvPr/>
        </p:nvSpPr>
        <p:spPr>
          <a:xfrm rot="16200000">
            <a:off x="5362782" y="3359339"/>
            <a:ext cx="905226" cy="70165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E6D77D6-704E-DA43-B7F8-95D0DC82D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90490">
            <a:off x="6121373" y="3121340"/>
            <a:ext cx="2112378" cy="19967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537144-BA0C-FB4B-9134-74647CF26FBE}"/>
              </a:ext>
            </a:extLst>
          </p:cNvPr>
          <p:cNvSpPr txBox="1"/>
          <p:nvPr/>
        </p:nvSpPr>
        <p:spPr>
          <a:xfrm>
            <a:off x="6893305" y="3030122"/>
            <a:ext cx="7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이주</a:t>
            </a:r>
            <a:endParaRPr kumimoji="1" lang="ko-Kore-KR" altLang="en-US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14507D5-A0F6-C047-BC66-040DC9A33BC5}"/>
              </a:ext>
            </a:extLst>
          </p:cNvPr>
          <p:cNvSpPr/>
          <p:nvPr/>
        </p:nvSpPr>
        <p:spPr>
          <a:xfrm>
            <a:off x="0" y="5808162"/>
            <a:ext cx="12091985" cy="1049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BD688-0336-6D46-AE8C-E104218BBA33}"/>
              </a:ext>
            </a:extLst>
          </p:cNvPr>
          <p:cNvSpPr txBox="1"/>
          <p:nvPr/>
        </p:nvSpPr>
        <p:spPr>
          <a:xfrm>
            <a:off x="2342362" y="6134974"/>
            <a:ext cx="8416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철종 말부터 </a:t>
            </a:r>
            <a:r>
              <a:rPr lang="ko-KR" altLang="ko-Kore-KR" sz="2500" b="1" dirty="0">
                <a:solidFill>
                  <a:srgbClr val="0070C0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간도에 정착</a:t>
            </a:r>
            <a:r>
              <a:rPr lang="ko-KR" altLang="ko-Kore-KR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하여 새로운 터전 잡기 시작</a:t>
            </a:r>
            <a:endParaRPr kumimoji="1" lang="ko-Kore-KR" altLang="en-US" sz="25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169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EFE62F-508C-594B-852B-CD010183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3862-8546-724B-8D24-D5EA6FEF9289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2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27A75-2B26-1142-ABDC-6B6173B9A8F0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의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역사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C2A6F2BF-8647-154A-8DC3-B1C6C35FA455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3B909527-664B-4348-BF57-9CD021400D75}"/>
              </a:ext>
            </a:extLst>
          </p:cNvPr>
          <p:cNvSpPr/>
          <p:nvPr/>
        </p:nvSpPr>
        <p:spPr>
          <a:xfrm>
            <a:off x="816979" y="2097238"/>
            <a:ext cx="4312227" cy="300338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007DA13D-7ADF-364C-B2E3-B79CD9168629}"/>
              </a:ext>
            </a:extLst>
          </p:cNvPr>
          <p:cNvSpPr/>
          <p:nvPr/>
        </p:nvSpPr>
        <p:spPr>
          <a:xfrm>
            <a:off x="6800850" y="2097238"/>
            <a:ext cx="4574171" cy="300338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63">
            <a:extLst>
              <a:ext uri="{FF2B5EF4-FFF2-40B4-BE49-F238E27FC236}">
                <a16:creationId xmlns:a16="http://schemas.microsoft.com/office/drawing/2014/main" id="{3E102AC0-E617-E34E-8167-F47FF6FCC073}"/>
              </a:ext>
            </a:extLst>
          </p:cNvPr>
          <p:cNvSpPr/>
          <p:nvPr/>
        </p:nvSpPr>
        <p:spPr>
          <a:xfrm rot="16200000">
            <a:off x="5643387" y="3078173"/>
            <a:ext cx="905226" cy="70165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D5585-2AF1-264E-868E-73F0DF5F151C}"/>
              </a:ext>
            </a:extLst>
          </p:cNvPr>
          <p:cNvSpPr txBox="1"/>
          <p:nvPr/>
        </p:nvSpPr>
        <p:spPr>
          <a:xfrm>
            <a:off x="688388" y="5258783"/>
            <a:ext cx="50240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일제침략</a:t>
            </a:r>
            <a:r>
              <a:rPr kumimoji="1" lang="ko-KR" altLang="en-US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손길에서 벗어나</a:t>
            </a:r>
            <a:r>
              <a:rPr kumimoji="1" lang="en-US" altLang="ko-KR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,</a:t>
            </a:r>
            <a:r>
              <a:rPr kumimoji="1" lang="ko-KR" altLang="en-US" sz="25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새로운 항일 운동 기지 찾고자 함</a:t>
            </a:r>
            <a:endParaRPr kumimoji="1" lang="ko-Kore-KR" altLang="en-US" sz="25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E15FF-E8F9-7B48-A149-C74935F5414E}"/>
              </a:ext>
            </a:extLst>
          </p:cNvPr>
          <p:cNvSpPr txBox="1"/>
          <p:nvPr/>
        </p:nvSpPr>
        <p:spPr>
          <a:xfrm>
            <a:off x="7316072" y="5318443"/>
            <a:ext cx="5024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25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새로운</a:t>
            </a:r>
            <a:r>
              <a:rPr kumimoji="1" lang="ko-KR" altLang="en-US" sz="2500" b="1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터전 </a:t>
            </a:r>
            <a:r>
              <a:rPr kumimoji="1" lang="ko-KR" altLang="en-US" sz="2500" b="1" dirty="0">
                <a:solidFill>
                  <a:schemeClr val="accent6">
                    <a:lumMod val="75000"/>
                  </a:schemeClr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간도로 이주</a:t>
            </a:r>
            <a:endParaRPr kumimoji="1" lang="en-US" altLang="ko-KR" sz="2500" dirty="0">
              <a:solidFill>
                <a:schemeClr val="accent6">
                  <a:lumMod val="75000"/>
                </a:schemeClr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pic>
        <p:nvPicPr>
          <p:cNvPr id="19" name="그림 1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B901EDE-A693-F149-A69D-42020AEA7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8" y="2315054"/>
            <a:ext cx="4090066" cy="267431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64D179A-E18B-9348-ACC4-53B99409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06" y="2371725"/>
            <a:ext cx="3816416" cy="24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DACE380-0DDC-D346-A120-95CF6B2C74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C8DE3-785D-4D49-AEC3-97AB98D5C287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3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A4D5D-F5CA-D44C-8D8B-744DAA24354B}"/>
              </a:ext>
            </a:extLst>
          </p:cNvPr>
          <p:cNvSpPr txBox="1"/>
          <p:nvPr/>
        </p:nvSpPr>
        <p:spPr>
          <a:xfrm>
            <a:off x="1528758" y="602345"/>
            <a:ext cx="475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백두산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정계비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C2DFCA1-FC11-9348-8C45-BE4EA3C327E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E85B47AA-199D-5447-99DD-E927DDCA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6" y="2130246"/>
            <a:ext cx="4019184" cy="3546338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BC689424-581D-E54C-A5CC-808BF1839B72}"/>
              </a:ext>
            </a:extLst>
          </p:cNvPr>
          <p:cNvSpPr/>
          <p:nvPr/>
        </p:nvSpPr>
        <p:spPr>
          <a:xfrm>
            <a:off x="1428878" y="2911837"/>
            <a:ext cx="1301987" cy="1202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0CD735B-146C-6F40-A5B7-51133723C260}"/>
              </a:ext>
            </a:extLst>
          </p:cNvPr>
          <p:cNvGrpSpPr/>
          <p:nvPr/>
        </p:nvGrpSpPr>
        <p:grpSpPr>
          <a:xfrm>
            <a:off x="2884599" y="2732910"/>
            <a:ext cx="2718829" cy="570992"/>
            <a:chOff x="3609664" y="2476443"/>
            <a:chExt cx="1644685" cy="570992"/>
          </a:xfrm>
        </p:grpSpPr>
        <p:cxnSp>
          <p:nvCxnSpPr>
            <p:cNvPr id="29" name="직선 연결선 15">
              <a:extLst>
                <a:ext uri="{FF2B5EF4-FFF2-40B4-BE49-F238E27FC236}">
                  <a16:creationId xmlns:a16="http://schemas.microsoft.com/office/drawing/2014/main" id="{AAE8DA25-2063-8A4F-AADB-04DDAC5958DE}"/>
                </a:ext>
              </a:extLst>
            </p:cNvPr>
            <p:cNvCxnSpPr/>
            <p:nvPr/>
          </p:nvCxnSpPr>
          <p:spPr>
            <a:xfrm flipV="1">
              <a:off x="3609664" y="2549016"/>
              <a:ext cx="792131" cy="49841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149170AA-9BAA-954B-88CA-4481A9A42C3B}"/>
                </a:ext>
              </a:extLst>
            </p:cNvPr>
            <p:cNvSpPr/>
            <p:nvPr/>
          </p:nvSpPr>
          <p:spPr>
            <a:xfrm>
              <a:off x="5109206" y="2476443"/>
              <a:ext cx="145143" cy="145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31" name="직선 연결선 22">
              <a:extLst>
                <a:ext uri="{FF2B5EF4-FFF2-40B4-BE49-F238E27FC236}">
                  <a16:creationId xmlns:a16="http://schemas.microsoft.com/office/drawing/2014/main" id="{9A41C393-F44E-F34E-B298-E69CB542ED1F}"/>
                </a:ext>
              </a:extLst>
            </p:cNvPr>
            <p:cNvCxnSpPr/>
            <p:nvPr/>
          </p:nvCxnSpPr>
          <p:spPr>
            <a:xfrm flipV="1">
              <a:off x="4394175" y="2549015"/>
              <a:ext cx="787603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90FC56-3624-F74D-AA21-8D8DFD9C18AB}"/>
              </a:ext>
            </a:extLst>
          </p:cNvPr>
          <p:cNvSpPr txBox="1"/>
          <p:nvPr/>
        </p:nvSpPr>
        <p:spPr>
          <a:xfrm>
            <a:off x="5644680" y="2346634"/>
            <a:ext cx="5629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조선과 청국 사이에 백두산 일대의 </a:t>
            </a:r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r>
              <a:rPr lang="ko-KR" altLang="ko-Kore-KR" sz="25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국경선 표시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하기 위해 세운 비석</a:t>
            </a:r>
            <a:r>
              <a:rPr lang="ko-Kore-KR" altLang="ko-Kore-KR" sz="2500" dirty="0">
                <a:effectLst/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endParaRPr kumimoji="1" lang="ko-Kore-KR" altLang="en-US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E781A87-B84D-1441-84B7-B9076080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40" y="3571871"/>
            <a:ext cx="2810933" cy="1913032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4B55B1-5753-D94E-A117-7726E5FA670C}"/>
              </a:ext>
            </a:extLst>
          </p:cNvPr>
          <p:cNvSpPr/>
          <p:nvPr/>
        </p:nvSpPr>
        <p:spPr>
          <a:xfrm>
            <a:off x="5524090" y="5676585"/>
            <a:ext cx="5708613" cy="7805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1AB3F03-3FE2-CE46-8051-AF1B543C827F}"/>
              </a:ext>
            </a:extLst>
          </p:cNvPr>
          <p:cNvSpPr/>
          <p:nvPr/>
        </p:nvSpPr>
        <p:spPr>
          <a:xfrm>
            <a:off x="5616717" y="5838814"/>
            <a:ext cx="57086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간도가 </a:t>
            </a:r>
            <a:r>
              <a:rPr lang="ko-KR" altLang="ko-Kore-KR" sz="25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조선의</a:t>
            </a:r>
            <a:r>
              <a:rPr lang="ko-Kore-KR" altLang="en-US" sz="25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sz="25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영토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라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는 결정적인 증거</a:t>
            </a:r>
            <a:r>
              <a:rPr lang="ko-Kore-KR" altLang="ko-Kore-KR" sz="2500" dirty="0">
                <a:effectLst/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endParaRPr lang="ko-Kore-KR" altLang="en-US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893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119</Words>
  <Application>Microsoft Macintosh PowerPoint</Application>
  <PresentationFormat>와이드스크린</PresentationFormat>
  <Paragraphs>36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BM DoHyeon OTF</vt:lpstr>
      <vt:lpstr>KBIZmjo B</vt:lpstr>
      <vt:lpstr>맑은 고딕</vt:lpstr>
      <vt:lpstr>S-Core Dream 2 ExtraLight</vt:lpstr>
      <vt:lpstr>S-Core Dream 4</vt:lpstr>
      <vt:lpstr>S-Core Dream 5 Medium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정지현</dc:creator>
  <cp:lastModifiedBy>정지현</cp:lastModifiedBy>
  <cp:revision>10</cp:revision>
  <dcterms:created xsi:type="dcterms:W3CDTF">2020-05-03T18:33:18Z</dcterms:created>
  <dcterms:modified xsi:type="dcterms:W3CDTF">2020-05-04T13:35:13Z</dcterms:modified>
</cp:coreProperties>
</file>