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>
  <p:sldMasterIdLst>
    <p:sldMasterId id="2147483712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50" y="114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presProps" Target="presProps.xml"  /><Relationship Id="rId25" Type="http://schemas.openxmlformats.org/officeDocument/2006/relationships/viewProps" Target="viewProps.xml"  /><Relationship Id="rId26" Type="http://schemas.openxmlformats.org/officeDocument/2006/relationships/theme" Target="theme/theme1.xml"  /><Relationship Id="rId27" Type="http://schemas.openxmlformats.org/officeDocument/2006/relationships/tableStyles" Target="tableStyles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0B1BCD-1556-4A86-B67C-536F639E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05E9297-1F9E-458A-89E6-130D69B0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43F099-153C-4BC1-ACA2-2E34F31C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EA-C3C9-41D5-B733-BD1AAC440DEB}" type="datetimeFigureOut">
              <a:rPr lang="ko-KR" altLang="en-US" smtClean="0"/>
              <a:t>2019-12-30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1D5BF2-3E1F-425B-9FD5-C38D518B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AC3491-C779-4FC5-AB78-2F14D560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93BC-5FA2-410F-85FC-62818C8E97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36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52B889-34DE-42C0-9CBF-F77C2DBB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F957C5-9844-4C27-ABD2-47F88D701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0E8D8E-6A0A-4032-B6A1-D8A4EB45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EA-C3C9-41D5-B733-BD1AAC440DEB}" type="datetimeFigureOut">
              <a:rPr lang="ko-KR" altLang="en-US" smtClean="0"/>
              <a:t>2019-12-30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A57FBE-C413-4C3E-8C34-F9224617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66F7B8-5654-4334-A9CC-129572FC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93BC-5FA2-410F-85FC-62818C8E97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45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5A828BC-4B24-46CB-94F3-28254D778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314109E-2A89-47C8-AE08-2B3A958BB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E83ACE-685C-4A66-B0FE-A612BBDF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EA-C3C9-41D5-B733-BD1AAC440DEB}" type="datetimeFigureOut">
              <a:rPr lang="ko-KR" altLang="en-US" smtClean="0"/>
              <a:t>2019-12-30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627275-69C1-43E7-A1E3-79AE060F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C0BD95-2845-4405-B63C-68A5D983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93BC-5FA2-410F-85FC-62818C8E97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12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3D5C89-2A2A-4636-94A9-6878607C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B301AF-5E39-4952-91BB-4F2F2042B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CCB09F-F20F-42CD-B3FE-B5ED03C8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EA-C3C9-41D5-B733-BD1AAC440DEB}" type="datetimeFigureOut">
              <a:rPr lang="ko-KR" altLang="en-US" smtClean="0"/>
              <a:t>2019-12-30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753834-14D7-4989-B896-EDBD13FA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5CF575-3AE1-49DD-8E0F-A2F73B48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93BC-5FA2-410F-85FC-62818C8E97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30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F14B3F-957D-4ADB-98C7-583F9658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08727E0-30B1-467B-A5B6-59B88AAA6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9AC8D0-AD93-4AE5-9182-CAE58666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EA-C3C9-41D5-B733-BD1AAC440DEB}" type="datetimeFigureOut">
              <a:rPr lang="ko-KR" altLang="en-US" smtClean="0"/>
              <a:t>2019-12-30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89CE1B-29A7-45FA-B194-49FAA9AC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523077-7ED4-471F-AC5B-27C0843B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93BC-5FA2-410F-85FC-62818C8E97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43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79EB43-7187-4C66-8319-FBA0DD3F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3139D2-932F-44EC-B3EE-97B317249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8E3B92-CA82-4267-AD7C-780FB5152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161184-E381-4858-A575-08EFBB9D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EA-C3C9-41D5-B733-BD1AAC440DEB}" type="datetimeFigureOut">
              <a:rPr lang="ko-KR" altLang="en-US" smtClean="0"/>
              <a:t>2019-12-30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669D1DB-7651-47F3-A527-52BEA0BB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1BC1201-A25C-408D-B12B-D8AB1E0C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93BC-5FA2-410F-85FC-62818C8E97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81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F14FA8-7469-4F14-9E02-04835B44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48279C-D631-49F4-A366-70252BFDB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4149D8-BF9B-4D3B-A4AF-CDA8D0FCB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B79F159-ECC5-4202-B0B7-4664EEF69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87C5B76-4E91-4C40-8AF5-C3A861735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745E987-93F8-4961-89EF-91B1BD588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EA-C3C9-41D5-B733-BD1AAC440DEB}" type="datetimeFigureOut">
              <a:rPr lang="ko-KR" altLang="en-US" smtClean="0"/>
              <a:t>2019-12-30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670B50B-94AC-440C-A8FE-974BCA15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F85F327-D906-4841-9416-7866F665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93BC-5FA2-410F-85FC-62818C8E97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43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39E2D3-8895-436A-B21B-861F5F4D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0A328BD-EDB3-42F6-BDA6-173BD6C6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EA-C3C9-41D5-B733-BD1AAC440DEB}" type="datetimeFigureOut">
              <a:rPr lang="ko-KR" altLang="en-US" smtClean="0"/>
              <a:t>2019-12-30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A67157-9AC7-4B31-A207-D662A5AF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B9F5268-6F82-4B0D-8C28-452CF44A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93BC-5FA2-410F-85FC-62818C8E97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15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9ADBDA1-A17B-4BA5-8EA4-B34F838D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EA-C3C9-41D5-B733-BD1AAC440DEB}" type="datetimeFigureOut">
              <a:rPr lang="ko-KR" altLang="en-US" smtClean="0"/>
              <a:t>2019-12-30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403B43C-EE2D-4647-B30A-B8B19988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7E7C82-063B-430C-B896-F0BFC82E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93BC-5FA2-410F-85FC-62818C8E97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76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F440ED-979E-4CC3-9566-DD4B15FB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F88B87-06BB-45FA-BDD3-E12C4AF9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C850403-E66A-4907-A7D5-D12E6AFC1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61F57E4-BA58-46AD-9DF8-A9DB49B9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EA-C3C9-41D5-B733-BD1AAC440DEB}" type="datetimeFigureOut">
              <a:rPr lang="ko-KR" altLang="en-US" smtClean="0"/>
              <a:t>2019-12-30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9415F2-872C-42E8-8ACA-107CC5EF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BE4FFFB-2732-40EA-BEFA-EB504164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93BC-5FA2-410F-85FC-62818C8E97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20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A8ED8-E3C0-46B6-9ACF-A2A38BEF7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3239D20-DF7B-427C-A2C6-BA0A2C01F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66218EC-BE4D-4E91-A388-D24F7C726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CB229D-7FBE-4204-8DBC-4976D728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4EA-C3C9-41D5-B733-BD1AAC440DEB}" type="datetimeFigureOut">
              <a:rPr lang="ko-KR" altLang="en-US" smtClean="0"/>
              <a:t>2019-12-30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CCC892-51C5-416B-8998-45299191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E3D9A4C-7010-4777-9B94-69750A52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93BC-5FA2-410F-85FC-62818C8E97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024899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EF16D59-C831-4D42-B3CE-0CC3B95F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C51F67-384A-4430-B24D-7A21E9996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96F3BD-D150-41D6-8989-2CA292E7D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24EA-C3C9-41D5-B733-BD1AAC440DEB}" type="datetimeFigureOut">
              <a:rPr lang="ko-KR" altLang="en-US" smtClean="0"/>
              <a:t>2019-12-30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7802B8-B1AD-46C1-B816-ED81CD4DA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29D92D-C718-4939-BAB0-85549A509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E93BC-5FA2-410F-85FC-62818C8E97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35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18.png"  /><Relationship Id="rId5" Type="http://schemas.openxmlformats.org/officeDocument/2006/relationships/image" Target="../media/image19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20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21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22.png"  /><Relationship Id="rId5" Type="http://schemas.openxmlformats.org/officeDocument/2006/relationships/image" Target="../media/image2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png"  /><Relationship Id="rId3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hyperlink" Target="https://www.youtube.com/watch?v=Yy-5HQOq0Dg" TargetMode="External"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8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9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 flipV="1">
            <a:off x="-1" y="374904"/>
            <a:ext cx="12192000" cy="6108192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" name="그래픽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57724" y="5152290"/>
            <a:ext cx="2876550" cy="1400175"/>
          </a:xfrm>
          <a:prstGeom prst="rect">
            <a:avLst/>
          </a:prstGeom>
        </p:spPr>
      </p:pic>
      <p:pic>
        <p:nvPicPr>
          <p:cNvPr id="6" name="그래픽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681662" y="0"/>
            <a:ext cx="828675" cy="1685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977" y="2362582"/>
            <a:ext cx="1183004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ko-KR" altLang="en-US" sz="6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현대생활 속의 일본의 전통문화</a:t>
            </a:r>
            <a:endParaRPr lang="ko-KR" altLang="en-US" sz="6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8824" y="3876822"/>
            <a:ext cx="1543049" cy="485628"/>
          </a:xfrm>
          <a:prstGeom prst="rect">
            <a:avLst/>
          </a:prstGeom>
          <a:noFill/>
        </p:spPr>
        <p:txBody>
          <a:bodyPr vert="horz" wrap="none" lIns="0" tIns="0" rIns="0" bIns="0" anchor="t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kumimoji="0" lang="ko-KR" altLang="en-US" sz="1600" b="0" i="0" u="none" strike="noStrike" kern="1200" cap="none" spc="0" normalizeH="0" mc:Ignorable="hp" hp:hslEmbossed="0">
                <a:solidFill>
                  <a:srgbClr val="56304b"/>
                </a:solidFill>
                <a:latin typeface="나눔스퀘어라운드OTF Regular"/>
                <a:ea typeface="나눔스퀘어라운드OTF Regular"/>
                <a:cs typeface="+mn-cs"/>
              </a:rPr>
              <a:t>일본어일본학과</a:t>
            </a:r>
            <a:endParaRPr xmlns:mc="http://schemas.openxmlformats.org/markup-compatibility/2006" xmlns:hp="http://schemas.haansoft.com/office/presentation/8.0" kumimoji="0" lang="ko-KR" altLang="en-US" sz="1600" b="0" i="0" u="none" strike="noStrike" kern="1200" cap="none" spc="0" normalizeH="0" mc:Ignorable="hp" hp:hslEmbossed="0">
              <a:solidFill>
                <a:srgbClr val="56304b"/>
              </a:solidFill>
              <a:latin typeface="나눔스퀘어라운드OTF Regular"/>
              <a:ea typeface="나눔스퀘어라운드OTF Regular"/>
              <a:cs typeface="+mn-cs"/>
            </a:endParaRPr>
          </a:p>
          <a:p>
            <a:pPr algn="ctr">
              <a:defRPr/>
            </a:pPr>
            <a:r>
              <a:rPr lang="en-US" altLang="ko-KR" sz="1600">
                <a:solidFill>
                  <a:srgbClr val="56304b"/>
                </a:solidFill>
                <a:latin typeface="나눔스퀘어라운드OTF Regular"/>
                <a:ea typeface="나눔스퀘어라운드OTF Regular"/>
              </a:rPr>
              <a:t>21902115</a:t>
            </a:r>
            <a:r>
              <a:rPr lang="ko-KR" altLang="en-US" sz="1600">
                <a:solidFill>
                  <a:srgbClr val="56304b"/>
                </a:solidFill>
                <a:latin typeface="나눔스퀘어라운드OTF Regular"/>
                <a:ea typeface="나눔스퀘어라운드OTF Regular"/>
              </a:rPr>
              <a:t> 배준희</a:t>
            </a:r>
            <a:endParaRPr lang="en-US" altLang="ko-KR" sz="1600">
              <a:solidFill>
                <a:srgbClr val="56304b"/>
              </a:solidFill>
              <a:latin typeface="나눔스퀘어라운드OTF Regular"/>
              <a:ea typeface="나눔스퀘어라운드OTF 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068191" y="3182778"/>
            <a:ext cx="2094858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ko-KR" altLang="en-US" sz="32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기모노 문화</a:t>
            </a:r>
            <a:endParaRPr lang="en-US" altLang="ko-KR" sz="32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pic>
        <p:nvPicPr>
          <p:cNvPr id="3" name="그래픽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34896" y="2215897"/>
            <a:ext cx="2426208" cy="2426208"/>
          </a:xfrm>
          <a:prstGeom prst="rect">
            <a:avLst/>
          </a:prstGeom>
        </p:spPr>
      </p:pic>
      <p:sp>
        <p:nvSpPr>
          <p:cNvPr id="20" name="이등변 삼각형 19"/>
          <p:cNvSpPr/>
          <p:nvPr/>
        </p:nvSpPr>
        <p:spPr>
          <a:xfrm rot="16200000">
            <a:off x="5499456" y="3231930"/>
            <a:ext cx="819146" cy="394136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2" name="그래픽 2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881687" y="-8542"/>
            <a:ext cx="428625" cy="8763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 rot="0">
            <a:off x="7068195" y="2319727"/>
            <a:ext cx="492443" cy="492443"/>
            <a:chOff x="7068195" y="1691107"/>
            <a:chExt cx="492443" cy="492443"/>
          </a:xfrm>
        </p:grpSpPr>
        <p:sp>
          <p:nvSpPr>
            <p:cNvPr id="17" name="타원 16"/>
            <p:cNvSpPr/>
            <p:nvPr/>
          </p:nvSpPr>
          <p:spPr>
            <a:xfrm>
              <a:off x="7068195" y="1691107"/>
              <a:ext cx="492443" cy="492443"/>
            </a:xfrm>
            <a:prstGeom prst="ellipse">
              <a:avLst/>
            </a:prstGeom>
            <a:solidFill>
              <a:srgbClr val="562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88253" y="1731029"/>
              <a:ext cx="212672" cy="45022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lvl="0">
                <a:defRPr/>
              </a:pPr>
              <a:r>
                <a:rPr lang="en-US" altLang="ko-KR" sz="3000">
                  <a:solidFill>
                    <a:schemeClr val="bg1"/>
                  </a:solidFill>
                  <a:latin typeface="나눔스퀘어라운드OTF ExtraBold"/>
                  <a:ea typeface="나눔스퀘어라운드OTF ExtraBold"/>
                </a:rPr>
                <a:t>2</a:t>
              </a:r>
              <a:endParaRPr lang="en-US" altLang="ko-KR" sz="3000">
                <a:solidFill>
                  <a:schemeClr val="bg1"/>
                </a:solidFill>
                <a:latin typeface="나눔스퀘어라운드OTF ExtraBold"/>
                <a:ea typeface="나눔스퀘어라운드OTF Extra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래픽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1655" y="-8542"/>
            <a:ext cx="828675" cy="1276350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5104665"/>
            <a:ext cx="287655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9878" y="979082"/>
            <a:ext cx="3072243" cy="602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기모노 역사</a:t>
            </a:r>
            <a:endParaRPr lang="ko-KR" altLang="en-US" sz="4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grpSp>
        <p:nvGrpSpPr>
          <p:cNvPr id="38" name="그룹 52"/>
          <p:cNvGrpSpPr/>
          <p:nvPr/>
        </p:nvGrpSpPr>
        <p:grpSpPr>
          <a:xfrm rot="0">
            <a:off x="1498150" y="2208870"/>
            <a:ext cx="2983081" cy="2972839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39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40" name="그룹 49"/>
            <p:cNvGrpSpPr/>
            <p:nvPr/>
          </p:nvGrpSpPr>
          <p:grpSpPr>
            <a:xfrm rot="0">
              <a:off x="7097863" y="2552814"/>
              <a:ext cx="1447044" cy="977096"/>
              <a:chOff x="7097865" y="2552815"/>
              <a:chExt cx="1447044" cy="977095"/>
            </a:xfrm>
            <a:grpFill/>
          </p:grpSpPr>
          <p:sp>
            <p:nvSpPr>
              <p:cNvPr id="41" name="Rectangle 304"/>
              <p:cNvSpPr>
                <a:spLocks noChangeArrowheads="1"/>
              </p:cNvSpPr>
              <p:nvPr/>
            </p:nvSpPr>
            <p:spPr>
              <a:xfrm>
                <a:off x="7097865" y="2938028"/>
                <a:ext cx="1447045" cy="59188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의복 양식화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,</a:t>
                </a: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 화려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코소데 일상복 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오비 등장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42" name="Rectangle 304"/>
              <p:cNvSpPr>
                <a:spLocks noChangeArrowheads="1"/>
              </p:cNvSpPr>
              <p:nvPr/>
            </p:nvSpPr>
            <p:spPr>
              <a:xfrm>
                <a:off x="7337116" y="2552815"/>
                <a:ext cx="964804" cy="23857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전통 기모노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grpSp>
        <p:nvGrpSpPr>
          <p:cNvPr id="43" name="그룹 52"/>
          <p:cNvGrpSpPr/>
          <p:nvPr/>
        </p:nvGrpSpPr>
        <p:grpSpPr>
          <a:xfrm rot="0">
            <a:off x="7757206" y="2147419"/>
            <a:ext cx="2983081" cy="2972839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44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45" name="그룹 49"/>
            <p:cNvGrpSpPr/>
            <p:nvPr/>
          </p:nvGrpSpPr>
          <p:grpSpPr>
            <a:xfrm rot="0">
              <a:off x="7097869" y="2552817"/>
              <a:ext cx="1378153" cy="999212"/>
              <a:chOff x="7097871" y="2552817"/>
              <a:chExt cx="1378153" cy="999213"/>
            </a:xfrm>
            <a:grpFill/>
          </p:grpSpPr>
          <p:sp>
            <p:nvSpPr>
              <p:cNvPr id="46" name="Rectangle 304"/>
              <p:cNvSpPr>
                <a:spLocks noChangeArrowheads="1"/>
              </p:cNvSpPr>
              <p:nvPr/>
            </p:nvSpPr>
            <p:spPr>
              <a:xfrm>
                <a:off x="7097871" y="2961093"/>
                <a:ext cx="1378152" cy="5909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주로 서양식 의복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서양식 의복과 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0" indent="0" algn="ctr">
                  <a:buFont typeface="Arial"/>
                  <a:buNone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혼합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47" name="Rectangle 304"/>
              <p:cNvSpPr>
                <a:spLocks noChangeArrowheads="1"/>
              </p:cNvSpPr>
              <p:nvPr/>
            </p:nvSpPr>
            <p:spPr>
              <a:xfrm>
                <a:off x="7337124" y="2552817"/>
                <a:ext cx="964802" cy="23764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현대 기모노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sp>
        <p:nvSpPr>
          <p:cNvPr id="48" name=""/>
          <p:cNvSpPr/>
          <p:nvPr/>
        </p:nvSpPr>
        <p:spPr>
          <a:xfrm>
            <a:off x="5470115" y="3429000"/>
            <a:ext cx="1251769" cy="21313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1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래픽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1655" y="-8542"/>
            <a:ext cx="828675" cy="1276350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5104665"/>
            <a:ext cx="287655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0080" y="1050775"/>
            <a:ext cx="5171840" cy="6092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기모노 종류</a:t>
            </a:r>
            <a:endParaRPr lang="en-US" altLang="ko-KR" sz="4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grpSp>
        <p:nvGrpSpPr>
          <p:cNvPr id="38" name="그룹 52"/>
          <p:cNvGrpSpPr/>
          <p:nvPr/>
        </p:nvGrpSpPr>
        <p:grpSpPr>
          <a:xfrm rot="0">
            <a:off x="8647022" y="2065483"/>
            <a:ext cx="2983081" cy="2972839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39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40" name="그룹 49"/>
            <p:cNvGrpSpPr/>
            <p:nvPr/>
          </p:nvGrpSpPr>
          <p:grpSpPr>
            <a:xfrm rot="0">
              <a:off x="7088661" y="2552811"/>
              <a:ext cx="1447045" cy="750941"/>
              <a:chOff x="7088662" y="2552813"/>
              <a:chExt cx="1447045" cy="750941"/>
            </a:xfrm>
            <a:grpFill/>
          </p:grpSpPr>
          <p:sp>
            <p:nvSpPr>
              <p:cNvPr id="41" name="Rectangle 304"/>
              <p:cNvSpPr>
                <a:spLocks noChangeArrowheads="1"/>
              </p:cNvSpPr>
              <p:nvPr/>
            </p:nvSpPr>
            <p:spPr>
              <a:xfrm>
                <a:off x="7088662" y="3070529"/>
                <a:ext cx="1447045" cy="2332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남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,</a:t>
                </a: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 여 구분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X</a:t>
                </a:r>
                <a:endParaRPr kumimoji="0" lang="en-US" altLang="ko-KR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42" name="Rectangle 304"/>
              <p:cNvSpPr>
                <a:spLocks noChangeArrowheads="1"/>
              </p:cNvSpPr>
              <p:nvPr/>
            </p:nvSpPr>
            <p:spPr>
              <a:xfrm>
                <a:off x="7337113" y="2552813"/>
                <a:ext cx="964804" cy="23857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혼용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grpSp>
        <p:nvGrpSpPr>
          <p:cNvPr id="52" name="그룹 52"/>
          <p:cNvGrpSpPr/>
          <p:nvPr/>
        </p:nvGrpSpPr>
        <p:grpSpPr>
          <a:xfrm rot="0">
            <a:off x="4724363" y="2077067"/>
            <a:ext cx="2983081" cy="2972839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53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54" name="그룹 49"/>
            <p:cNvGrpSpPr/>
            <p:nvPr/>
          </p:nvGrpSpPr>
          <p:grpSpPr>
            <a:xfrm rot="0">
              <a:off x="7097862" y="2552811"/>
              <a:ext cx="1447045" cy="976229"/>
              <a:chOff x="7097865" y="2552813"/>
              <a:chExt cx="1447045" cy="976228"/>
            </a:xfrm>
            <a:grpFill/>
          </p:grpSpPr>
          <p:sp>
            <p:nvSpPr>
              <p:cNvPr id="55" name="Rectangle 304"/>
              <p:cNvSpPr>
                <a:spLocks noChangeArrowheads="1"/>
              </p:cNvSpPr>
              <p:nvPr/>
            </p:nvSpPr>
            <p:spPr>
              <a:xfrm>
                <a:off x="7097865" y="2938025"/>
                <a:ext cx="1447045" cy="59101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단순  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소매 좁음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옷감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56" name="Rectangle 304"/>
              <p:cNvSpPr>
                <a:spLocks noChangeArrowheads="1"/>
              </p:cNvSpPr>
              <p:nvPr/>
            </p:nvSpPr>
            <p:spPr>
              <a:xfrm>
                <a:off x="7337115" y="2552813"/>
                <a:ext cx="964804" cy="23857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남성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grpSp>
        <p:nvGrpSpPr>
          <p:cNvPr id="57" name="그룹 52"/>
          <p:cNvGrpSpPr/>
          <p:nvPr/>
        </p:nvGrpSpPr>
        <p:grpSpPr>
          <a:xfrm rot="0">
            <a:off x="790229" y="2147532"/>
            <a:ext cx="2983081" cy="2972839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58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59" name="그룹 49"/>
            <p:cNvGrpSpPr/>
            <p:nvPr/>
          </p:nvGrpSpPr>
          <p:grpSpPr>
            <a:xfrm rot="0">
              <a:off x="7097862" y="2552810"/>
              <a:ext cx="1447045" cy="878301"/>
              <a:chOff x="7097865" y="2552813"/>
              <a:chExt cx="1447045" cy="878301"/>
            </a:xfrm>
            <a:grpFill/>
          </p:grpSpPr>
          <p:sp>
            <p:nvSpPr>
              <p:cNvPr id="60" name="Rectangle 304"/>
              <p:cNvSpPr>
                <a:spLocks noChangeArrowheads="1"/>
              </p:cNvSpPr>
              <p:nvPr/>
            </p:nvSpPr>
            <p:spPr>
              <a:xfrm>
                <a:off x="7097865" y="3024381"/>
                <a:ext cx="1447045" cy="4067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전문 의상인 필요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나이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,</a:t>
                </a: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 결혼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,</a:t>
                </a: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 격식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61" name="Rectangle 304"/>
              <p:cNvSpPr>
                <a:spLocks noChangeArrowheads="1"/>
              </p:cNvSpPr>
              <p:nvPr/>
            </p:nvSpPr>
            <p:spPr>
              <a:xfrm>
                <a:off x="7337116" y="2552813"/>
                <a:ext cx="964804" cy="23857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여성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2" grpId="1" animBg="1"/>
      <p:bldP spid="38" grpId="2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래픽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1655" y="-8542"/>
            <a:ext cx="828675" cy="1276350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5104665"/>
            <a:ext cx="287655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0080" y="1050775"/>
            <a:ext cx="5171840" cy="6092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기모노 종류</a:t>
            </a:r>
            <a:r>
              <a:rPr lang="en-US" altLang="ko-KR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-</a:t>
            </a: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여성</a:t>
            </a:r>
            <a:endParaRPr lang="ko-KR" altLang="en-US" sz="4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pic>
        <p:nvPicPr>
          <p:cNvPr id="4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63307" y="924687"/>
            <a:ext cx="3558540" cy="5356859"/>
          </a:xfrm>
          <a:prstGeom prst="rect">
            <a:avLst/>
          </a:prstGeom>
        </p:spPr>
      </p:pic>
      <p:grpSp>
        <p:nvGrpSpPr>
          <p:cNvPr id="38" name="그룹 52"/>
          <p:cNvGrpSpPr/>
          <p:nvPr/>
        </p:nvGrpSpPr>
        <p:grpSpPr>
          <a:xfrm rot="0">
            <a:off x="3112918" y="1942580"/>
            <a:ext cx="2983081" cy="2972839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39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40" name="그룹 49"/>
            <p:cNvGrpSpPr/>
            <p:nvPr/>
          </p:nvGrpSpPr>
          <p:grpSpPr>
            <a:xfrm rot="0">
              <a:off x="7097862" y="2552811"/>
              <a:ext cx="1447045" cy="976868"/>
              <a:chOff x="7097865" y="2552814"/>
              <a:chExt cx="1447045" cy="976867"/>
            </a:xfrm>
            <a:grpFill/>
          </p:grpSpPr>
          <p:sp>
            <p:nvSpPr>
              <p:cNvPr id="41" name="Rectangle 304"/>
              <p:cNvSpPr>
                <a:spLocks noChangeArrowheads="1"/>
              </p:cNvSpPr>
              <p:nvPr/>
            </p:nvSpPr>
            <p:spPr>
              <a:xfrm>
                <a:off x="7097865" y="2938024"/>
                <a:ext cx="1447045" cy="5916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미혼의 여성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소매 길고 화려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성인식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,</a:t>
                </a: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 결혼식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42" name="Rectangle 304"/>
              <p:cNvSpPr>
                <a:spLocks noChangeArrowheads="1"/>
              </p:cNvSpPr>
              <p:nvPr/>
            </p:nvSpPr>
            <p:spPr>
              <a:xfrm>
                <a:off x="7337116" y="2552814"/>
                <a:ext cx="964804" cy="23857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후리소데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pic>
        <p:nvPicPr>
          <p:cNvPr id="57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50159" y="1254557"/>
            <a:ext cx="4241841" cy="5174571"/>
          </a:xfrm>
          <a:prstGeom prst="rect">
            <a:avLst/>
          </a:prstGeom>
        </p:spPr>
      </p:pic>
      <p:grpSp>
        <p:nvGrpSpPr>
          <p:cNvPr id="52" name="그룹 52"/>
          <p:cNvGrpSpPr/>
          <p:nvPr/>
        </p:nvGrpSpPr>
        <p:grpSpPr>
          <a:xfrm rot="0">
            <a:off x="6399349" y="1942580"/>
            <a:ext cx="2983081" cy="2972839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53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54" name="그룹 49"/>
            <p:cNvGrpSpPr/>
            <p:nvPr/>
          </p:nvGrpSpPr>
          <p:grpSpPr>
            <a:xfrm rot="0">
              <a:off x="7134685" y="2552809"/>
              <a:ext cx="1354995" cy="1085127"/>
              <a:chOff x="7134689" y="2552812"/>
              <a:chExt cx="1354995" cy="1085126"/>
            </a:xfrm>
            <a:grpFill/>
          </p:grpSpPr>
          <p:sp>
            <p:nvSpPr>
              <p:cNvPr id="55" name="Rectangle 304"/>
              <p:cNvSpPr>
                <a:spLocks noChangeArrowheads="1"/>
              </p:cNvSpPr>
              <p:nvPr/>
            </p:nvSpPr>
            <p:spPr>
              <a:xfrm>
                <a:off x="7134688" y="2864125"/>
                <a:ext cx="1354994" cy="7738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약식 예복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결혼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,</a:t>
                </a: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 나이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X</a:t>
                </a:r>
                <a:endParaRPr kumimoji="0" lang="en-US" altLang="ko-KR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에바하오리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연회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56" name="Rectangle 304"/>
              <p:cNvSpPr>
                <a:spLocks noChangeArrowheads="1"/>
              </p:cNvSpPr>
              <p:nvPr/>
            </p:nvSpPr>
            <p:spPr>
              <a:xfrm>
                <a:off x="7337116" y="2552812"/>
                <a:ext cx="964805" cy="23857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호몬기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1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래픽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1655" y="-8542"/>
            <a:ext cx="828675" cy="1276350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5104665"/>
            <a:ext cx="287655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0080" y="1050775"/>
            <a:ext cx="5171840" cy="6092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기모노 종류</a:t>
            </a:r>
            <a:r>
              <a:rPr lang="en-US" altLang="ko-KR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-</a:t>
            </a: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여성</a:t>
            </a:r>
            <a:endParaRPr lang="ko-KR" altLang="en-US" sz="4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grpSp>
        <p:nvGrpSpPr>
          <p:cNvPr id="38" name="그룹 52"/>
          <p:cNvGrpSpPr/>
          <p:nvPr/>
        </p:nvGrpSpPr>
        <p:grpSpPr>
          <a:xfrm rot="0">
            <a:off x="1722239" y="2141946"/>
            <a:ext cx="2983081" cy="2972839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39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40" name="그룹 49"/>
            <p:cNvGrpSpPr/>
            <p:nvPr/>
          </p:nvGrpSpPr>
          <p:grpSpPr>
            <a:xfrm rot="0">
              <a:off x="7091298" y="2552809"/>
              <a:ext cx="1447046" cy="704009"/>
              <a:chOff x="7091299" y="2552812"/>
              <a:chExt cx="1447046" cy="704009"/>
            </a:xfrm>
            <a:grpFill/>
          </p:grpSpPr>
          <p:sp>
            <p:nvSpPr>
              <p:cNvPr id="41" name="Rectangle 304"/>
              <p:cNvSpPr>
                <a:spLocks noChangeArrowheads="1"/>
              </p:cNvSpPr>
              <p:nvPr/>
            </p:nvSpPr>
            <p:spPr>
              <a:xfrm>
                <a:off x="7091299" y="3023721"/>
                <a:ext cx="1447047" cy="233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혼인한 여성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42" name="Rectangle 304"/>
              <p:cNvSpPr>
                <a:spLocks noChangeArrowheads="1"/>
              </p:cNvSpPr>
              <p:nvPr/>
            </p:nvSpPr>
            <p:spPr>
              <a:xfrm>
                <a:off x="7337114" y="2552812"/>
                <a:ext cx="964804" cy="23883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도메소데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grpSp>
        <p:nvGrpSpPr>
          <p:cNvPr id="52" name="그룹 52"/>
          <p:cNvGrpSpPr/>
          <p:nvPr/>
        </p:nvGrpSpPr>
        <p:grpSpPr>
          <a:xfrm rot="0">
            <a:off x="7011314" y="1951483"/>
            <a:ext cx="1672114" cy="1672114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53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6" name="Rectangle 304"/>
            <p:cNvSpPr>
              <a:spLocks noChangeArrowheads="1"/>
            </p:cNvSpPr>
            <p:nvPr/>
          </p:nvSpPr>
          <p:spPr>
            <a:xfrm>
              <a:off x="7296183" y="2757671"/>
              <a:ext cx="1169643" cy="75484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latinLnBrk="1" hangingPunct="1">
                <a:defRPr/>
              </a:pPr>
              <a:r>
                <a: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rPr>
                <a:t>이로토메소데</a:t>
              </a:r>
              <a:endParaRPr kumimoji="0" lang="ko-KR" altLang="en-US" sz="2200">
                <a:solidFill>
                  <a:schemeClr val="bg1"/>
                </a:solidFill>
                <a:latin typeface="나눔스퀘어라운드OTF Bold"/>
                <a:ea typeface="나눔스퀘어라운드OTF Bold"/>
              </a:endParaRPr>
            </a:p>
          </p:txBody>
        </p:sp>
      </p:grpSp>
      <p:grpSp>
        <p:nvGrpSpPr>
          <p:cNvPr id="57" name="그룹 52"/>
          <p:cNvGrpSpPr/>
          <p:nvPr/>
        </p:nvGrpSpPr>
        <p:grpSpPr>
          <a:xfrm rot="0">
            <a:off x="7042038" y="4166402"/>
            <a:ext cx="1672114" cy="1672114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58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1" name="Rectangle 304"/>
            <p:cNvSpPr>
              <a:spLocks noChangeArrowheads="1"/>
            </p:cNvSpPr>
            <p:nvPr/>
          </p:nvSpPr>
          <p:spPr>
            <a:xfrm>
              <a:off x="7326883" y="2726945"/>
              <a:ext cx="1026255" cy="75453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latinLnBrk="1" hangingPunct="1">
                <a:defRPr/>
              </a:pPr>
              <a:r>
                <a: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rPr>
                <a:t>구로토메소데</a:t>
              </a:r>
              <a:endParaRPr kumimoji="0" lang="ko-KR" altLang="en-US" sz="2200">
                <a:solidFill>
                  <a:schemeClr val="bg1"/>
                </a:solidFill>
                <a:latin typeface="나눔스퀘어라운드OTF Bold"/>
                <a:ea typeface="나눔스퀘어라운드OTF Bold"/>
              </a:endParaRPr>
            </a:p>
          </p:txBody>
        </p:sp>
      </p:grpSp>
      <p:sp>
        <p:nvSpPr>
          <p:cNvPr id="62" name=""/>
          <p:cNvSpPr/>
          <p:nvPr/>
        </p:nvSpPr>
        <p:spPr>
          <a:xfrm rot="21047248">
            <a:off x="5464590" y="3014664"/>
            <a:ext cx="850655" cy="14445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3" name=""/>
          <p:cNvSpPr/>
          <p:nvPr/>
        </p:nvSpPr>
        <p:spPr>
          <a:xfrm rot="591879">
            <a:off x="5476432" y="4442420"/>
            <a:ext cx="850655" cy="14445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6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911514" y="1612075"/>
            <a:ext cx="2633489" cy="4472686"/>
          </a:xfrm>
          <a:prstGeom prst="rect">
            <a:avLst/>
          </a:prstGeom>
        </p:spPr>
      </p:pic>
      <p:pic>
        <p:nvPicPr>
          <p:cNvPr id="65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498657" y="1594586"/>
            <a:ext cx="2377111" cy="4603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1" animBg="1"/>
      <p:bldP spid="57" grpId="2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래픽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1655" y="-8542"/>
            <a:ext cx="828675" cy="1276350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5104665"/>
            <a:ext cx="287655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0080" y="1050775"/>
            <a:ext cx="5171840" cy="6092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기모노 종류</a:t>
            </a:r>
            <a:r>
              <a:rPr lang="en-US" altLang="ko-KR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-</a:t>
            </a: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여성</a:t>
            </a:r>
            <a:endParaRPr lang="ko-KR" altLang="en-US" sz="4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pic>
        <p:nvPicPr>
          <p:cNvPr id="7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19555" y="1177782"/>
            <a:ext cx="3373857" cy="5264605"/>
          </a:xfrm>
          <a:prstGeom prst="rect">
            <a:avLst/>
          </a:prstGeom>
        </p:spPr>
      </p:pic>
      <p:pic>
        <p:nvPicPr>
          <p:cNvPr id="74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602489" y="854998"/>
            <a:ext cx="3282990" cy="5639493"/>
          </a:xfrm>
          <a:prstGeom prst="rect">
            <a:avLst/>
          </a:prstGeom>
        </p:spPr>
      </p:pic>
      <p:grpSp>
        <p:nvGrpSpPr>
          <p:cNvPr id="38" name="그룹 52"/>
          <p:cNvGrpSpPr/>
          <p:nvPr/>
        </p:nvGrpSpPr>
        <p:grpSpPr>
          <a:xfrm rot="0">
            <a:off x="2727185" y="2968114"/>
            <a:ext cx="2983081" cy="2972839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39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40" name="그룹 49"/>
            <p:cNvGrpSpPr/>
            <p:nvPr/>
          </p:nvGrpSpPr>
          <p:grpSpPr>
            <a:xfrm rot="0">
              <a:off x="7097862" y="2552812"/>
              <a:ext cx="1447045" cy="976574"/>
              <a:chOff x="7097865" y="2552813"/>
              <a:chExt cx="1447045" cy="976574"/>
            </a:xfrm>
            <a:grpFill/>
          </p:grpSpPr>
          <p:sp>
            <p:nvSpPr>
              <p:cNvPr id="41" name="Rectangle 304"/>
              <p:cNvSpPr>
                <a:spLocks noChangeArrowheads="1"/>
              </p:cNvSpPr>
              <p:nvPr/>
            </p:nvSpPr>
            <p:spPr>
              <a:xfrm>
                <a:off x="7097865" y="2938026"/>
                <a:ext cx="1447045" cy="59136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미혼의 여성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성인식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,</a:t>
                </a: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 결혼식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소매 길고 화려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42" name="Rectangle 304"/>
              <p:cNvSpPr>
                <a:spLocks noChangeArrowheads="1"/>
              </p:cNvSpPr>
              <p:nvPr/>
            </p:nvSpPr>
            <p:spPr>
              <a:xfrm>
                <a:off x="7337116" y="2552813"/>
                <a:ext cx="964804" cy="23857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츠케사게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grpSp>
        <p:nvGrpSpPr>
          <p:cNvPr id="53" name="그룹 52"/>
          <p:cNvGrpSpPr/>
          <p:nvPr/>
        </p:nvGrpSpPr>
        <p:grpSpPr>
          <a:xfrm rot="0">
            <a:off x="6918792" y="3028225"/>
            <a:ext cx="2983081" cy="2972839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54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55" name="그룹 49"/>
            <p:cNvGrpSpPr/>
            <p:nvPr/>
          </p:nvGrpSpPr>
          <p:grpSpPr>
            <a:xfrm rot="0">
              <a:off x="7143893" y="2552808"/>
              <a:ext cx="1447045" cy="791600"/>
              <a:chOff x="7143892" y="2552812"/>
              <a:chExt cx="1447045" cy="791600"/>
            </a:xfrm>
            <a:grpFill/>
          </p:grpSpPr>
          <p:sp>
            <p:nvSpPr>
              <p:cNvPr id="56" name="Rectangle 304"/>
              <p:cNvSpPr>
                <a:spLocks noChangeArrowheads="1"/>
              </p:cNvSpPr>
              <p:nvPr/>
            </p:nvSpPr>
            <p:spPr>
              <a:xfrm>
                <a:off x="7143892" y="2934907"/>
                <a:ext cx="1447045" cy="409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단색 기모노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다도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57" name="Rectangle 304"/>
              <p:cNvSpPr>
                <a:spLocks noChangeArrowheads="1"/>
              </p:cNvSpPr>
              <p:nvPr/>
            </p:nvSpPr>
            <p:spPr>
              <a:xfrm>
                <a:off x="7337115" y="2552812"/>
                <a:ext cx="964805" cy="2389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이로무지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3" grpId="1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래픽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1655" y="-8542"/>
            <a:ext cx="828675" cy="1276350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5104665"/>
            <a:ext cx="287655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0080" y="1050775"/>
            <a:ext cx="5171840" cy="6092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기모노 종류</a:t>
            </a:r>
            <a:r>
              <a:rPr lang="en-US" altLang="ko-KR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-</a:t>
            </a: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여성</a:t>
            </a:r>
            <a:endParaRPr lang="ko-KR" altLang="en-US" sz="4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pic>
        <p:nvPicPr>
          <p:cNvPr id="6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05225" y="756511"/>
            <a:ext cx="2500097" cy="5733208"/>
          </a:xfrm>
          <a:prstGeom prst="rect">
            <a:avLst/>
          </a:prstGeom>
        </p:spPr>
      </p:pic>
      <p:pic>
        <p:nvPicPr>
          <p:cNvPr id="69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115462" y="1615931"/>
            <a:ext cx="3908813" cy="4905959"/>
          </a:xfrm>
          <a:prstGeom prst="rect">
            <a:avLst/>
          </a:prstGeom>
        </p:spPr>
      </p:pic>
      <p:grpSp>
        <p:nvGrpSpPr>
          <p:cNvPr id="52" name="그룹 52"/>
          <p:cNvGrpSpPr/>
          <p:nvPr/>
        </p:nvGrpSpPr>
        <p:grpSpPr>
          <a:xfrm rot="0">
            <a:off x="2470084" y="2682584"/>
            <a:ext cx="2983081" cy="2972839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53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54" name="그룹 49"/>
            <p:cNvGrpSpPr/>
            <p:nvPr/>
          </p:nvGrpSpPr>
          <p:grpSpPr>
            <a:xfrm rot="0">
              <a:off x="7097862" y="2552811"/>
              <a:ext cx="1447045" cy="976228"/>
              <a:chOff x="7097865" y="2552814"/>
              <a:chExt cx="1447045" cy="976228"/>
            </a:xfrm>
            <a:grpFill/>
          </p:grpSpPr>
          <p:sp>
            <p:nvSpPr>
              <p:cNvPr id="55" name="Rectangle 304"/>
              <p:cNvSpPr>
                <a:spLocks noChangeArrowheads="1"/>
              </p:cNvSpPr>
              <p:nvPr/>
            </p:nvSpPr>
            <p:spPr>
              <a:xfrm>
                <a:off x="7097865" y="2938025"/>
                <a:ext cx="1447045" cy="59101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자잘한 무늬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격식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X</a:t>
                </a:r>
                <a:endParaRPr kumimoji="0" lang="en-US" altLang="ko-KR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평상복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,</a:t>
                </a: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 예복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56" name="Rectangle 304"/>
              <p:cNvSpPr>
                <a:spLocks noChangeArrowheads="1"/>
              </p:cNvSpPr>
              <p:nvPr/>
            </p:nvSpPr>
            <p:spPr>
              <a:xfrm>
                <a:off x="7337115" y="2552814"/>
                <a:ext cx="964805" cy="23857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고몬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grpSp>
        <p:nvGrpSpPr>
          <p:cNvPr id="62" name="그룹 52"/>
          <p:cNvGrpSpPr/>
          <p:nvPr/>
        </p:nvGrpSpPr>
        <p:grpSpPr>
          <a:xfrm rot="0">
            <a:off x="6379858" y="2732549"/>
            <a:ext cx="2983081" cy="2972839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63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64" name="그룹 49"/>
            <p:cNvGrpSpPr/>
            <p:nvPr/>
          </p:nvGrpSpPr>
          <p:grpSpPr>
            <a:xfrm rot="0">
              <a:off x="7097861" y="2552810"/>
              <a:ext cx="1447045" cy="977209"/>
              <a:chOff x="7097865" y="2552813"/>
              <a:chExt cx="1447045" cy="977209"/>
            </a:xfrm>
            <a:grpFill/>
          </p:grpSpPr>
          <p:sp>
            <p:nvSpPr>
              <p:cNvPr id="65" name="Rectangle 304"/>
              <p:cNvSpPr>
                <a:spLocks noChangeArrowheads="1"/>
              </p:cNvSpPr>
              <p:nvPr/>
            </p:nvSpPr>
            <p:spPr>
              <a:xfrm>
                <a:off x="7097865" y="2938023"/>
                <a:ext cx="1447045" cy="592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화려한 무늬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오비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X</a:t>
                </a:r>
                <a:endParaRPr kumimoji="0" lang="en-US" altLang="ko-KR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결혼식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66" name="Rectangle 304"/>
              <p:cNvSpPr>
                <a:spLocks noChangeArrowheads="1"/>
              </p:cNvSpPr>
              <p:nvPr/>
            </p:nvSpPr>
            <p:spPr>
              <a:xfrm>
                <a:off x="7337115" y="2552813"/>
                <a:ext cx="964805" cy="2387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우치카케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2" grpId="1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래픽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1655" y="-8542"/>
            <a:ext cx="828675" cy="1276350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5104665"/>
            <a:ext cx="287655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0080" y="1050775"/>
            <a:ext cx="5171840" cy="6092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기모노 종류</a:t>
            </a:r>
            <a:r>
              <a:rPr lang="en-US" altLang="ko-KR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-</a:t>
            </a: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여성</a:t>
            </a:r>
            <a:endParaRPr lang="ko-KR" altLang="en-US" sz="4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grpSp>
        <p:nvGrpSpPr>
          <p:cNvPr id="52" name="그룹 52"/>
          <p:cNvGrpSpPr/>
          <p:nvPr/>
        </p:nvGrpSpPr>
        <p:grpSpPr>
          <a:xfrm rot="0">
            <a:off x="6701065" y="2236211"/>
            <a:ext cx="2983081" cy="2972839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53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54" name="그룹 49"/>
            <p:cNvGrpSpPr/>
            <p:nvPr/>
          </p:nvGrpSpPr>
          <p:grpSpPr>
            <a:xfrm rot="0">
              <a:off x="7097862" y="2552811"/>
              <a:ext cx="1447045" cy="977505"/>
              <a:chOff x="7097865" y="2552813"/>
              <a:chExt cx="1447045" cy="977504"/>
            </a:xfrm>
            <a:grpFill/>
          </p:grpSpPr>
          <p:sp>
            <p:nvSpPr>
              <p:cNvPr id="55" name="Rectangle 304"/>
              <p:cNvSpPr>
                <a:spLocks noChangeArrowheads="1"/>
              </p:cNvSpPr>
              <p:nvPr/>
            </p:nvSpPr>
            <p:spPr>
              <a:xfrm>
                <a:off x="7097865" y="2938022"/>
                <a:ext cx="1447045" cy="59229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무늬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X,</a:t>
                </a: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 검은 비단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영결식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,</a:t>
                </a: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 장례식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,</a:t>
                </a: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 화장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56" name="Rectangle 304"/>
              <p:cNvSpPr>
                <a:spLocks noChangeArrowheads="1"/>
              </p:cNvSpPr>
              <p:nvPr/>
            </p:nvSpPr>
            <p:spPr>
              <a:xfrm>
                <a:off x="7337116" y="2552813"/>
                <a:ext cx="964804" cy="23857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모후쿠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pic>
        <p:nvPicPr>
          <p:cNvPr id="5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87372" y="1058649"/>
            <a:ext cx="2831691" cy="5404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2" grpId="1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래픽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1655" y="-8542"/>
            <a:ext cx="828675" cy="1276350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5104665"/>
            <a:ext cx="287655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0080" y="1050775"/>
            <a:ext cx="5171840" cy="6092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기모노 종류</a:t>
            </a:r>
            <a:r>
              <a:rPr lang="en-US" altLang="ko-KR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-</a:t>
            </a: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남성</a:t>
            </a:r>
            <a:endParaRPr lang="ko-KR" altLang="en-US" sz="4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grpSp>
        <p:nvGrpSpPr>
          <p:cNvPr id="52" name="그룹 52"/>
          <p:cNvGrpSpPr/>
          <p:nvPr/>
        </p:nvGrpSpPr>
        <p:grpSpPr>
          <a:xfrm rot="0">
            <a:off x="6629369" y="2268139"/>
            <a:ext cx="2983081" cy="2972839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53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54" name="그룹 49"/>
            <p:cNvGrpSpPr/>
            <p:nvPr/>
          </p:nvGrpSpPr>
          <p:grpSpPr>
            <a:xfrm rot="0">
              <a:off x="7097862" y="2552810"/>
              <a:ext cx="1447046" cy="976599"/>
              <a:chOff x="7097865" y="2552812"/>
              <a:chExt cx="1447046" cy="976599"/>
            </a:xfrm>
            <a:grpFill/>
          </p:grpSpPr>
          <p:sp>
            <p:nvSpPr>
              <p:cNvPr id="55" name="Rectangle 304"/>
              <p:cNvSpPr>
                <a:spLocks noChangeArrowheads="1"/>
              </p:cNvSpPr>
              <p:nvPr/>
            </p:nvSpPr>
            <p:spPr>
              <a:xfrm>
                <a:off x="7097865" y="2938024"/>
                <a:ext cx="1447046" cy="59138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예복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검정색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,</a:t>
                </a: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 무늬</a:t>
                </a:r>
                <a:r>
                  <a:rPr kumimoji="0" lang="en-US" altLang="ko-KR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X</a:t>
                </a:r>
                <a:endParaRPr kumimoji="0" lang="en-US" altLang="ko-KR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endParaRPr kumimoji="0" lang="en-US" altLang="ko-KR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56" name="Rectangle 304"/>
              <p:cNvSpPr>
                <a:spLocks noChangeArrowheads="1"/>
              </p:cNvSpPr>
              <p:nvPr/>
            </p:nvSpPr>
            <p:spPr>
              <a:xfrm>
                <a:off x="7337115" y="2552812"/>
                <a:ext cx="964806" cy="23857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하카마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pic>
        <p:nvPicPr>
          <p:cNvPr id="5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67488" y="1478405"/>
            <a:ext cx="3513557" cy="5016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2" grpId="1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래픽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1655" y="-8542"/>
            <a:ext cx="828675" cy="1276350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5104665"/>
            <a:ext cx="287655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0080" y="1050775"/>
            <a:ext cx="5171840" cy="6092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기모노 종류</a:t>
            </a:r>
            <a:r>
              <a:rPr lang="en-US" altLang="ko-KR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-</a:t>
            </a: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혼용</a:t>
            </a:r>
            <a:endParaRPr lang="ko-KR" altLang="en-US" sz="4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grpSp>
        <p:nvGrpSpPr>
          <p:cNvPr id="52" name="그룹 52"/>
          <p:cNvGrpSpPr/>
          <p:nvPr/>
        </p:nvGrpSpPr>
        <p:grpSpPr>
          <a:xfrm rot="0">
            <a:off x="4604459" y="2077067"/>
            <a:ext cx="2983081" cy="2972839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53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54" name="그룹 49"/>
            <p:cNvGrpSpPr/>
            <p:nvPr/>
          </p:nvGrpSpPr>
          <p:grpSpPr>
            <a:xfrm rot="0">
              <a:off x="7138053" y="2552811"/>
              <a:ext cx="1349449" cy="1084184"/>
              <a:chOff x="7138055" y="2552813"/>
              <a:chExt cx="1349449" cy="1084184"/>
            </a:xfrm>
            <a:grpFill/>
          </p:grpSpPr>
          <p:sp>
            <p:nvSpPr>
              <p:cNvPr id="55" name="Rectangle 304"/>
              <p:cNvSpPr>
                <a:spLocks noChangeArrowheads="1"/>
              </p:cNvSpPr>
              <p:nvPr/>
            </p:nvSpPr>
            <p:spPr>
              <a:xfrm>
                <a:off x="7138055" y="2863134"/>
                <a:ext cx="1349449" cy="7738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기모노 외투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격식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99880" indent="-299880" algn="ctr">
                  <a:buFont typeface="Arial"/>
                  <a:buChar char="•"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메이지 시대 전 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0" indent="0" algn="ctr">
                  <a:buFont typeface="Arial"/>
                  <a:buNone/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남성만 착용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56" name="Rectangle 304"/>
              <p:cNvSpPr>
                <a:spLocks noChangeArrowheads="1"/>
              </p:cNvSpPr>
              <p:nvPr/>
            </p:nvSpPr>
            <p:spPr>
              <a:xfrm>
                <a:off x="7337116" y="2552813"/>
                <a:ext cx="964804" cy="23857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하오리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pic>
        <p:nvPicPr>
          <p:cNvPr id="5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7093" y="1288437"/>
            <a:ext cx="2242328" cy="5119471"/>
          </a:xfrm>
          <a:prstGeom prst="rect">
            <a:avLst/>
          </a:prstGeom>
        </p:spPr>
      </p:pic>
      <p:pic>
        <p:nvPicPr>
          <p:cNvPr id="5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255347" y="1743628"/>
            <a:ext cx="3643407" cy="4475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1" animBg="1"/>
      <p:bldP spid="52" grpId="2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3248025" cy="6858000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8" name="그래픽 5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06813" y="-8542"/>
            <a:ext cx="428625" cy="1895475"/>
          </a:xfrm>
          <a:prstGeom prst="rect">
            <a:avLst/>
          </a:prstGeom>
        </p:spPr>
      </p:pic>
      <p:cxnSp>
        <p:nvCxnSpPr>
          <p:cNvPr id="36" name="직선 연결선 35"/>
          <p:cNvCxnSpPr/>
          <p:nvPr/>
        </p:nvCxnSpPr>
        <p:spPr>
          <a:xfrm>
            <a:off x="5185461" y="3139656"/>
            <a:ext cx="5238556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28725" y="2936558"/>
            <a:ext cx="790575" cy="4829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ko-KR" altLang="en-US" sz="32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목차</a:t>
            </a:r>
            <a:endParaRPr lang="ko-KR" altLang="en-US" sz="32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5314529" y="4174120"/>
            <a:ext cx="294689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10025971" y="4174120"/>
            <a:ext cx="294689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91050" y="4422727"/>
            <a:ext cx="1695450" cy="6064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ko-KR" sz="2000">
                <a:solidFill>
                  <a:srgbClr val="56304b"/>
                </a:solidFill>
                <a:latin typeface="나눔스퀘어라운드OTF Regular"/>
                <a:ea typeface="나눔스퀘어라운드OTF Regular"/>
              </a:rPr>
              <a:t>①</a:t>
            </a:r>
            <a:r>
              <a:rPr lang="ko-KR" altLang="en-US" sz="2000">
                <a:solidFill>
                  <a:srgbClr val="56304b"/>
                </a:solidFill>
                <a:latin typeface="나눔스퀘어라운드OTF Regular"/>
                <a:ea typeface="나눔스퀘어라운드OTF Regular"/>
              </a:rPr>
              <a:t> 역사</a:t>
            </a:r>
            <a:endParaRPr lang="ko-KR" altLang="en-US" sz="2000">
              <a:solidFill>
                <a:srgbClr val="56304b"/>
              </a:solidFill>
              <a:latin typeface="나눔스퀘어라운드OTF Regular"/>
              <a:ea typeface="나눔스퀘어라운드OTF Regular"/>
            </a:endParaRPr>
          </a:p>
          <a:p>
            <a:pPr algn="ctr">
              <a:defRPr/>
            </a:pPr>
            <a:r>
              <a:rPr lang="en-US" altLang="ko-KR" sz="2000">
                <a:solidFill>
                  <a:srgbClr val="56304b"/>
                </a:solidFill>
                <a:latin typeface="나눔스퀘어라운드OTF Regular"/>
                <a:ea typeface="나눔스퀘어라운드OTF Regular"/>
              </a:rPr>
              <a:t>②</a:t>
            </a:r>
            <a:r>
              <a:rPr lang="ko-KR" altLang="en-US" sz="2000">
                <a:solidFill>
                  <a:srgbClr val="56304b"/>
                </a:solidFill>
                <a:latin typeface="나눔스퀘어라운드OTF Regular"/>
                <a:ea typeface="나눔스퀘어라운드OTF Regular"/>
              </a:rPr>
              <a:t> 방식 </a:t>
            </a:r>
            <a:endParaRPr lang="ko-KR" altLang="en-US" sz="2000">
              <a:solidFill>
                <a:srgbClr val="56304b"/>
              </a:solidFill>
              <a:latin typeface="나눔스퀘어라운드OTF Regular"/>
              <a:ea typeface="나눔스퀘어라운드OTF Regular"/>
            </a:endParaRPr>
          </a:p>
        </p:txBody>
      </p:sp>
      <p:grpSp>
        <p:nvGrpSpPr>
          <p:cNvPr id="52" name="그룹 51"/>
          <p:cNvGrpSpPr/>
          <p:nvPr/>
        </p:nvGrpSpPr>
        <p:grpSpPr>
          <a:xfrm rot="0">
            <a:off x="4625816" y="2303599"/>
            <a:ext cx="1672114" cy="1672114"/>
            <a:chOff x="4625816" y="2303599"/>
            <a:chExt cx="1672114" cy="1672114"/>
          </a:xfrm>
          <a:solidFill>
            <a:srgbClr val="f48f53"/>
          </a:solidFill>
        </p:grpSpPr>
        <p:sp>
          <p:nvSpPr>
            <p:cNvPr id="37" name="타원 36"/>
            <p:cNvSpPr/>
            <p:nvPr/>
          </p:nvSpPr>
          <p:spPr>
            <a:xfrm>
              <a:off x="4625816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 rot="0">
              <a:off x="4977537" y="2552833"/>
              <a:ext cx="968672" cy="1264787"/>
              <a:chOff x="4977537" y="2552833"/>
              <a:chExt cx="968672" cy="1264787"/>
            </a:xfrm>
            <a:grpFill/>
          </p:grpSpPr>
          <p:sp>
            <p:nvSpPr>
              <p:cNvPr id="18" name="Rectangle 304"/>
              <p:cNvSpPr>
                <a:spLocks noChangeArrowheads="1"/>
              </p:cNvSpPr>
              <p:nvPr/>
            </p:nvSpPr>
            <p:spPr>
              <a:xfrm>
                <a:off x="4977537" y="3090489"/>
                <a:ext cx="964803" cy="72713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latinLnBrk="1" hangingPunct="1"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꽂꽃이 문화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19" name="Rectangle 304"/>
              <p:cNvSpPr>
                <a:spLocks noChangeArrowheads="1"/>
              </p:cNvSpPr>
              <p:nvPr/>
            </p:nvSpPr>
            <p:spPr>
              <a:xfrm>
                <a:off x="4981406" y="2552833"/>
                <a:ext cx="964803" cy="51231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latinLnBrk="1" hangingPunct="1">
                  <a:defRPr/>
                </a:pPr>
                <a:r>
                  <a:rPr kumimoji="0" lang="en-US" altLang="ko-KR" sz="28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01</a:t>
                </a:r>
                <a:endParaRPr kumimoji="0" lang="en-US" altLang="ko-KR" sz="28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grpSp>
        <p:nvGrpSpPr>
          <p:cNvPr id="53" name="그룹 52"/>
          <p:cNvGrpSpPr/>
          <p:nvPr/>
        </p:nvGrpSpPr>
        <p:grpSpPr>
          <a:xfrm rot="0">
            <a:off x="9398634" y="2272873"/>
            <a:ext cx="1672114" cy="1672114"/>
            <a:chOff x="6981537" y="2303599"/>
            <a:chExt cx="1672114" cy="1672114"/>
          </a:xfrm>
          <a:solidFill>
            <a:srgbClr val="b8cb43"/>
          </a:solidFill>
        </p:grpSpPr>
        <p:sp>
          <p:nvSpPr>
            <p:cNvPr id="40" name="타원 39"/>
            <p:cNvSpPr/>
            <p:nvPr/>
          </p:nvSpPr>
          <p:spPr>
            <a:xfrm>
              <a:off x="6981537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50" name="그룹 49"/>
            <p:cNvGrpSpPr/>
            <p:nvPr/>
          </p:nvGrpSpPr>
          <p:grpSpPr>
            <a:xfrm rot="0">
              <a:off x="7333256" y="2552832"/>
              <a:ext cx="968673" cy="1266937"/>
              <a:chOff x="7333257" y="2552832"/>
              <a:chExt cx="968673" cy="1266937"/>
            </a:xfrm>
            <a:grpFill/>
          </p:grpSpPr>
          <p:sp>
            <p:nvSpPr>
              <p:cNvPr id="42" name="Rectangle 304"/>
              <p:cNvSpPr>
                <a:spLocks noChangeArrowheads="1"/>
              </p:cNvSpPr>
              <p:nvPr/>
            </p:nvSpPr>
            <p:spPr>
              <a:xfrm>
                <a:off x="7333257" y="3090489"/>
                <a:ext cx="964803" cy="72928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latinLnBrk="1" hangingPunct="1"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기모노 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algn="ctr" eaLnBrk="1" latinLnBrk="1" hangingPunct="1">
                  <a:defRPr/>
                </a:pPr>
                <a:r>
                  <a:rPr kumimoji="0" lang="ko-KR" altLang="en-US" sz="21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문화</a:t>
                </a:r>
                <a:endPara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43" name="Rectangle 304"/>
              <p:cNvSpPr>
                <a:spLocks noChangeArrowheads="1"/>
              </p:cNvSpPr>
              <p:nvPr/>
            </p:nvSpPr>
            <p:spPr>
              <a:xfrm>
                <a:off x="7337127" y="2552832"/>
                <a:ext cx="964803" cy="51825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/>
                    <a:ea typeface="굴림"/>
                  </a:defRPr>
                </a:lvl9pPr>
              </a:lstStyle>
              <a:p>
                <a:pPr algn="ctr" eaLnBrk="1" latinLnBrk="1" hangingPunct="1">
                  <a:defRPr/>
                </a:pPr>
                <a:r>
                  <a:rPr kumimoji="0" lang="en-US" altLang="ko-KR" sz="28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02</a:t>
                </a:r>
                <a:endParaRPr kumimoji="0" lang="en-US" altLang="ko-KR" sz="28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grpSp>
        <p:nvGrpSpPr>
          <p:cNvPr id="38" name="그룹 37"/>
          <p:cNvGrpSpPr/>
          <p:nvPr/>
        </p:nvGrpSpPr>
        <p:grpSpPr>
          <a:xfrm rot="0">
            <a:off x="1377791" y="2179991"/>
            <a:ext cx="492443" cy="501587"/>
            <a:chOff x="7068195" y="1691107"/>
            <a:chExt cx="492443" cy="501587"/>
          </a:xfrm>
        </p:grpSpPr>
        <p:sp>
          <p:nvSpPr>
            <p:cNvPr id="39" name="타원 38"/>
            <p:cNvSpPr/>
            <p:nvPr/>
          </p:nvSpPr>
          <p:spPr>
            <a:xfrm>
              <a:off x="7068195" y="1691107"/>
              <a:ext cx="492443" cy="492443"/>
            </a:xfrm>
            <a:prstGeom prst="ellipse">
              <a:avLst/>
            </a:prstGeom>
            <a:solidFill>
              <a:srgbClr val="562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88253" y="1731029"/>
              <a:ext cx="216651" cy="46166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lvl="0">
                <a:defRPr/>
              </a:pPr>
              <a:r>
                <a:rPr lang="en-US" altLang="ko-KR" sz="3000">
                  <a:solidFill>
                    <a:schemeClr val="bg1"/>
                  </a:solidFill>
                  <a:latin typeface="나눔스퀘어라운드OTF ExtraBold"/>
                  <a:ea typeface="나눔스퀘어라운드OTF ExtraBold"/>
                </a:rPr>
                <a:t>1</a:t>
              </a:r>
              <a:endParaRPr lang="ko-KR" altLang="en-US" sz="3000">
                <a:solidFill>
                  <a:schemeClr val="bg1"/>
                </a:solidFill>
                <a:latin typeface="나눔스퀘어라운드OTF ExtraBold"/>
                <a:ea typeface="나눔스퀘어라운드OTF ExtraBold"/>
              </a:endParaRPr>
            </a:p>
          </p:txBody>
        </p:sp>
      </p:grpSp>
      <p:sp>
        <p:nvSpPr>
          <p:cNvPr id="59" name="TextBox 32"/>
          <p:cNvSpPr txBox="1"/>
          <p:nvPr/>
        </p:nvSpPr>
        <p:spPr>
          <a:xfrm>
            <a:off x="9328662" y="4375103"/>
            <a:ext cx="1695450" cy="6064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ko-KR" sz="2000">
                <a:solidFill>
                  <a:srgbClr val="56304b"/>
                </a:solidFill>
                <a:latin typeface="나눔스퀘어라운드OTF Regular"/>
                <a:ea typeface="나눔스퀘어라운드OTF Regular"/>
              </a:rPr>
              <a:t>①</a:t>
            </a:r>
            <a:r>
              <a:rPr lang="ko-KR" altLang="en-US" sz="2000">
                <a:solidFill>
                  <a:srgbClr val="56304b"/>
                </a:solidFill>
                <a:latin typeface="나눔스퀘어라운드OTF Regular"/>
                <a:ea typeface="나눔스퀘어라운드OTF Regular"/>
              </a:rPr>
              <a:t> 역사</a:t>
            </a:r>
            <a:endParaRPr lang="ko-KR" altLang="en-US" sz="2000">
              <a:solidFill>
                <a:srgbClr val="56304b"/>
              </a:solidFill>
              <a:latin typeface="나눔스퀘어라운드OTF Regular"/>
              <a:ea typeface="나눔스퀘어라운드OTF Regular"/>
            </a:endParaRPr>
          </a:p>
          <a:p>
            <a:pPr algn="ctr">
              <a:defRPr/>
            </a:pPr>
            <a:r>
              <a:rPr lang="en-US" altLang="ko-KR" sz="2000">
                <a:solidFill>
                  <a:srgbClr val="56304b"/>
                </a:solidFill>
                <a:latin typeface="나눔스퀘어라운드OTF Regular"/>
                <a:ea typeface="나눔스퀘어라운드OTF Regular"/>
              </a:rPr>
              <a:t>②</a:t>
            </a:r>
            <a:r>
              <a:rPr lang="ko-KR" altLang="en-US" sz="2000">
                <a:solidFill>
                  <a:srgbClr val="56304b"/>
                </a:solidFill>
                <a:latin typeface="나눔스퀘어라운드OTF Regular"/>
                <a:ea typeface="나눔스퀘어라운드OTF Regular"/>
              </a:rPr>
              <a:t> 종류</a:t>
            </a:r>
            <a:endParaRPr lang="ko-KR" altLang="en-US" sz="2000">
              <a:solidFill>
                <a:srgbClr val="56304b"/>
              </a:solidFill>
              <a:latin typeface="나눔스퀘어라운드OTF Regular"/>
              <a:ea typeface="나눔스퀘어라운드OTF 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-1" y="0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" name="그래픽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72000" y="4628415"/>
            <a:ext cx="2962275" cy="1924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977" y="2695504"/>
            <a:ext cx="11830048" cy="9049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ko-KR" sz="6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“THANK YOU FOR WATCHING”</a:t>
            </a:r>
            <a:endParaRPr lang="ko-KR" altLang="en-US" sz="6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pic>
        <p:nvPicPr>
          <p:cNvPr id="11" name="그래픽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681662" y="0"/>
            <a:ext cx="828675" cy="1685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래픽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1655" y="-8542"/>
            <a:ext cx="828675" cy="1276350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5104665"/>
            <a:ext cx="2876550" cy="14478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93681" y="2246451"/>
            <a:ext cx="7774218" cy="972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endParaRPr lang="ko-KR" altLang="en-US" sz="16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  <a:p>
            <a:pPr lvl="0">
              <a:defRPr/>
            </a:pPr>
            <a:endParaRPr lang="ko-KR" altLang="en-US" sz="16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  <a:p>
            <a:pPr lvl="0">
              <a:defRPr/>
            </a:pPr>
            <a:endParaRPr lang="ko-KR" altLang="en-US" sz="16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  <a:p>
            <a:pPr lvl="0">
              <a:defRPr/>
            </a:pPr>
            <a:r>
              <a:rPr lang="ko-KR" altLang="en-US" sz="1600">
                <a:solidFill>
                  <a:srgbClr val="56304b"/>
                </a:solidFill>
                <a:latin typeface="나눔스퀘어라운드OTF ExtraBold"/>
                <a:ea typeface="나눔스퀘어라운드OTF ExtraBold"/>
                <a:hlinkClick r:id="rId4"/>
              </a:rPr>
              <a:t>https://www.youtube.com/watch?v=Yy-5HQOq0Dg</a:t>
            </a:r>
            <a:endParaRPr lang="ko-KR" altLang="en-US" sz="16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8841" y="950506"/>
            <a:ext cx="4434318" cy="602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일본 전통문화 종류</a:t>
            </a:r>
            <a:endParaRPr lang="ko-KR" altLang="en-US" sz="4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068192" y="3182778"/>
            <a:ext cx="4857108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ko-KR" altLang="en-US" sz="32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꽃꽂이 문화</a:t>
            </a:r>
            <a:r>
              <a:rPr lang="en-US" altLang="ko-KR" sz="32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(</a:t>
            </a:r>
            <a:r>
              <a:rPr lang="ko-KR" altLang="en-US" sz="32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이케바나 문화</a:t>
            </a:r>
            <a:r>
              <a:rPr lang="en-US" altLang="ko-KR" sz="32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)</a:t>
            </a:r>
            <a:endParaRPr lang="en-US" altLang="ko-KR" sz="32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pic>
        <p:nvPicPr>
          <p:cNvPr id="3" name="그래픽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34896" y="2215897"/>
            <a:ext cx="2426208" cy="2426208"/>
          </a:xfrm>
          <a:prstGeom prst="rect">
            <a:avLst/>
          </a:prstGeom>
        </p:spPr>
      </p:pic>
      <p:sp>
        <p:nvSpPr>
          <p:cNvPr id="20" name="이등변 삼각형 19"/>
          <p:cNvSpPr/>
          <p:nvPr/>
        </p:nvSpPr>
        <p:spPr>
          <a:xfrm rot="16200000">
            <a:off x="5499456" y="3231930"/>
            <a:ext cx="819146" cy="394136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2" name="그래픽 2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881687" y="-8542"/>
            <a:ext cx="428625" cy="8763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 rot="0">
            <a:off x="7068195" y="2319727"/>
            <a:ext cx="492443" cy="501587"/>
            <a:chOff x="7068195" y="1691107"/>
            <a:chExt cx="492443" cy="501587"/>
          </a:xfrm>
        </p:grpSpPr>
        <p:sp>
          <p:nvSpPr>
            <p:cNvPr id="17" name="타원 16"/>
            <p:cNvSpPr/>
            <p:nvPr/>
          </p:nvSpPr>
          <p:spPr>
            <a:xfrm>
              <a:off x="7068195" y="1691107"/>
              <a:ext cx="492443" cy="492443"/>
            </a:xfrm>
            <a:prstGeom prst="ellipse">
              <a:avLst/>
            </a:prstGeom>
            <a:solidFill>
              <a:srgbClr val="562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88253" y="1731029"/>
              <a:ext cx="212672" cy="45022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lvl="0">
                <a:defRPr/>
              </a:pPr>
              <a:r>
                <a:rPr lang="en-US" altLang="ko-KR" sz="3000">
                  <a:solidFill>
                    <a:schemeClr val="bg1"/>
                  </a:solidFill>
                  <a:latin typeface="나눔스퀘어라운드OTF ExtraBold"/>
                  <a:ea typeface="나눔스퀘어라운드OTF ExtraBold"/>
                </a:rPr>
                <a:t>1</a:t>
              </a:r>
              <a:endParaRPr lang="ko-KR" altLang="en-US" sz="3000">
                <a:solidFill>
                  <a:schemeClr val="bg1"/>
                </a:solidFill>
                <a:latin typeface="나눔스퀘어라운드OTF ExtraBold"/>
                <a:ea typeface="나눔스퀘어라운드OTF Extra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래픽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1655" y="-8542"/>
            <a:ext cx="828675" cy="1276350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5104665"/>
            <a:ext cx="287655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9878" y="979082"/>
            <a:ext cx="3072243" cy="602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꽃꽂이 역사</a:t>
            </a:r>
            <a:endParaRPr lang="en-US" altLang="ko-KR" sz="4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pic>
        <p:nvPicPr>
          <p:cNvPr id="6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637268" y="1350645"/>
            <a:ext cx="2080260" cy="2308860"/>
          </a:xfrm>
          <a:prstGeom prst="rect">
            <a:avLst/>
          </a:prstGeom>
        </p:spPr>
      </p:pic>
      <p:sp>
        <p:nvSpPr>
          <p:cNvPr id="64" name="TextBox 36"/>
          <p:cNvSpPr txBox="1"/>
          <p:nvPr/>
        </p:nvSpPr>
        <p:spPr>
          <a:xfrm>
            <a:off x="9180279" y="3751401"/>
            <a:ext cx="1163869" cy="2967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o-KR" altLang="en-US" sz="2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도코노마</a:t>
            </a:r>
            <a:endParaRPr lang="ko-KR" altLang="en-US" sz="2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grpSp>
        <p:nvGrpSpPr>
          <p:cNvPr id="65" name="그룹 51"/>
          <p:cNvGrpSpPr/>
          <p:nvPr/>
        </p:nvGrpSpPr>
        <p:grpSpPr>
          <a:xfrm rot="0">
            <a:off x="871061" y="2192893"/>
            <a:ext cx="2948464" cy="2929414"/>
            <a:chOff x="4625816" y="2303599"/>
            <a:chExt cx="1672114" cy="1672114"/>
          </a:xfrm>
          <a:solidFill>
            <a:srgbClr val="f48f53"/>
          </a:solidFill>
        </p:grpSpPr>
        <p:sp>
          <p:nvSpPr>
            <p:cNvPr id="66" name="타원 36"/>
            <p:cNvSpPr/>
            <p:nvPr/>
          </p:nvSpPr>
          <p:spPr>
            <a:xfrm>
              <a:off x="4625816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67" name="그룹 50"/>
            <p:cNvGrpSpPr/>
            <p:nvPr/>
          </p:nvGrpSpPr>
          <p:grpSpPr>
            <a:xfrm rot="0">
              <a:off x="4928920" y="2552831"/>
              <a:ext cx="1035027" cy="911950"/>
              <a:chOff x="4928920" y="2552831"/>
              <a:chExt cx="1035027" cy="911950"/>
            </a:xfrm>
            <a:grpFill/>
          </p:grpSpPr>
          <p:sp>
            <p:nvSpPr>
              <p:cNvPr id="68" name="Rectangle 304">
                <a:hlinkClick action="ppaction://hlinkshowjump?jump=previousslide" highlightClick="1"/>
              </p:cNvPr>
              <p:cNvSpPr>
                <a:spLocks noChangeArrowheads="1"/>
              </p:cNvSpPr>
              <p:nvPr/>
            </p:nvSpPr>
            <p:spPr>
              <a:xfrm>
                <a:off x="4928919" y="3068735"/>
                <a:ext cx="1035027" cy="396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0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무로마치 시대에 시작</a:t>
                </a:r>
                <a:endParaRPr kumimoji="0" lang="ko-KR" altLang="en-US" sz="20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69" name="Rectangle 304"/>
              <p:cNvSpPr>
                <a:spLocks noChangeArrowheads="1"/>
              </p:cNvSpPr>
              <p:nvPr/>
            </p:nvSpPr>
            <p:spPr>
              <a:xfrm>
                <a:off x="4981403" y="2552831"/>
                <a:ext cx="964805" cy="23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en-US" altLang="ko-KR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15</a:t>
                </a: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세기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grpSp>
        <p:nvGrpSpPr>
          <p:cNvPr id="77" name="그룹 51"/>
          <p:cNvGrpSpPr/>
          <p:nvPr/>
        </p:nvGrpSpPr>
        <p:grpSpPr>
          <a:xfrm rot="0">
            <a:off x="4621768" y="2173843"/>
            <a:ext cx="2948464" cy="2929414"/>
            <a:chOff x="4625816" y="2303599"/>
            <a:chExt cx="1672114" cy="1672114"/>
          </a:xfrm>
          <a:solidFill>
            <a:srgbClr val="f48f53"/>
          </a:solidFill>
        </p:grpSpPr>
        <p:sp>
          <p:nvSpPr>
            <p:cNvPr id="78" name="타원 36"/>
            <p:cNvSpPr/>
            <p:nvPr/>
          </p:nvSpPr>
          <p:spPr>
            <a:xfrm>
              <a:off x="4625816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79" name="그룹 50"/>
            <p:cNvGrpSpPr/>
            <p:nvPr/>
          </p:nvGrpSpPr>
          <p:grpSpPr>
            <a:xfrm rot="0">
              <a:off x="4944359" y="2552831"/>
              <a:ext cx="1035027" cy="1037240"/>
              <a:chOff x="4944359" y="2552830"/>
              <a:chExt cx="1035027" cy="1037241"/>
            </a:xfrm>
            <a:grpFill/>
          </p:grpSpPr>
          <p:sp>
            <p:nvSpPr>
              <p:cNvPr id="80" name="Rectangle 304"/>
              <p:cNvSpPr>
                <a:spLocks noChangeArrowheads="1"/>
              </p:cNvSpPr>
              <p:nvPr/>
            </p:nvSpPr>
            <p:spPr>
              <a:xfrm>
                <a:off x="4944359" y="3020043"/>
                <a:ext cx="1035027" cy="57002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0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차세키를 장식하는 꽃꽂이로 변신</a:t>
                </a:r>
                <a:endParaRPr kumimoji="0" lang="ko-KR" altLang="en-US" sz="20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81" name="Rectangle 304"/>
              <p:cNvSpPr>
                <a:spLocks noChangeArrowheads="1"/>
              </p:cNvSpPr>
              <p:nvPr/>
            </p:nvSpPr>
            <p:spPr>
              <a:xfrm>
                <a:off x="4981403" y="2552831"/>
                <a:ext cx="964804" cy="23777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en-US" altLang="ko-KR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16</a:t>
                </a: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세기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sp>
        <p:nvSpPr>
          <p:cNvPr id="82" name=""/>
          <p:cNvSpPr/>
          <p:nvPr/>
        </p:nvSpPr>
        <p:spPr>
          <a:xfrm>
            <a:off x="3990975" y="3429000"/>
            <a:ext cx="514349" cy="16192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4" grpId="1" animBg="1"/>
      <p:bldP spid="77" grpId="2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래픽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1655" y="-8542"/>
            <a:ext cx="828675" cy="1276350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5104665"/>
            <a:ext cx="287655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9878" y="979082"/>
            <a:ext cx="3072243" cy="602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꽃꽂이 역사</a:t>
            </a:r>
            <a:endParaRPr lang="en-US" altLang="ko-KR" sz="4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grpSp>
        <p:nvGrpSpPr>
          <p:cNvPr id="65" name="그룹 51"/>
          <p:cNvGrpSpPr/>
          <p:nvPr/>
        </p:nvGrpSpPr>
        <p:grpSpPr>
          <a:xfrm rot="0">
            <a:off x="871061" y="2192893"/>
            <a:ext cx="2948464" cy="2929414"/>
            <a:chOff x="4625816" y="2303599"/>
            <a:chExt cx="1672114" cy="1672114"/>
          </a:xfrm>
          <a:solidFill>
            <a:srgbClr val="f48f53"/>
          </a:solidFill>
        </p:grpSpPr>
        <p:sp>
          <p:nvSpPr>
            <p:cNvPr id="66" name="타원 36"/>
            <p:cNvSpPr/>
            <p:nvPr/>
          </p:nvSpPr>
          <p:spPr>
            <a:xfrm>
              <a:off x="4625816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67" name="그룹 50"/>
            <p:cNvGrpSpPr/>
            <p:nvPr/>
          </p:nvGrpSpPr>
          <p:grpSpPr>
            <a:xfrm rot="0">
              <a:off x="4847894" y="2552827"/>
              <a:ext cx="1197080" cy="1085934"/>
              <a:chOff x="4847894" y="2552827"/>
              <a:chExt cx="1197080" cy="1085934"/>
            </a:xfrm>
            <a:grpFill/>
          </p:grpSpPr>
          <p:sp>
            <p:nvSpPr>
              <p:cNvPr id="68" name="Rectangle 304"/>
              <p:cNvSpPr>
                <a:spLocks noChangeArrowheads="1"/>
              </p:cNvSpPr>
              <p:nvPr/>
            </p:nvSpPr>
            <p:spPr>
              <a:xfrm>
                <a:off x="4847894" y="3068730"/>
                <a:ext cx="1197080" cy="5700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28480" indent="-228480" algn="ctr">
                  <a:buFont typeface="Arial"/>
                  <a:buChar char="•"/>
                  <a:defRPr/>
                </a:pPr>
                <a:r>
                  <a:rPr kumimoji="0" lang="ko-KR" altLang="en-US" sz="20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자연 방식 중시</a:t>
                </a:r>
                <a:endParaRPr kumimoji="0" lang="ko-KR" altLang="en-US" sz="20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28480" indent="-228480" algn="ctr">
                  <a:buFont typeface="Arial"/>
                  <a:buChar char="•"/>
                  <a:defRPr/>
                </a:pPr>
                <a:r>
                  <a:rPr kumimoji="0" lang="ko-KR" altLang="en-US" sz="20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예술적 이념 </a:t>
                </a:r>
                <a:endParaRPr kumimoji="0" lang="ko-KR" altLang="en-US" sz="20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0" indent="0" algn="ctr">
                  <a:buFont typeface="Arial"/>
                  <a:buNone/>
                  <a:defRPr/>
                </a:pPr>
                <a:r>
                  <a:rPr kumimoji="0" lang="ko-KR" altLang="en-US" sz="20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형성</a:t>
                </a:r>
                <a:endParaRPr kumimoji="0" lang="ko-KR" altLang="en-US" sz="20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69" name="Rectangle 304"/>
              <p:cNvSpPr>
                <a:spLocks noChangeArrowheads="1"/>
              </p:cNvSpPr>
              <p:nvPr/>
            </p:nvSpPr>
            <p:spPr>
              <a:xfrm>
                <a:off x="4981403" y="2552827"/>
                <a:ext cx="964805" cy="23778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전통 꽃꽂이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grpSp>
        <p:nvGrpSpPr>
          <p:cNvPr id="77" name="그룹 51"/>
          <p:cNvGrpSpPr/>
          <p:nvPr/>
        </p:nvGrpSpPr>
        <p:grpSpPr>
          <a:xfrm rot="0">
            <a:off x="4621768" y="2143117"/>
            <a:ext cx="2948464" cy="2929414"/>
            <a:chOff x="4625816" y="2303599"/>
            <a:chExt cx="1672114" cy="1672114"/>
          </a:xfrm>
          <a:solidFill>
            <a:srgbClr val="f48f53"/>
          </a:solidFill>
        </p:grpSpPr>
        <p:sp>
          <p:nvSpPr>
            <p:cNvPr id="78" name="타원 36"/>
            <p:cNvSpPr/>
            <p:nvPr/>
          </p:nvSpPr>
          <p:spPr>
            <a:xfrm>
              <a:off x="4625816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79" name="그룹 50"/>
            <p:cNvGrpSpPr/>
            <p:nvPr/>
          </p:nvGrpSpPr>
          <p:grpSpPr>
            <a:xfrm rot="0">
              <a:off x="4783070" y="2552829"/>
              <a:ext cx="1332123" cy="1088795"/>
              <a:chOff x="4783070" y="2552828"/>
              <a:chExt cx="1332123" cy="1088795"/>
            </a:xfrm>
            <a:grpFill/>
          </p:grpSpPr>
          <p:sp>
            <p:nvSpPr>
              <p:cNvPr id="80" name="Rectangle 304"/>
              <p:cNvSpPr>
                <a:spLocks noChangeArrowheads="1"/>
              </p:cNvSpPr>
              <p:nvPr/>
            </p:nvSpPr>
            <p:spPr>
              <a:xfrm>
                <a:off x="4783070" y="3068731"/>
                <a:ext cx="1332123" cy="57289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600" indent="-285600" algn="ctr">
                  <a:buFont typeface="Arial"/>
                  <a:buChar char="•"/>
                  <a:defRPr/>
                </a:pPr>
                <a:r>
                  <a:rPr kumimoji="0" lang="ko-KR" altLang="en-US" sz="20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전위적 형태 등장</a:t>
                </a:r>
                <a:endParaRPr kumimoji="0" lang="ko-KR" altLang="en-US" sz="20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85600" indent="-285600" algn="ctr">
                  <a:buFont typeface="Arial"/>
                  <a:buChar char="•"/>
                  <a:defRPr/>
                </a:pPr>
                <a:r>
                  <a:rPr kumimoji="0" lang="ko-KR" altLang="en-US" sz="20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대중에게 보급</a:t>
                </a:r>
                <a:endParaRPr kumimoji="0" lang="ko-KR" altLang="en-US" sz="20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  <a:p>
                <a:pPr marL="285600" indent="-285600" algn="ctr">
                  <a:buFont typeface="Arial"/>
                  <a:buChar char="•"/>
                  <a:defRPr/>
                </a:pPr>
                <a:endParaRPr kumimoji="0" lang="ko-KR" altLang="en-US" sz="20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81" name="Rectangle 304"/>
              <p:cNvSpPr>
                <a:spLocks noChangeArrowheads="1"/>
              </p:cNvSpPr>
              <p:nvPr/>
            </p:nvSpPr>
            <p:spPr>
              <a:xfrm>
                <a:off x="4981402" y="2552828"/>
                <a:ext cx="964805" cy="24064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현대 꽃꽂이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grpSp>
        <p:nvGrpSpPr>
          <p:cNvPr id="87" name="그룹 51"/>
          <p:cNvGrpSpPr/>
          <p:nvPr/>
        </p:nvGrpSpPr>
        <p:grpSpPr>
          <a:xfrm rot="0">
            <a:off x="9226390" y="979623"/>
            <a:ext cx="1834039" cy="1824513"/>
            <a:chOff x="4625816" y="2303599"/>
            <a:chExt cx="1672114" cy="1672114"/>
          </a:xfrm>
          <a:solidFill>
            <a:srgbClr val="f48f53"/>
          </a:solidFill>
        </p:grpSpPr>
        <p:sp>
          <p:nvSpPr>
            <p:cNvPr id="88" name="타원 36"/>
            <p:cNvSpPr/>
            <p:nvPr/>
          </p:nvSpPr>
          <p:spPr>
            <a:xfrm>
              <a:off x="4625816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0" name="Rectangle 304"/>
            <p:cNvSpPr>
              <a:spLocks noChangeArrowheads="1"/>
            </p:cNvSpPr>
            <p:nvPr/>
          </p:nvSpPr>
          <p:spPr>
            <a:xfrm>
              <a:off x="4910864" y="2890463"/>
              <a:ext cx="1145777" cy="66102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latinLnBrk="1" hangingPunct="1">
                <a:defRPr/>
              </a:pPr>
              <a:r>
                <a: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rPr>
                <a:t>모리바나 방식</a:t>
              </a:r>
              <a:endParaRPr kumimoji="0" lang="ko-KR" altLang="en-US" sz="2100">
                <a:solidFill>
                  <a:schemeClr val="bg1"/>
                </a:solidFill>
                <a:latin typeface="나눔스퀘어라운드 Light"/>
                <a:ea typeface="나눔스퀘어라운드 Light"/>
              </a:endParaRPr>
            </a:p>
          </p:txBody>
        </p:sp>
      </p:grpSp>
      <p:sp>
        <p:nvSpPr>
          <p:cNvPr id="95" name=""/>
          <p:cNvSpPr/>
          <p:nvPr/>
        </p:nvSpPr>
        <p:spPr>
          <a:xfrm>
            <a:off x="3990975" y="3429000"/>
            <a:ext cx="514349" cy="16192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6" name=""/>
          <p:cNvSpPr/>
          <p:nvPr/>
        </p:nvSpPr>
        <p:spPr>
          <a:xfrm rot="20054054">
            <a:off x="8009059" y="2480474"/>
            <a:ext cx="850655" cy="14445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7" name=""/>
          <p:cNvSpPr/>
          <p:nvPr/>
        </p:nvSpPr>
        <p:spPr>
          <a:xfrm rot="1234341">
            <a:off x="8047159" y="4309274"/>
            <a:ext cx="850655" cy="14445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98" name="그룹 51"/>
          <p:cNvGrpSpPr/>
          <p:nvPr/>
        </p:nvGrpSpPr>
        <p:grpSpPr>
          <a:xfrm rot="0">
            <a:off x="9302590" y="3856173"/>
            <a:ext cx="1834039" cy="1824513"/>
            <a:chOff x="4625816" y="2303599"/>
            <a:chExt cx="1672114" cy="1672114"/>
          </a:xfrm>
          <a:solidFill>
            <a:srgbClr val="f48f53"/>
          </a:solidFill>
        </p:grpSpPr>
        <p:sp>
          <p:nvSpPr>
            <p:cNvPr id="99" name="타원 36"/>
            <p:cNvSpPr/>
            <p:nvPr/>
          </p:nvSpPr>
          <p:spPr>
            <a:xfrm>
              <a:off x="4625816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0" name="Rectangle 304"/>
            <p:cNvSpPr>
              <a:spLocks noChangeArrowheads="1"/>
            </p:cNvSpPr>
            <p:nvPr/>
          </p:nvSpPr>
          <p:spPr>
            <a:xfrm>
              <a:off x="4910864" y="2890464"/>
              <a:ext cx="1145777" cy="66102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latinLnBrk="1" hangingPunct="1">
                <a:defRPr/>
              </a:pPr>
              <a:r>
                <a: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rPr>
                <a:t>나게이레 방식</a:t>
              </a:r>
              <a:endParaRPr kumimoji="0" lang="ko-KR" altLang="en-US" sz="2100">
                <a:solidFill>
                  <a:schemeClr val="bg1"/>
                </a:solidFill>
                <a:latin typeface="나눔스퀘어라운드 Light"/>
                <a:ea typeface="나눔스퀘어라운드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7" grpId="1" animBg="1"/>
      <p:bldP spid="87" grpId="2" animBg="1"/>
      <p:bldP spid="98" grpId="3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래픽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1655" y="-8542"/>
            <a:ext cx="828675" cy="1276350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5104665"/>
            <a:ext cx="287655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9878" y="979082"/>
            <a:ext cx="3072243" cy="602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꽃꽂이 방식</a:t>
            </a:r>
            <a:endParaRPr lang="ko-KR" altLang="en-US" sz="4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grpSp>
        <p:nvGrpSpPr>
          <p:cNvPr id="65" name="그룹 51"/>
          <p:cNvGrpSpPr/>
          <p:nvPr/>
        </p:nvGrpSpPr>
        <p:grpSpPr>
          <a:xfrm rot="0">
            <a:off x="1762107" y="2008538"/>
            <a:ext cx="3522011" cy="3584897"/>
            <a:chOff x="4625816" y="2303599"/>
            <a:chExt cx="1672114" cy="1672114"/>
          </a:xfrm>
          <a:solidFill>
            <a:srgbClr val="f48f53"/>
          </a:solidFill>
        </p:grpSpPr>
        <p:sp>
          <p:nvSpPr>
            <p:cNvPr id="66" name="타원 36"/>
            <p:cNvSpPr/>
            <p:nvPr/>
          </p:nvSpPr>
          <p:spPr>
            <a:xfrm>
              <a:off x="4625816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67" name="그룹 50"/>
            <p:cNvGrpSpPr/>
            <p:nvPr/>
          </p:nvGrpSpPr>
          <p:grpSpPr>
            <a:xfrm rot="0">
              <a:off x="4857057" y="2552827"/>
              <a:ext cx="1142002" cy="787059"/>
              <a:chOff x="4857057" y="2552826"/>
              <a:chExt cx="1142002" cy="787060"/>
            </a:xfrm>
            <a:grpFill/>
          </p:grpSpPr>
          <p:sp>
            <p:nvSpPr>
              <p:cNvPr id="68" name="Rectangle 304"/>
              <p:cNvSpPr>
                <a:spLocks noChangeArrowheads="1"/>
              </p:cNvSpPr>
              <p:nvPr/>
            </p:nvSpPr>
            <p:spPr>
              <a:xfrm>
                <a:off x="4857057" y="3013946"/>
                <a:ext cx="1142001" cy="3259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0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넓은 수반에 자연을 표현하는 형태</a:t>
                </a:r>
                <a:endParaRPr kumimoji="0" lang="ko-KR" altLang="en-US" sz="20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69" name="Rectangle 304"/>
              <p:cNvSpPr>
                <a:spLocks noChangeArrowheads="1"/>
              </p:cNvSpPr>
              <p:nvPr/>
            </p:nvSpPr>
            <p:spPr>
              <a:xfrm>
                <a:off x="4981403" y="2552826"/>
                <a:ext cx="964805" cy="19583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모리바나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  <p:grpSp>
        <p:nvGrpSpPr>
          <p:cNvPr id="77" name="그룹 51"/>
          <p:cNvGrpSpPr/>
          <p:nvPr/>
        </p:nvGrpSpPr>
        <p:grpSpPr>
          <a:xfrm rot="0">
            <a:off x="6844268" y="2020208"/>
            <a:ext cx="3460561" cy="3441511"/>
            <a:chOff x="4625816" y="2303599"/>
            <a:chExt cx="1672114" cy="1672114"/>
          </a:xfrm>
          <a:solidFill>
            <a:srgbClr val="f48f53"/>
          </a:solidFill>
        </p:grpSpPr>
        <p:sp>
          <p:nvSpPr>
            <p:cNvPr id="78" name="타원 36"/>
            <p:cNvSpPr/>
            <p:nvPr/>
          </p:nvSpPr>
          <p:spPr>
            <a:xfrm>
              <a:off x="4625816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79" name="그룹 50"/>
            <p:cNvGrpSpPr/>
            <p:nvPr/>
          </p:nvGrpSpPr>
          <p:grpSpPr>
            <a:xfrm rot="0">
              <a:off x="4944357" y="2552831"/>
              <a:ext cx="1035028" cy="892931"/>
              <a:chOff x="4944357" y="2552830"/>
              <a:chExt cx="1035028" cy="892932"/>
            </a:xfrm>
            <a:grpFill/>
          </p:grpSpPr>
          <p:sp>
            <p:nvSpPr>
              <p:cNvPr id="80" name="Rectangle 304"/>
              <p:cNvSpPr>
                <a:spLocks noChangeArrowheads="1"/>
              </p:cNvSpPr>
              <p:nvPr/>
            </p:nvSpPr>
            <p:spPr>
              <a:xfrm>
                <a:off x="4944357" y="2960232"/>
                <a:ext cx="1035028" cy="48553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000">
                    <a:solidFill>
                      <a:schemeClr val="bg1"/>
                    </a:solidFill>
                    <a:latin typeface="나눔스퀘어라운드 Light"/>
                    <a:ea typeface="나눔스퀘어라운드 Light"/>
                  </a:rPr>
                  <a:t>소재보관을 위해 긴 꽃병에 장식하는 형태</a:t>
                </a:r>
                <a:endParaRPr kumimoji="0" lang="ko-KR" altLang="en-US" sz="2000">
                  <a:solidFill>
                    <a:schemeClr val="bg1"/>
                  </a:solidFill>
                  <a:latin typeface="나눔스퀘어라운드 Light"/>
                  <a:ea typeface="나눔스퀘어라운드 Light"/>
                </a:endParaRPr>
              </a:p>
            </p:txBody>
          </p:sp>
          <p:sp>
            <p:nvSpPr>
              <p:cNvPr id="81" name="Rectangle 304"/>
              <p:cNvSpPr>
                <a:spLocks noChangeArrowheads="1"/>
              </p:cNvSpPr>
              <p:nvPr/>
            </p:nvSpPr>
            <p:spPr>
              <a:xfrm>
                <a:off x="4981401" y="2552830"/>
                <a:ext cx="964804" cy="20337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latinLnBrk="1" hangingPunct="1">
                  <a:defRPr/>
                </a:pPr>
                <a:r>
                  <a:rPr kumimoji="0" lang="ko-KR" altLang="en-US" sz="2200">
                    <a:solidFill>
                      <a:schemeClr val="bg1"/>
                    </a:solidFill>
                    <a:latin typeface="나눔스퀘어라운드OTF Bold"/>
                    <a:ea typeface="나눔스퀘어라운드OTF Bold"/>
                  </a:rPr>
                  <a:t>나게이레</a:t>
                </a:r>
                <a:endParaRPr kumimoji="0" lang="ko-KR" altLang="en-US" sz="2200">
                  <a:solidFill>
                    <a:schemeClr val="bg1"/>
                  </a:solidFill>
                  <a:latin typeface="나눔스퀘어라운드OTF Bold"/>
                  <a:ea typeface="나눔스퀘어라운드OTF Bold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7" grpId="1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래픽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1655" y="-8542"/>
            <a:ext cx="828675" cy="1276350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5104665"/>
            <a:ext cx="287655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9878" y="979082"/>
            <a:ext cx="3072243" cy="602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꽃꽂이 방식</a:t>
            </a:r>
            <a:endParaRPr lang="ko-KR" altLang="en-US" sz="4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pic>
        <p:nvPicPr>
          <p:cNvPr id="83" name=""/>
          <p:cNvPicPr/>
          <p:nvPr/>
        </p:nvPicPr>
        <p:blipFill rotWithShape="1">
          <a:blip r:embed="rId4">
            <a:lum/>
          </a:blip>
          <a:srcRect/>
          <a:stretch>
            <a:fillRect/>
          </a:stretch>
        </p:blipFill>
        <p:spPr>
          <a:xfrm>
            <a:off x="2286001" y="1802548"/>
            <a:ext cx="7619999" cy="4758436"/>
          </a:xfrm>
          <a:prstGeom prst="rect">
            <a:avLst/>
          </a:prstGeom>
        </p:spPr>
      </p:pic>
      <p:sp>
        <p:nvSpPr>
          <p:cNvPr id="87" name=""/>
          <p:cNvSpPr/>
          <p:nvPr/>
        </p:nvSpPr>
        <p:spPr>
          <a:xfrm>
            <a:off x="2400300" y="1857375"/>
            <a:ext cx="3562349" cy="4591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88" name=""/>
          <p:cNvSpPr/>
          <p:nvPr/>
        </p:nvSpPr>
        <p:spPr>
          <a:xfrm>
            <a:off x="6238875" y="1857375"/>
            <a:ext cx="3562349" cy="4591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2" name=""/>
          <p:cNvSpPr/>
          <p:nvPr/>
        </p:nvSpPr>
        <p:spPr>
          <a:xfrm>
            <a:off x="3314700" y="1600200"/>
            <a:ext cx="1866899" cy="476250"/>
          </a:xfrm>
          <a:prstGeom prst="rect">
            <a:avLst/>
          </a:prstGeom>
          <a:solidFill>
            <a:schemeClr val="lt2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000" b="1">
                <a:solidFill>
                  <a:schemeClr val="dk1"/>
                </a:solidFill>
              </a:rPr>
              <a:t>모리바나</a:t>
            </a:r>
            <a:endParaRPr lang="ko-KR" altLang="en-US" sz="2000" b="1">
              <a:solidFill>
                <a:schemeClr val="dk1"/>
              </a:solidFill>
            </a:endParaRPr>
          </a:p>
        </p:txBody>
      </p:sp>
      <p:sp>
        <p:nvSpPr>
          <p:cNvPr id="93" name=""/>
          <p:cNvSpPr/>
          <p:nvPr/>
        </p:nvSpPr>
        <p:spPr>
          <a:xfrm>
            <a:off x="7124700" y="1524000"/>
            <a:ext cx="1866899" cy="476250"/>
          </a:xfrm>
          <a:prstGeom prst="rect">
            <a:avLst/>
          </a:prstGeom>
          <a:solidFill>
            <a:schemeClr val="lt2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>
                <a:solidFill>
                  <a:schemeClr val="dk1"/>
                </a:solidFill>
              </a:rPr>
              <a:t>나게이레</a:t>
            </a:r>
            <a:endParaRPr lang="ko-KR" altLang="en-US"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2" grpId="1" animBg="1"/>
      <p:bldP spid="88" grpId="2" animBg="1"/>
      <p:bldP spid="93" grpId="3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-1" y="6483096"/>
            <a:ext cx="12192000" cy="374904"/>
          </a:xfrm>
          <a:prstGeom prst="rect">
            <a:avLst/>
          </a:prstGeom>
          <a:solidFill>
            <a:srgbClr val="ffd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래픽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81655" y="-8542"/>
            <a:ext cx="828675" cy="1276350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7725" y="5104665"/>
            <a:ext cx="287655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9878" y="979082"/>
            <a:ext cx="3072243" cy="602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ko-KR" altLang="en-US" sz="4000">
                <a:solidFill>
                  <a:srgbClr val="56304b"/>
                </a:solidFill>
                <a:latin typeface="나눔스퀘어라운드OTF ExtraBold"/>
                <a:ea typeface="나눔스퀘어라운드OTF ExtraBold"/>
              </a:rPr>
              <a:t>꽃꽂이 방식</a:t>
            </a:r>
            <a:endParaRPr lang="ko-KR" altLang="en-US" sz="4000">
              <a:solidFill>
                <a:srgbClr val="56304b"/>
              </a:solidFill>
              <a:latin typeface="나눔스퀘어라운드OTF ExtraBold"/>
              <a:ea typeface="나눔스퀘어라운드OTF ExtraBold"/>
            </a:endParaRPr>
          </a:p>
        </p:txBody>
      </p:sp>
      <p:pic>
        <p:nvPicPr>
          <p:cNvPr id="103" name=""/>
          <p:cNvPicPr/>
          <p:nvPr/>
        </p:nvPicPr>
        <p:blipFill rotWithShape="1">
          <a:blip r:embed="rId4">
            <a:lum/>
          </a:blip>
          <a:srcRect/>
          <a:stretch>
            <a:fillRect/>
          </a:stretch>
        </p:blipFill>
        <p:spPr>
          <a:xfrm>
            <a:off x="1035812" y="1763901"/>
            <a:ext cx="4469003" cy="4168267"/>
          </a:xfrm>
          <a:prstGeom prst="rect">
            <a:avLst/>
          </a:prstGeom>
        </p:spPr>
      </p:pic>
      <p:pic>
        <p:nvPicPr>
          <p:cNvPr id="105" name=""/>
          <p:cNvPicPr/>
          <p:nvPr/>
        </p:nvPicPr>
        <p:blipFill rotWithShape="1">
          <a:blip r:embed="rId5">
            <a:lum/>
          </a:blip>
          <a:srcRect/>
          <a:stretch>
            <a:fillRect/>
          </a:stretch>
        </p:blipFill>
        <p:spPr>
          <a:xfrm>
            <a:off x="7543801" y="1597788"/>
            <a:ext cx="3155315" cy="4355465"/>
          </a:xfrm>
          <a:prstGeom prst="rect">
            <a:avLst/>
          </a:prstGeom>
        </p:spPr>
      </p:pic>
      <p:grpSp>
        <p:nvGrpSpPr>
          <p:cNvPr id="108" name="그룹 51"/>
          <p:cNvGrpSpPr/>
          <p:nvPr/>
        </p:nvGrpSpPr>
        <p:grpSpPr>
          <a:xfrm rot="0">
            <a:off x="7197564" y="1351098"/>
            <a:ext cx="1834039" cy="1824513"/>
            <a:chOff x="4625816" y="2303599"/>
            <a:chExt cx="1672114" cy="1672114"/>
          </a:xfrm>
          <a:solidFill>
            <a:srgbClr val="f48f53"/>
          </a:solidFill>
        </p:grpSpPr>
        <p:sp>
          <p:nvSpPr>
            <p:cNvPr id="109" name="타원 36"/>
            <p:cNvSpPr/>
            <p:nvPr/>
          </p:nvSpPr>
          <p:spPr>
            <a:xfrm>
              <a:off x="4625816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0" name="Rectangle 304"/>
            <p:cNvSpPr>
              <a:spLocks noChangeArrowheads="1"/>
            </p:cNvSpPr>
            <p:nvPr/>
          </p:nvSpPr>
          <p:spPr>
            <a:xfrm>
              <a:off x="4910861" y="2890463"/>
              <a:ext cx="1145779" cy="66102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latinLnBrk="1" hangingPunct="1">
                <a:defRPr/>
              </a:pPr>
              <a:r>
                <a: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rPr>
                <a:t>모리바나 방식</a:t>
              </a:r>
              <a:endParaRPr kumimoji="0" lang="ko-KR" altLang="en-US" sz="2100">
                <a:solidFill>
                  <a:schemeClr val="bg1"/>
                </a:solidFill>
                <a:latin typeface="나눔스퀘어라운드 Light"/>
                <a:ea typeface="나눔스퀘어라운드 Light"/>
              </a:endParaRPr>
            </a:p>
          </p:txBody>
        </p:sp>
      </p:grpSp>
      <p:grpSp>
        <p:nvGrpSpPr>
          <p:cNvPr id="112" name="그룹 51"/>
          <p:cNvGrpSpPr/>
          <p:nvPr/>
        </p:nvGrpSpPr>
        <p:grpSpPr>
          <a:xfrm rot="0">
            <a:off x="558640" y="4199071"/>
            <a:ext cx="1834039" cy="1824513"/>
            <a:chOff x="4625816" y="2303599"/>
            <a:chExt cx="1672114" cy="1672114"/>
          </a:xfrm>
          <a:solidFill>
            <a:srgbClr val="f48f53"/>
          </a:solidFill>
        </p:grpSpPr>
        <p:sp>
          <p:nvSpPr>
            <p:cNvPr id="113" name="타원 36"/>
            <p:cNvSpPr/>
            <p:nvPr/>
          </p:nvSpPr>
          <p:spPr>
            <a:xfrm>
              <a:off x="4625816" y="2303599"/>
              <a:ext cx="1672114" cy="1672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4" name="Rectangle 304"/>
            <p:cNvSpPr>
              <a:spLocks noChangeArrowheads="1"/>
            </p:cNvSpPr>
            <p:nvPr/>
          </p:nvSpPr>
          <p:spPr>
            <a:xfrm>
              <a:off x="4910863" y="2890462"/>
              <a:ext cx="1145778" cy="6610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latinLnBrk="1" hangingPunct="1">
                <a:defRPr/>
              </a:pPr>
              <a:r>
                <a:rPr kumimoji="0" lang="ko-KR" altLang="en-US" sz="2100">
                  <a:solidFill>
                    <a:schemeClr val="bg1"/>
                  </a:solidFill>
                  <a:latin typeface="나눔스퀘어라운드 Light"/>
                  <a:ea typeface="나눔스퀘어라운드 Light"/>
                </a:rPr>
                <a:t>나게이레 방식</a:t>
              </a:r>
              <a:endParaRPr kumimoji="0" lang="ko-KR" altLang="en-US" sz="2100">
                <a:solidFill>
                  <a:schemeClr val="bg1"/>
                </a:solidFill>
                <a:latin typeface="나눔스퀘어라운드 Light"/>
                <a:ea typeface="나눔스퀘어라운드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08" grpId="1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256</ep:Words>
  <ep:PresentationFormat>와이드스크린</ep:PresentationFormat>
  <ep:Paragraphs>62</ep:Paragraphs>
  <ep:Slides>20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2019-11-15T01:34:19.000</dcterms:created>
  <dc:creator>zer544</dc:creator>
  <cp:lastModifiedBy>user</cp:lastModifiedBy>
  <dcterms:modified xsi:type="dcterms:W3CDTF">2020-05-04T13:58:44.406</dcterms:modified>
  <cp:revision>124</cp:revision>
  <dc:title>PowerPoint 프레젠테이션</dc:title>
  <cp:version>1000.0000.01</cp:version>
</cp:coreProperties>
</file>