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71" r:id="rId4"/>
    <p:sldId id="257" r:id="rId5"/>
    <p:sldId id="261" r:id="rId6"/>
    <p:sldId id="267" r:id="rId7"/>
    <p:sldId id="270" r:id="rId8"/>
    <p:sldId id="258" r:id="rId9"/>
    <p:sldId id="262" r:id="rId10"/>
    <p:sldId id="263" r:id="rId11"/>
    <p:sldId id="272" r:id="rId12"/>
    <p:sldId id="273" r:id="rId13"/>
    <p:sldId id="274" r:id="rId14"/>
    <p:sldId id="264" r:id="rId15"/>
    <p:sldId id="265" r:id="rId16"/>
    <p:sldId id="266" r:id="rId17"/>
    <p:sldId id="276" r:id="rId18"/>
    <p:sldId id="282" r:id="rId19"/>
    <p:sldId id="275" r:id="rId20"/>
    <p:sldId id="277" r:id="rId21"/>
    <p:sldId id="278" r:id="rId22"/>
    <p:sldId id="283" r:id="rId23"/>
    <p:sldId id="280" r:id="rId24"/>
    <p:sldId id="284" r:id="rId25"/>
    <p:sldId id="287" r:id="rId26"/>
    <p:sldId id="288" r:id="rId27"/>
    <p:sldId id="289" r:id="rId28"/>
    <p:sldId id="279" r:id="rId29"/>
    <p:sldId id="285" r:id="rId30"/>
    <p:sldId id="281" r:id="rId31"/>
    <p:sldId id="286" r:id="rId32"/>
    <p:sldId id="290" r:id="rId33"/>
  </p:sldIdLst>
  <p:sldSz cx="9144000" cy="6858000" type="screen4x3"/>
  <p:notesSz cx="6858000" cy="9144000"/>
  <p:embeddedFontLst>
    <p:embeddedFont>
      <p:font typeface="나눔스퀘어_ac Bold" panose="020B0600000101010101" pitchFamily="50" charset="-127"/>
      <p:bold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DX모던고딕RoundB" panose="02020600000000000000" pitchFamily="18" charset="-127"/>
      <p:regular r:id="rId37"/>
    </p:embeddedFont>
    <p:embeddedFont>
      <p:font typeface="나눔스퀘어_ac ExtraBold" panose="020B0600000101010101" pitchFamily="50" charset="-127"/>
      <p:bold r:id="rId38"/>
    </p:embeddedFont>
    <p:embeddedFont>
      <p:font typeface="KoPub돋움체 Bold" panose="00000800000000000000" pitchFamily="2" charset="-127"/>
      <p:bold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80" y="-3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3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90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73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4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6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8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75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85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92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F509A-046E-4292-95A4-027EB977F752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BED6-1C6A-4D74-B9BA-E7371AC852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2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oidE2SSDcz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-1919692" y="-30754"/>
            <a:ext cx="12612372" cy="4755898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1172939"/>
            <a:ext cx="76145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60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일본의 전통문화 속 예능과 무대예술의 </a:t>
            </a:r>
            <a:r>
              <a:rPr lang="ko-KR" altLang="en-US" sz="60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특징</a:t>
            </a:r>
            <a:endParaRPr lang="en-US" altLang="ko-KR" sz="6000" b="1" dirty="0" smtClean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 latinLnBrk="0"/>
            <a:endParaRPr lang="ko-KR" altLang="en-US" sz="800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 latinLnBrk="0"/>
            <a:r>
              <a:rPr lang="en-US" altLang="ko-KR" sz="3600" b="1" dirty="0">
                <a:solidFill>
                  <a:schemeClr val="bg1"/>
                </a:solidFill>
              </a:rPr>
              <a:t>-</a:t>
            </a:r>
            <a:r>
              <a:rPr lang="ko-KR" altLang="en-US" sz="3600" b="1" dirty="0">
                <a:solidFill>
                  <a:schemeClr val="bg1"/>
                </a:solidFill>
              </a:rPr>
              <a:t>가부키에 대한 조사</a:t>
            </a:r>
            <a:r>
              <a:rPr lang="en-US" altLang="ko-KR" sz="3600" b="1" dirty="0">
                <a:solidFill>
                  <a:schemeClr val="bg1"/>
                </a:solidFill>
              </a:rPr>
              <a:t>-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156" y="5085184"/>
            <a:ext cx="2959464" cy="1322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일본어일본학과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21901734 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이지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</a:t>
            </a:r>
          </a:p>
        </p:txBody>
      </p:sp>
    </p:spTree>
    <p:extLst>
      <p:ext uri="{BB962C8B-B14F-4D97-AF65-F5344CB8AC3E}">
        <p14:creationId xmlns:p14="http://schemas.microsoft.com/office/powerpoint/2010/main" val="3482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61" y="1772815"/>
            <a:ext cx="1851165" cy="18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0" y="1775101"/>
            <a:ext cx="1837095" cy="1837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5423" y="1653897"/>
            <a:ext cx="4237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온나가부키</a:t>
            </a: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女歌舞伎</a:t>
            </a: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fontAlgn="base"/>
            <a:endParaRPr lang="ko-KR" altLang="en-US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	</a:t>
            </a:r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여자 남자 합동 공연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630942" y="2581685"/>
            <a:ext cx="805154" cy="5040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633159" y="4363072"/>
            <a:ext cx="4271410" cy="1944216"/>
            <a:chOff x="633159" y="4363072"/>
            <a:chExt cx="4271410" cy="1944216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633159" y="4363072"/>
              <a:ext cx="4271410" cy="1944216"/>
            </a:xfrm>
            <a:prstGeom prst="wedgeRoundRectCallout">
              <a:avLst>
                <a:gd name="adj1" fmla="val 67149"/>
                <a:gd name="adj2" fmla="val -2587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8983" y="4608432"/>
              <a:ext cx="27597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외설적이야</a:t>
              </a:r>
              <a:r>
                <a:rPr lang="en-US" altLang="ko-KR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.</a:t>
              </a:r>
            </a:p>
            <a:p>
              <a:pPr algn="ctr"/>
              <a:endParaRPr lang="en-US" altLang="ko-KR" sz="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금지</a:t>
              </a:r>
              <a:r>
                <a:rPr lang="en-US" altLang="ko-KR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48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474184" y="3660570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2585962" cy="25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4085" y="1653897"/>
            <a:ext cx="4615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미소년이 추는</a:t>
            </a:r>
            <a:endParaRPr lang="en-US" altLang="ko-KR" sz="32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32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와카슈가부키</a:t>
            </a:r>
            <a:r>
              <a:rPr lang="en-US" altLang="ko-KR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32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若衆歌舞伎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33159" y="4363072"/>
            <a:ext cx="4271410" cy="1944216"/>
            <a:chOff x="633159" y="4363072"/>
            <a:chExt cx="4271410" cy="1944216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633159" y="4363072"/>
              <a:ext cx="4271410" cy="1944216"/>
            </a:xfrm>
            <a:prstGeom prst="wedgeRoundRectCallout">
              <a:avLst>
                <a:gd name="adj1" fmla="val 67149"/>
                <a:gd name="adj2" fmla="val -2587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8983" y="4608432"/>
              <a:ext cx="275976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이것도 외설적</a:t>
              </a:r>
              <a:r>
                <a:rPr lang="en-US" altLang="ko-KR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.</a:t>
              </a:r>
            </a:p>
            <a:p>
              <a:pPr algn="ctr"/>
              <a:endParaRPr lang="en-US" altLang="ko-KR" sz="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금지</a:t>
              </a:r>
              <a:r>
                <a:rPr lang="en-US" altLang="ko-KR" sz="4800" dirty="0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48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474184" y="3660570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1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11" y="990690"/>
            <a:ext cx="2705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>
          <a:xfrm>
            <a:off x="789879" y="1591923"/>
            <a:ext cx="4271410" cy="1225879"/>
          </a:xfrm>
          <a:prstGeom prst="wedgeRoundRectCallout">
            <a:avLst>
              <a:gd name="adj1" fmla="val 65032"/>
              <a:gd name="adj2" fmla="val 16110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95536" y="3678046"/>
            <a:ext cx="3037402" cy="2924019"/>
            <a:chOff x="5474184" y="3660570"/>
            <a:chExt cx="3037402" cy="2924019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313" y="3660570"/>
              <a:ext cx="2799145" cy="2799145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5474184" y="5648485"/>
              <a:ext cx="3037402" cy="93610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05462" y="5793371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err="1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에도막부</a:t>
              </a:r>
              <a:endParaRPr lang="ko-KR" altLang="en-US" sz="3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20017" y="1912476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 하고 싶어요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AutoShape 2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4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923928" y="3678046"/>
            <a:ext cx="4631450" cy="2875211"/>
            <a:chOff x="3923928" y="3678046"/>
            <a:chExt cx="4631450" cy="2875211"/>
          </a:xfrm>
        </p:grpSpPr>
        <p:sp>
          <p:nvSpPr>
            <p:cNvPr id="18" name="모서리가 둥근 사각형 설명선 17"/>
            <p:cNvSpPr/>
            <p:nvPr/>
          </p:nvSpPr>
          <p:spPr>
            <a:xfrm>
              <a:off x="3923928" y="3678046"/>
              <a:ext cx="4631450" cy="2875211"/>
            </a:xfrm>
            <a:prstGeom prst="wedgeRoundRectCallout">
              <a:avLst>
                <a:gd name="adj1" fmla="val -67072"/>
                <a:gd name="adj2" fmla="val -11399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66808" y="3992266"/>
              <a:ext cx="414568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조건</a:t>
              </a:r>
              <a:endParaRPr lang="en-US" altLang="ko-KR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1600" dirty="0"/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여자와 소녀는 배우 금지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구체적인 </a:t>
              </a:r>
              <a:r>
                <a:rPr lang="ko-KR" altLang="en-US" sz="28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이야기를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가질 것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4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4" y="3634847"/>
            <a:ext cx="3291131" cy="31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>
          <a:xfrm>
            <a:off x="2616314" y="1628800"/>
            <a:ext cx="4271410" cy="1860563"/>
          </a:xfrm>
          <a:prstGeom prst="wedgeRoundRectCallout">
            <a:avLst>
              <a:gd name="adj1" fmla="val -5306"/>
              <a:gd name="adj2" fmla="val 83929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초기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6450" y="2050671"/>
            <a:ext cx="3108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구체적인 줄거리를</a:t>
            </a:r>
            <a:endParaRPr lang="en-US" altLang="ko-KR" sz="32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구상하자</a:t>
            </a:r>
            <a:r>
              <a:rPr lang="en-US" altLang="ko-KR" sz="3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lang="ko-KR" altLang="en-US" sz="3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AutoShape 2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4" descr="https://image.flaticon.com/icons/svg/33/33308.sv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중기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72577" y="2215529"/>
            <a:ext cx="3848799" cy="4385415"/>
            <a:chOff x="572577" y="2215529"/>
            <a:chExt cx="3848799" cy="438541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450" y="4219889"/>
              <a:ext cx="2381055" cy="23810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577" y="2215529"/>
              <a:ext cx="384879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와고토</a:t>
              </a:r>
              <a:endParaRPr lang="en-US" altLang="ko-KR" sz="36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171450" indent="-171450" algn="ctr">
                <a:buFont typeface="Wingdings" panose="05000000000000000000" pitchFamily="2" charset="2"/>
                <a:buChar char="l"/>
              </a:pPr>
              <a:endParaRPr lang="en-US" altLang="ko-KR" sz="10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유녀의 사랑 이야기를 다룸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en-US" altLang="ko-KR" sz="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교토에서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성행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292079" y="2204864"/>
            <a:ext cx="3348371" cy="4418595"/>
            <a:chOff x="5292079" y="2204864"/>
            <a:chExt cx="3348371" cy="441859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149" y="4535227"/>
              <a:ext cx="2088232" cy="208823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92079" y="2204864"/>
              <a:ext cx="334837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아라고토</a:t>
              </a:r>
              <a:endParaRPr lang="en-US" altLang="ko-KR" sz="36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171450" indent="-171450" algn="ctr">
                <a:buFont typeface="Wingdings" panose="05000000000000000000" pitchFamily="2" charset="2"/>
                <a:buChar char="l"/>
              </a:pPr>
              <a:endParaRPr lang="en-US" altLang="ko-KR" sz="10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초인적인 능력을 가진 주인공이</a:t>
              </a:r>
              <a:r>
                <a:rPr lang="en-US" altLang="ko-KR" sz="24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악당을 물리침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endParaRPr lang="en-US" altLang="ko-KR" sz="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342900" indent="-342900" algn="ctr">
                <a:buFont typeface="Wingdings" panose="05000000000000000000" pitchFamily="2" charset="2"/>
                <a:buChar char="l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도쿄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에서 성행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79226" y="1337679"/>
            <a:ext cx="4945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전문적으로 줄거리 작성하는 작가 등장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752018" y="2348880"/>
            <a:ext cx="0" cy="417646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5451700" y="4882213"/>
            <a:ext cx="3029127" cy="1394259"/>
            <a:chOff x="982413" y="5229200"/>
            <a:chExt cx="3029127" cy="1394259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982413" y="5229200"/>
              <a:ext cx="3029127" cy="139425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76930" y="5449275"/>
              <a:ext cx="24400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이치카와</a:t>
              </a:r>
              <a:r>
                <a:rPr lang="ko-KR" altLang="en-US" sz="28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단주로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市川團十郞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982413" y="4882211"/>
            <a:ext cx="3029127" cy="1394259"/>
            <a:chOff x="982413" y="5229200"/>
            <a:chExt cx="3029127" cy="1394259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982413" y="5229200"/>
              <a:ext cx="3029127" cy="1394259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77119" y="5449275"/>
              <a:ext cx="223971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사카타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도주로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坂田藤十郎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5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에도시대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후기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52" y="1787170"/>
            <a:ext cx="825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ko-KR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1840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년대 사회 </a:t>
            </a:r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전체가 심각한 </a:t>
            </a: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재정난과 만연한 불안감</a:t>
            </a:r>
            <a:endParaRPr lang="ko-KR" altLang="en-US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8736" y="2795127"/>
            <a:ext cx="3037402" cy="3226161"/>
            <a:chOff x="337107" y="2795127"/>
            <a:chExt cx="3037402" cy="3226161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808" y="2795127"/>
              <a:ext cx="1778000" cy="271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모서리가 둥근 직사각형 7"/>
            <p:cNvSpPr/>
            <p:nvPr/>
          </p:nvSpPr>
          <p:spPr>
            <a:xfrm>
              <a:off x="337107" y="4725862"/>
              <a:ext cx="3037402" cy="129542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7391" y="4896521"/>
              <a:ext cx="24400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미즈노</a:t>
              </a:r>
              <a:r>
                <a:rPr lang="ko-KR" altLang="en-US" sz="2800" dirty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 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타다쿠니</a:t>
              </a:r>
              <a:endParaRPr lang="en-US" altLang="ko-KR" sz="2800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(</a:t>
              </a:r>
              <a:r>
                <a:rPr lang="ko-KR" altLang="en-US" sz="2800" dirty="0" err="1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水野忠邦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)</a:t>
              </a:r>
              <a:endParaRPr lang="ko-KR" altLang="en-US" sz="28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083779" y="2898299"/>
            <a:ext cx="4631450" cy="2952329"/>
            <a:chOff x="4018636" y="3727365"/>
            <a:chExt cx="4631450" cy="2825892"/>
          </a:xfrm>
        </p:grpSpPr>
        <p:sp>
          <p:nvSpPr>
            <p:cNvPr id="11" name="모서리가 둥근 사각형 설명선 10"/>
            <p:cNvSpPr/>
            <p:nvPr/>
          </p:nvSpPr>
          <p:spPr>
            <a:xfrm>
              <a:off x="4018636" y="3727365"/>
              <a:ext cx="4631450" cy="2825892"/>
            </a:xfrm>
            <a:prstGeom prst="wedgeRoundRectCallout">
              <a:avLst>
                <a:gd name="adj1" fmla="val -66855"/>
                <a:gd name="adj2" fmla="val -21534"/>
                <a:gd name="adj3" fmla="val 16667"/>
              </a:avLst>
            </a:prstGeom>
            <a:solidFill>
              <a:schemeClr val="bg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26054" y="4157254"/>
              <a:ext cx="4027193" cy="215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덴포개혁</a:t>
              </a:r>
              <a:endParaRPr lang="en-US" altLang="ko-KR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1600" dirty="0"/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가부키는 풍속을 어지럽힘</a:t>
              </a:r>
              <a:endPara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외곽으로 이전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76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43808" y="2060848"/>
            <a:ext cx="3666877" cy="3918024"/>
            <a:chOff x="566101" y="2173861"/>
            <a:chExt cx="3666877" cy="391802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173861"/>
              <a:ext cx="3287928" cy="341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566101" y="4867749"/>
              <a:ext cx="3666877" cy="122413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1162" y="5125874"/>
              <a:ext cx="20762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무사 세력</a:t>
              </a:r>
              <a:endParaRPr lang="ko-KR" altLang="en-US" sz="4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699792" y="1556792"/>
            <a:ext cx="3816424" cy="4422080"/>
            <a:chOff x="611560" y="1556792"/>
            <a:chExt cx="3816424" cy="442208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556792"/>
              <a:ext cx="3672408" cy="3609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모서리가 둥근 직사각형 11"/>
            <p:cNvSpPr/>
            <p:nvPr/>
          </p:nvSpPr>
          <p:spPr>
            <a:xfrm>
              <a:off x="761107" y="4754736"/>
              <a:ext cx="3666877" cy="1224136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0698" y="4952290"/>
              <a:ext cx="11560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천황</a:t>
              </a:r>
              <a:endParaRPr lang="ko-KR" altLang="en-US" sz="44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5" y="2218815"/>
            <a:ext cx="2326382" cy="23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5971749" y="1562705"/>
            <a:ext cx="2585962" cy="3366269"/>
            <a:chOff x="5971749" y="1562705"/>
            <a:chExt cx="2585962" cy="336626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749" y="1562705"/>
              <a:ext cx="2585962" cy="258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10685" y="4221088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191314" y="5108679"/>
            <a:ext cx="3237395" cy="1410568"/>
            <a:chOff x="5191314" y="5108679"/>
            <a:chExt cx="3237395" cy="1410568"/>
          </a:xfrm>
        </p:grpSpPr>
        <p:sp>
          <p:nvSpPr>
            <p:cNvPr id="11" name="모서리가 둥근 사각형 설명선 10"/>
            <p:cNvSpPr/>
            <p:nvPr/>
          </p:nvSpPr>
          <p:spPr>
            <a:xfrm>
              <a:off x="5191314" y="5108679"/>
              <a:ext cx="3237395" cy="1410568"/>
            </a:xfrm>
            <a:prstGeom prst="wedgeRoundRectCallout">
              <a:avLst>
                <a:gd name="adj1" fmla="val -74219"/>
                <a:gd name="adj2" fmla="val -40080"/>
                <a:gd name="adj3" fmla="val 16667"/>
              </a:avLst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6459" y="5521575"/>
              <a:ext cx="27671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저것이</a:t>
              </a:r>
              <a:r>
                <a:rPr lang="en-US" altLang="ko-KR" sz="32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</a:t>
              </a:r>
              <a:r>
                <a:rPr lang="en-US" altLang="ko-KR" sz="32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..!</a:t>
              </a:r>
              <a:endParaRPr lang="ko-KR" altLang="en-US" sz="32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2717 0.0032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191685" y="1484784"/>
            <a:ext cx="5604451" cy="2317577"/>
            <a:chOff x="141152" y="1608750"/>
            <a:chExt cx="5604451" cy="2317577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52" y="1608750"/>
              <a:ext cx="2520280" cy="231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타원형 설명선 15"/>
            <p:cNvSpPr/>
            <p:nvPr/>
          </p:nvSpPr>
          <p:spPr>
            <a:xfrm>
              <a:off x="2721267" y="1633059"/>
              <a:ext cx="3024336" cy="1800200"/>
            </a:xfrm>
            <a:prstGeom prst="wedgeEllipseCallout">
              <a:avLst>
                <a:gd name="adj1" fmla="val -58377"/>
                <a:gd name="adj2" fmla="val 46313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73928" y="2117660"/>
              <a:ext cx="271901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서구 사상을 가부키와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결합하면 어떨까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?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817047" y="3642485"/>
            <a:ext cx="5995313" cy="3530931"/>
            <a:chOff x="880943" y="3484281"/>
            <a:chExt cx="5995313" cy="353093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524" y="4437112"/>
              <a:ext cx="2705100" cy="257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타원형 설명선 17"/>
            <p:cNvSpPr/>
            <p:nvPr/>
          </p:nvSpPr>
          <p:spPr>
            <a:xfrm>
              <a:off x="880943" y="4594324"/>
              <a:ext cx="1905859" cy="1296144"/>
            </a:xfrm>
            <a:prstGeom prst="wedgeEllipseCallout">
              <a:avLst>
                <a:gd name="adj1" fmla="val 60888"/>
                <a:gd name="adj2" fmla="val 50096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형 설명선 37"/>
            <p:cNvSpPr/>
            <p:nvPr/>
          </p:nvSpPr>
          <p:spPr>
            <a:xfrm>
              <a:off x="2433291" y="3484281"/>
              <a:ext cx="1905859" cy="1296144"/>
            </a:xfrm>
            <a:prstGeom prst="wedgeEllipseCallout">
              <a:avLst>
                <a:gd name="adj1" fmla="val 45071"/>
                <a:gd name="adj2" fmla="val 64051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형 설명선 38"/>
            <p:cNvSpPr/>
            <p:nvPr/>
          </p:nvSpPr>
          <p:spPr>
            <a:xfrm>
              <a:off x="4970397" y="3717032"/>
              <a:ext cx="1905859" cy="1296144"/>
            </a:xfrm>
            <a:prstGeom prst="wedgeEllipseCallout">
              <a:avLst>
                <a:gd name="adj1" fmla="val -28215"/>
                <a:gd name="adj2" fmla="val 79555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7945" y="5037634"/>
              <a:ext cx="1111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별로야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7389" y="3870743"/>
              <a:ext cx="1997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전통 유지</a:t>
              </a:r>
              <a:r>
                <a:rPr lang="en-US" altLang="ko-KR" sz="28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131281" y="3948766"/>
              <a:ext cx="15840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고전 가부키</a:t>
              </a:r>
              <a:endParaRPr lang="en-US" altLang="ko-KR" sz="2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보호</a:t>
              </a:r>
              <a:r>
                <a:rPr lang="en-US" altLang="ko-KR" sz="24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!</a:t>
              </a:r>
              <a:endParaRPr lang="ko-KR" altLang="en-US" sz="2400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267794" y="1268760"/>
            <a:ext cx="2703351" cy="2380496"/>
            <a:chOff x="6267794" y="1277337"/>
            <a:chExt cx="2703351" cy="2099678"/>
          </a:xfrm>
        </p:grpSpPr>
        <p:sp>
          <p:nvSpPr>
            <p:cNvPr id="44" name="모서리가 둥근 직사각형 43"/>
            <p:cNvSpPr/>
            <p:nvPr/>
          </p:nvSpPr>
          <p:spPr>
            <a:xfrm>
              <a:off x="6267794" y="1277337"/>
              <a:ext cx="2703351" cy="209179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25424" y="1489319"/>
              <a:ext cx="2377574" cy="1887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altLang="ko-KR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※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서양의 문화를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가미한 가부키는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오늘날에 상영되는</a:t>
              </a:r>
              <a:endParaRPr lang="en-US" altLang="ko-KR" sz="2400" dirty="0" smtClean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>
                <a:lnSpc>
                  <a:spcPts val="3500"/>
                </a:lnSpc>
              </a:pP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공연 수가</a:t>
              </a:r>
              <a:r>
                <a:rPr lang="en-US" altLang="ko-KR" sz="24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400" dirty="0" smtClean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적음</a:t>
              </a:r>
              <a:endParaRPr lang="ko-KR" altLang="en-US" sz="24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5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메이지유신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AutoShape 3" descr="Samurai free icon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253241" y="1463971"/>
            <a:ext cx="8704735" cy="1388965"/>
            <a:chOff x="253241" y="1463971"/>
            <a:chExt cx="8704735" cy="1388965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53241" y="1463971"/>
              <a:ext cx="8639239" cy="138896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675" y="1607987"/>
              <a:ext cx="8637301" cy="112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u"/>
              </a:pPr>
              <a:r>
                <a:rPr lang="en-US" altLang="ko-KR" sz="32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1870</a:t>
              </a:r>
              <a:r>
                <a:rPr lang="ko-KR" altLang="en-US" sz="32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년대 연극개량운동</a:t>
              </a:r>
              <a:endParaRPr lang="en-US" altLang="ko-KR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endParaRPr lang="en-US" altLang="ko-KR" sz="7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가부키를 일본 문화 수준을 외국에 알리기 위한 수단으로 여김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34305" y="3673333"/>
            <a:ext cx="8126040" cy="2924019"/>
            <a:chOff x="434305" y="3673333"/>
            <a:chExt cx="8126040" cy="2924019"/>
          </a:xfrm>
        </p:grpSpPr>
        <p:grpSp>
          <p:nvGrpSpPr>
            <p:cNvPr id="30" name="그룹 29"/>
            <p:cNvGrpSpPr/>
            <p:nvPr/>
          </p:nvGrpSpPr>
          <p:grpSpPr>
            <a:xfrm>
              <a:off x="5522943" y="3673333"/>
              <a:ext cx="3037402" cy="2924019"/>
              <a:chOff x="5474184" y="3660570"/>
              <a:chExt cx="3037402" cy="2924019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3313" y="3660570"/>
                <a:ext cx="2799145" cy="2799145"/>
              </a:xfrm>
              <a:prstGeom prst="rect">
                <a:avLst/>
              </a:prstGeom>
            </p:spPr>
          </p:pic>
          <p:sp>
            <p:nvSpPr>
              <p:cNvPr id="32" name="모서리가 둥근 직사각형 31"/>
              <p:cNvSpPr/>
              <p:nvPr/>
            </p:nvSpPr>
            <p:spPr>
              <a:xfrm>
                <a:off x="5474184" y="5648485"/>
                <a:ext cx="3037402" cy="936104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06690" y="5813384"/>
                <a:ext cx="2172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600" smtClean="0">
                    <a:solidFill>
                      <a:schemeClr val="bg1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메이지정</a:t>
                </a:r>
                <a:r>
                  <a:rPr lang="ko-KR" altLang="en-US" sz="3600">
                    <a:solidFill>
                      <a:schemeClr val="bg1"/>
                    </a:solidFill>
                    <a:latin typeface="나눔스퀘어_ac Bold" panose="020B0600000101010101" pitchFamily="50" charset="-127"/>
                    <a:ea typeface="나눔스퀘어_ac Bold" panose="020B0600000101010101" pitchFamily="50" charset="-127"/>
                  </a:rPr>
                  <a:t>부</a:t>
                </a:r>
                <a:endParaRPr lang="ko-KR" altLang="en-US" sz="3600" dirty="0">
                  <a:solidFill>
                    <a:schemeClr val="bg1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</a:endParaRPr>
              </a:p>
            </p:txBody>
          </p:sp>
        </p:grpSp>
        <p:sp>
          <p:nvSpPr>
            <p:cNvPr id="4" name="모서리가 둥근 사각형 설명선 3"/>
            <p:cNvSpPr/>
            <p:nvPr/>
          </p:nvSpPr>
          <p:spPr>
            <a:xfrm>
              <a:off x="473075" y="5072905"/>
              <a:ext cx="4602981" cy="1399573"/>
            </a:xfrm>
            <a:prstGeom prst="wedgeRoundRectCallout">
              <a:avLst>
                <a:gd name="adj1" fmla="val 67797"/>
                <a:gd name="adj2" fmla="val -31872"/>
                <a:gd name="adj3" fmla="val 16667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4305" y="5357192"/>
              <a:ext cx="4680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품위 있는 내용을 다루되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algn="ctr"/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역사적 사실을 그대로 드러내세요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.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2347" y="3068960"/>
            <a:ext cx="5147563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인기 극단을 </a:t>
            </a: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접근성이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높은 장소로 옮김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권선징악의 의미 담은 극 성행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상영 시간을 저녁으로 지정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극장 설비 보수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3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710398"/>
            <a:ext cx="5616624" cy="55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558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 영상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1780" y="5973742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* </a:t>
            </a: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이미지를 클릭하면 영상이 재생됩니다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4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1919692" y="-30754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4564" y="536249"/>
            <a:ext cx="1538883" cy="3631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88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목</a:t>
            </a:r>
            <a:r>
              <a:rPr lang="ko-KR" altLang="en-US" sz="88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차</a:t>
            </a:r>
            <a:endParaRPr lang="ko-KR" altLang="en-US" sz="1400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199" y="1170032"/>
            <a:ext cx="339227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명칭의 유래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명칭의 의미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역사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시초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에도시대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전기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~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말기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메이지유신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575" y="1176059"/>
            <a:ext cx="320792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특징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용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</a:t>
            </a:r>
            <a:r>
              <a: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3) 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배우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현대의 가부키</a:t>
            </a:r>
            <a:endParaRPr lang="en-US" altLang="ko-KR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1)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호리코시</a:t>
            </a:r>
            <a:r>
              <a:rPr lang="ko-KR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타카토시</a:t>
            </a:r>
            <a:endParaRPr lang="en-US" altLang="ko-KR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05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특징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861048"/>
            <a:ext cx="18582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극의 내용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무대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배우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극의 내용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8" y="1484784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공연 형식에 따른 분류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336209" y="2348880"/>
            <a:ext cx="2686874" cy="3863693"/>
            <a:chOff x="336209" y="2348880"/>
            <a:chExt cx="2686874" cy="386369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3620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611560" y="2348880"/>
              <a:ext cx="2136172" cy="792088"/>
              <a:chOff x="635628" y="2348880"/>
              <a:chExt cx="2136172" cy="792088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635628" y="234888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7584" y="2483024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마루혼모노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84976" y="3356992"/>
              <a:ext cx="258933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ko-KR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‘</a:t>
              </a:r>
              <a:r>
                <a:rPr lang="ko-KR" altLang="en-US" sz="20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닌교조루리</a:t>
              </a:r>
              <a:r>
                <a:rPr lang="en-US" altLang="ko-KR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’ </a:t>
              </a: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작품을 가부키화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잘 짜인 구성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높은 문학성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세밀한 구조</a:t>
              </a:r>
              <a:endParaRPr lang="ko-KR" altLang="en-US" sz="20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240499" y="2348590"/>
            <a:ext cx="2686874" cy="3863983"/>
            <a:chOff x="3240499" y="2348590"/>
            <a:chExt cx="2686874" cy="3863983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324049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3515850" y="2348590"/>
              <a:ext cx="2136172" cy="792088"/>
              <a:chOff x="3540104" y="2348590"/>
              <a:chExt cx="2136172" cy="792088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3540104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97098" y="2483314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순가부키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95530" y="3356992"/>
              <a:ext cx="258933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가부키 공연 목적으로 작성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공연 전 즉흥적으로 창작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세밀함 떨어짐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6144789" y="2348590"/>
            <a:ext cx="2686874" cy="3863983"/>
            <a:chOff x="6144789" y="2348590"/>
            <a:chExt cx="2686874" cy="3863983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14478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420140" y="2348590"/>
              <a:ext cx="2136172" cy="792088"/>
              <a:chOff x="6444208" y="2348590"/>
              <a:chExt cx="2136172" cy="792088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6444208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01202" y="2483024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err="1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쇼사고토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194005" y="3429000"/>
              <a:ext cx="258933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30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무용에 중점 둠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300000"/>
                </a:lnSpc>
                <a:buFont typeface="Arial" panose="020B0604020202020204" pitchFamily="34" charset="0"/>
                <a:buChar char="•"/>
              </a:pPr>
              <a:r>
                <a:rPr lang="ko-KR" altLang="en-US" sz="20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동작의 아름다움 감상</a:t>
              </a:r>
              <a:endPara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극의 내용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28" y="1484784"/>
            <a:ext cx="316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32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주제에 따른 분류</a:t>
            </a:r>
            <a:endParaRPr lang="ko-KR" altLang="en-US" sz="32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36209" y="2348880"/>
            <a:ext cx="4091775" cy="3863693"/>
            <a:chOff x="336209" y="2348880"/>
            <a:chExt cx="4091775" cy="3863693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36209" y="2719895"/>
              <a:ext cx="4091775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755534" y="2348880"/>
              <a:ext cx="3253124" cy="792088"/>
              <a:chOff x="635628" y="2348880"/>
              <a:chExt cx="2136172" cy="792088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635628" y="234888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27584" y="2483024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800" dirty="0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시대</a:t>
                </a:r>
                <a:r>
                  <a:rPr lang="ko-KR" altLang="en-US" sz="2800" dirty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물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0475" y="3356992"/>
              <a:ext cx="38734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역사적으로 일어난 사건 배경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에도시대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무가 관련 직접적 비유 금지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→ 고대</a:t>
              </a:r>
              <a:r>
                <a:rPr lang="en-US" altLang="ko-KR" sz="2400" dirty="0" smtClean="0"/>
                <a:t> ·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중세 이야기로 치환</a:t>
              </a:r>
              <a:endPara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788024" y="2348590"/>
            <a:ext cx="4091775" cy="3863983"/>
            <a:chOff x="6144789" y="2348590"/>
            <a:chExt cx="2686874" cy="3863983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6144789" y="2719895"/>
              <a:ext cx="2686874" cy="34926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6420140" y="2348590"/>
              <a:ext cx="2136172" cy="792088"/>
              <a:chOff x="6444208" y="2348590"/>
              <a:chExt cx="2136172" cy="792088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>
                <a:off x="6444208" y="2348590"/>
                <a:ext cx="2136172" cy="79208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45985" y="2483314"/>
                <a:ext cx="730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smtClean="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세화</a:t>
                </a:r>
                <a:r>
                  <a:rPr lang="ko-KR" altLang="en-US" sz="2800">
                    <a:latin typeface="나눔스퀘어_ac ExtraBold" panose="020B0600000101010101" pitchFamily="50" charset="-127"/>
                    <a:ea typeface="나눔스퀘어_ac ExtraBold" panose="020B0600000101010101" pitchFamily="50" charset="-127"/>
                  </a:rPr>
                  <a:t>물</a:t>
                </a:r>
                <a:endParaRPr lang="ko-KR" altLang="en-US" sz="2800" dirty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194005" y="3429000"/>
              <a:ext cx="25893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에도시대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서민 일상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사랑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질투</a:t>
              </a:r>
              <a:r>
                <a:rPr lang="en-US" altLang="ko-KR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4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의리 가치관 담은 내용</a:t>
              </a:r>
              <a:endPara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5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972616" y="-315416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314878" y="1435021"/>
            <a:ext cx="4885414" cy="1921972"/>
            <a:chOff x="2314878" y="1435021"/>
            <a:chExt cx="4885414" cy="1921972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2314878" y="1435021"/>
              <a:ext cx="4509989" cy="1921972"/>
            </a:xfrm>
            <a:prstGeom prst="wedgeRoundRectCallout">
              <a:avLst>
                <a:gd name="adj1" fmla="val -13921"/>
                <a:gd name="adj2" fmla="val 102993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5776" y="1703509"/>
              <a:ext cx="4644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배우들이 연기하는 곳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각종 도구와 장치 설치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265937" y="-387424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67280" y="1620072"/>
            <a:ext cx="5109023" cy="4577524"/>
            <a:chOff x="567280" y="1620072"/>
            <a:chExt cx="5109023" cy="4577524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567280" y="1620072"/>
              <a:ext cx="5109023" cy="4577524"/>
            </a:xfrm>
            <a:prstGeom prst="wedgeRoundRectCallout">
              <a:avLst>
                <a:gd name="adj1" fmla="val 68174"/>
                <a:gd name="adj2" fmla="val 26734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9534" y="2408423"/>
              <a:ext cx="4644516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기타유부시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(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악사 겸 가수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)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가 등장인물의 심리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정경 등을</a:t>
              </a:r>
              <a:r>
                <a:rPr lang="en-US" altLang="ko-KR" sz="2800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노래로 표현하는 곳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endParaRPr lang="en-US" altLang="ko-KR" sz="12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본 무대보다 한 단 높음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3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442796" y="-387424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302178" y="1435021"/>
            <a:ext cx="4766811" cy="1926163"/>
            <a:chOff x="2302178" y="1435021"/>
            <a:chExt cx="4766811" cy="1926163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2314878" y="1435021"/>
              <a:ext cx="4509989" cy="1921972"/>
            </a:xfrm>
            <a:prstGeom prst="wedgeRoundRectCallout">
              <a:avLst>
                <a:gd name="adj1" fmla="val -37575"/>
                <a:gd name="adj2" fmla="val 78544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사각형 설명선 31"/>
            <p:cNvSpPr/>
            <p:nvPr/>
          </p:nvSpPr>
          <p:spPr>
            <a:xfrm>
              <a:off x="2302178" y="1439212"/>
              <a:ext cx="4509989" cy="1921972"/>
            </a:xfrm>
            <a:prstGeom prst="wedgeRoundRectCallout">
              <a:avLst>
                <a:gd name="adj1" fmla="val 33951"/>
                <a:gd name="adj2" fmla="val 76562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4473" y="1703509"/>
              <a:ext cx="46445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게자와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본무대</a:t>
              </a:r>
              <a:r>
                <a:rPr lang="en-US" altLang="ko-KR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, </a:t>
              </a:r>
              <a:r>
                <a:rPr lang="ko-KR" altLang="en-US" sz="2800" dirty="0" err="1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야마다이를</a:t>
              </a: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 구분하는 기둥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1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2473720" y="4149080"/>
            <a:ext cx="648072" cy="2016224"/>
            <a:chOff x="2473720" y="4149080"/>
            <a:chExt cx="648072" cy="2016224"/>
          </a:xfrm>
        </p:grpSpPr>
        <p:sp>
          <p:nvSpPr>
            <p:cNvPr id="26" name="직사각형 25"/>
            <p:cNvSpPr/>
            <p:nvPr/>
          </p:nvSpPr>
          <p:spPr>
            <a:xfrm>
              <a:off x="2473720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1534" y="4253460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5940152" y="4149080"/>
            <a:ext cx="648072" cy="2016224"/>
            <a:chOff x="5940152" y="4149080"/>
            <a:chExt cx="648072" cy="2016224"/>
          </a:xfrm>
        </p:grpSpPr>
        <p:sp>
          <p:nvSpPr>
            <p:cNvPr id="27" name="직사각형 26"/>
            <p:cNvSpPr/>
            <p:nvPr/>
          </p:nvSpPr>
          <p:spPr>
            <a:xfrm>
              <a:off x="5940152" y="4149080"/>
              <a:ext cx="648072" cy="20162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17966" y="4259831"/>
              <a:ext cx="492443" cy="179472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ko-KR" altLang="en-US" sz="2000" dirty="0" err="1" smtClean="0">
                  <a:solidFill>
                    <a:schemeClr val="bg1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다이진바시라</a:t>
              </a:r>
              <a:endParaRPr lang="ko-KR" altLang="en-US" sz="2000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6439033" y="3818673"/>
            <a:ext cx="2309431" cy="2664296"/>
            <a:chOff x="6439033" y="3818673"/>
            <a:chExt cx="2309431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6439033" y="3818673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9763" y="4724870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야마다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896888" y="3819901"/>
            <a:ext cx="3345048" cy="2664296"/>
            <a:chOff x="2896888" y="3819901"/>
            <a:chExt cx="3345048" cy="2664296"/>
          </a:xfrm>
        </p:grpSpPr>
        <p:sp>
          <p:nvSpPr>
            <p:cNvPr id="8" name="직사각형 7"/>
            <p:cNvSpPr/>
            <p:nvPr/>
          </p:nvSpPr>
          <p:spPr>
            <a:xfrm>
              <a:off x="2896888" y="3819901"/>
              <a:ext cx="3345048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5840" y="4724870"/>
              <a:ext cx="15071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본무대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86849" y="1484784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smtClean="0">
                <a:solidFill>
                  <a:schemeClr val="bg1">
                    <a:lumMod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관중석</a:t>
            </a:r>
            <a:endParaRPr lang="ko-KR" altLang="en-US" sz="7200" dirty="0">
              <a:solidFill>
                <a:schemeClr val="bg1">
                  <a:lumMod val="7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90361" y="3819901"/>
            <a:ext cx="2309431" cy="2664296"/>
            <a:chOff x="390361" y="3819901"/>
            <a:chExt cx="2309431" cy="2664296"/>
          </a:xfrm>
        </p:grpSpPr>
        <p:sp>
          <p:nvSpPr>
            <p:cNvPr id="9" name="직사각형 8"/>
            <p:cNvSpPr/>
            <p:nvPr/>
          </p:nvSpPr>
          <p:spPr>
            <a:xfrm>
              <a:off x="390361" y="3819901"/>
              <a:ext cx="2309431" cy="2664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1917" y="4798106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게자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  <p:sp>
        <p:nvSpPr>
          <p:cNvPr id="6" name="한쪽 모서리가 둥근 사각형 5"/>
          <p:cNvSpPr/>
          <p:nvPr/>
        </p:nvSpPr>
        <p:spPr>
          <a:xfrm>
            <a:off x="-1443256" y="-171400"/>
            <a:ext cx="12025336" cy="7488832"/>
          </a:xfrm>
          <a:prstGeom prst="round1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무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907704" y="4224240"/>
            <a:ext cx="5011902" cy="2383912"/>
            <a:chOff x="1607861" y="4253460"/>
            <a:chExt cx="5641959" cy="2683599"/>
          </a:xfrm>
        </p:grpSpPr>
        <p:sp>
          <p:nvSpPr>
            <p:cNvPr id="7" name="모서리가 둥근 사각형 설명선 6"/>
            <p:cNvSpPr/>
            <p:nvPr/>
          </p:nvSpPr>
          <p:spPr>
            <a:xfrm>
              <a:off x="1607861" y="4253460"/>
              <a:ext cx="5641959" cy="2683599"/>
            </a:xfrm>
            <a:prstGeom prst="wedgeRoundRectCallout">
              <a:avLst>
                <a:gd name="adj1" fmla="val -22764"/>
                <a:gd name="adj2" fmla="val -70587"/>
                <a:gd name="adj3" fmla="val 1666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1919" y="4526445"/>
              <a:ext cx="46445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본무대 앞에 위치한 막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막이 전환될 때 사용</a:t>
              </a:r>
              <a:endParaRPr lang="en-US" altLang="ko-KR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  <a:p>
              <a:pPr marL="457200" indent="-45720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ko-KR" altLang="en-US" sz="2800" dirty="0" smtClean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극의 완급 조절</a:t>
              </a:r>
              <a:endPara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467544" y="3003049"/>
            <a:ext cx="8027740" cy="707886"/>
            <a:chOff x="467544" y="3003049"/>
            <a:chExt cx="8027740" cy="707886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3053435" y="3356992"/>
              <a:ext cx="5441849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7544" y="3003049"/>
              <a:ext cx="2388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조시키마</a:t>
              </a:r>
              <a:r>
                <a:rPr lang="ko-KR" altLang="en-US" sz="4000" dirty="0" err="1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루</a:t>
              </a:r>
              <a:endParaRPr lang="ko-KR" altLang="en-US" sz="4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5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배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0037" y="2742055"/>
            <a:ext cx="7813387" cy="3207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에도시대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초기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천민이나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광대로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분류되어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차별을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받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음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메이지유신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권위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있는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직업으로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발전하여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가업으로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짐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이름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앞에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숫자를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자신이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몇 대 째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배우인지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나타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냄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가문마다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다른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분야에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특성화되었고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연기하는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역할이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뉨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특징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75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배</a:t>
            </a:r>
            <a:r>
              <a:rPr lang="ko-KR" altLang="en-US" sz="32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3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ko-KR" altLang="en-US" sz="36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구마도</a:t>
            </a:r>
            <a:r>
              <a:rPr lang="ko-KR" altLang="en-US" sz="36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리</a:t>
            </a:r>
            <a:endParaRPr lang="ko-KR" altLang="en-US" sz="36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17410" name="Picture 2" descr="File:Japan Kabuki actress makeup 1202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35383"/>
            <a:ext cx="2838355" cy="378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499992" y="2534041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얼굴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하는 분장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흰 바탕에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검은색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선과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붉은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색조를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사용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ko-KR" sz="1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얼굴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표정을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강조하여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감정선을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드러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냄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5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가부키란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18" y="4221088"/>
            <a:ext cx="2167581" cy="196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명칭의 유래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명칭의 의미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3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현대의 가부키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861048"/>
            <a:ext cx="2786340" cy="67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이치카와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단주로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83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이치카와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단주로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28" y="204960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4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7" y="1930527"/>
            <a:ext cx="3175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923928" y="1910663"/>
            <a:ext cx="48965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l"/>
            </a:pPr>
            <a:r>
              <a:rPr lang="en-US" altLang="ko-KR" sz="24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지난</a:t>
            </a:r>
            <a:r>
              <a:rPr lang="en-US" altLang="ko-KR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2019년 5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월 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단주로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습명</a:t>
            </a:r>
            <a:endParaRPr lang="en-US" altLang="ko-KR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en-US" altLang="ko-KR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fontAlgn="base"/>
            <a:endParaRPr lang="en-US" altLang="ko-KR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/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※ </a:t>
            </a:r>
            <a:r>
              <a:rPr lang="en-US" altLang="ko-KR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이치카와</a:t>
            </a:r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가문의 </a:t>
            </a:r>
            <a:r>
              <a:rPr lang="ko-KR" altLang="en-US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습명</a:t>
            </a:r>
            <a:r>
              <a:rPr lang="ko-KR" altLang="en-US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순서 </a:t>
            </a:r>
            <a:r>
              <a:rPr lang="en-US" altLang="ko-KR" sz="28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※</a:t>
            </a:r>
          </a:p>
          <a:p>
            <a:pPr algn="ctr" fontAlgn="base"/>
            <a:endParaRPr lang="en-US" altLang="ko-KR" sz="28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신노스케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↓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에비조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↓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 fontAlgn="base"/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이치카와</a:t>
            </a: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4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단주로</a:t>
            </a: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0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-1919692" y="-30754"/>
            <a:ext cx="12612372" cy="4755898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9592" y="2629361"/>
            <a:ext cx="7614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sz="60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감사합니다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 kabuki theater in Nagahama (lady Shizuka, 10 y.o.… | Flick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r="21546"/>
          <a:stretch/>
        </p:blipFill>
        <p:spPr bwMode="auto">
          <a:xfrm>
            <a:off x="391885" y="1864699"/>
            <a:ext cx="4149969" cy="43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527550"/>
            <a:ext cx="362631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일본 삼대 고전연극</a:t>
            </a:r>
            <a:endParaRPr lang="en-US" altLang="ko-KR" sz="36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/>
            <a:endParaRPr lang="en-US" altLang="ko-KR" sz="2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노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가부키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8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닌교조루리</a:t>
            </a:r>
            <a:endParaRPr lang="en-US" altLang="ko-KR" sz="28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38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6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명칭의 유래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143" y="1988841"/>
            <a:ext cx="4181753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ja-JP" altLang="en-US" sz="6600" b="1" dirty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かたむく</a:t>
            </a:r>
          </a:p>
          <a:p>
            <a:pPr algn="ctr">
              <a:lnSpc>
                <a:spcPct val="150000"/>
              </a:lnSpc>
            </a:pPr>
            <a:endParaRPr lang="en-US" altLang="ko-KR" sz="9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기울다</a:t>
            </a:r>
            <a:endParaRPr lang="en-US" altLang="ko-KR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한쪽으로 쏠리다</a:t>
            </a:r>
            <a:endParaRPr lang="ko-KR" altLang="en-US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144" y="1988841"/>
            <a:ext cx="5447752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ja-JP" altLang="en-US" sz="6600" b="1" dirty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かぶ</a:t>
            </a:r>
            <a:r>
              <a:rPr lang="ja-JP" altLang="en-US" sz="6600" b="1" dirty="0" smtClean="0">
                <a:latin typeface="DX모던고딕RoundB" panose="02020600000000000000" pitchFamily="18" charset="-127"/>
                <a:ea typeface="DX모던고딕RoundB" panose="02020600000000000000" pitchFamily="18" charset="-127"/>
              </a:rPr>
              <a:t>く</a:t>
            </a:r>
            <a:endParaRPr lang="ja-JP" altLang="en-US" sz="6600" b="1" dirty="0">
              <a:latin typeface="DX모던고딕RoundB" panose="02020600000000000000" pitchFamily="18" charset="-127"/>
              <a:ea typeface="DX모던고딕RoundB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9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제멋대로 흔들며 춤을 추다</a:t>
            </a:r>
            <a:endParaRPr lang="en-US" altLang="ko-KR" sz="4000" dirty="0" smtClean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기발한 옷차림을 하다</a:t>
            </a:r>
            <a:endParaRPr lang="ko-KR" altLang="en-US" sz="4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72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4602715" y="4199304"/>
            <a:ext cx="4289765" cy="18110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173" y="400308"/>
            <a:ext cx="294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명칭의 의미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585" y="184863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1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907" y="4504685"/>
            <a:ext cx="4195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1965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일본 중요무형문화재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457200" indent="-457200" algn="ctr">
              <a:buFont typeface="Wingdings" panose="05000000000000000000" pitchFamily="2" charset="2"/>
              <a:buChar char="l"/>
            </a:pPr>
            <a:endParaRPr lang="en-US" altLang="ko-KR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457200" indent="-457200" algn="ctr"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2008</a:t>
            </a: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년 세계무형유산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32669" y="1574497"/>
            <a:ext cx="60873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歌</a:t>
            </a:r>
            <a:r>
              <a:rPr lang="ko-KR" altLang="en-US" sz="40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노래할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</a:t>
            </a:r>
            <a:endParaRPr lang="en-US" altLang="ko-KR" sz="4800" dirty="0" smtClean="0">
              <a:solidFill>
                <a:srgbClr val="C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舞   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춤출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b="1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무</a:t>
            </a:r>
            <a:endParaRPr lang="en-US" altLang="ko-KR" sz="4800" b="1" dirty="0" smtClean="0">
              <a:solidFill>
                <a:srgbClr val="C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6600" b="1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伎</a:t>
            </a:r>
            <a:r>
              <a:rPr lang="ko-KR" altLang="en-US" sz="66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</a:t>
            </a:r>
            <a:r>
              <a:rPr lang="ko-KR" altLang="en-US" sz="48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재간</a:t>
            </a:r>
            <a:r>
              <a:rPr lang="ko-KR" altLang="en-US" sz="4800" b="1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800" b="1" dirty="0" smtClean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</a:t>
            </a:r>
            <a:endParaRPr lang="ja-JP" altLang="en-US" sz="4800" b="1" dirty="0">
              <a:solidFill>
                <a:srgbClr val="C00000"/>
              </a:solidFill>
              <a:latin typeface="나눔스퀘어_ac ExtraBold" panose="020B0600000101010101" pitchFamily="50" charset="-127"/>
              <a:ea typeface="DX모던고딕RoundB" panose="02020600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23" y="2124038"/>
            <a:ext cx="3547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“ </a:t>
            </a:r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노래하고 </a:t>
            </a:r>
            <a:r>
              <a:rPr lang="en-US" altLang="ko-KR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”</a:t>
            </a:r>
          </a:p>
          <a:p>
            <a:pPr algn="ctr"/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춤추는 예기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80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/>
          <p:cNvSpPr/>
          <p:nvPr/>
        </p:nvSpPr>
        <p:spPr>
          <a:xfrm>
            <a:off x="-2268760" y="-30979"/>
            <a:ext cx="4608512" cy="7056784"/>
          </a:xfrm>
          <a:prstGeom prst="parallelogram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4651" y="536251"/>
            <a:ext cx="20162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r>
              <a:rPr lang="en-US" altLang="ko-KR" sz="11500" b="1" dirty="0" smtClean="0">
                <a:solidFill>
                  <a:schemeClr val="bg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.</a:t>
            </a:r>
            <a:endParaRPr lang="ko-KR" altLang="en-US" b="1" dirty="0">
              <a:solidFill>
                <a:schemeClr val="bg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499" y="1005610"/>
            <a:ext cx="3935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가부키의 역사</a:t>
            </a:r>
            <a:endParaRPr lang="ko-KR" altLang="en-US" sz="5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1900" y="2996952"/>
            <a:ext cx="2476960" cy="3261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시</a:t>
            </a:r>
            <a:r>
              <a:rPr lang="ko-KR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초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전기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중기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에도시대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후기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메이지유</a:t>
            </a:r>
            <a:r>
              <a:rPr lang="ko-KR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신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60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6" y="3870336"/>
            <a:ext cx="2765142" cy="276514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129445" y="4840181"/>
            <a:ext cx="7209103" cy="1901187"/>
            <a:chOff x="1129445" y="3395965"/>
            <a:chExt cx="7209103" cy="2747488"/>
          </a:xfrm>
        </p:grpSpPr>
        <p:sp>
          <p:nvSpPr>
            <p:cNvPr id="2" name="자유형 1"/>
            <p:cNvSpPr/>
            <p:nvPr/>
          </p:nvSpPr>
          <p:spPr>
            <a:xfrm>
              <a:off x="1129445" y="3395965"/>
              <a:ext cx="7209103" cy="2739534"/>
            </a:xfrm>
            <a:custGeom>
              <a:avLst/>
              <a:gdLst>
                <a:gd name="connsiteX0" fmla="*/ 0 w 7209103"/>
                <a:gd name="connsiteY0" fmla="*/ 78174 h 2739534"/>
                <a:gd name="connsiteX1" fmla="*/ 1335641 w 7209103"/>
                <a:gd name="connsiteY1" fmla="*/ 591882 h 2739534"/>
                <a:gd name="connsiteX2" fmla="*/ 2208944 w 7209103"/>
                <a:gd name="connsiteY2" fmla="*/ 2297392 h 2739534"/>
                <a:gd name="connsiteX3" fmla="*/ 3626778 w 7209103"/>
                <a:gd name="connsiteY3" fmla="*/ 2739181 h 2739534"/>
                <a:gd name="connsiteX4" fmla="*/ 4931596 w 7209103"/>
                <a:gd name="connsiteY4" fmla="*/ 2256295 h 2739534"/>
                <a:gd name="connsiteX5" fmla="*/ 5815173 w 7209103"/>
                <a:gd name="connsiteY5" fmla="*/ 581608 h 2739534"/>
                <a:gd name="connsiteX6" fmla="*/ 7027524 w 7209103"/>
                <a:gd name="connsiteY6" fmla="*/ 57626 h 2739534"/>
                <a:gd name="connsiteX7" fmla="*/ 7181636 w 7209103"/>
                <a:gd name="connsiteY7" fmla="*/ 37077 h 273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9103" h="2739534">
                  <a:moveTo>
                    <a:pt x="0" y="78174"/>
                  </a:moveTo>
                  <a:cubicBezTo>
                    <a:pt x="483742" y="150093"/>
                    <a:pt x="967484" y="222012"/>
                    <a:pt x="1335641" y="591882"/>
                  </a:cubicBezTo>
                  <a:cubicBezTo>
                    <a:pt x="1703798" y="961752"/>
                    <a:pt x="1827088" y="1939509"/>
                    <a:pt x="2208944" y="2297392"/>
                  </a:cubicBezTo>
                  <a:cubicBezTo>
                    <a:pt x="2590800" y="2655275"/>
                    <a:pt x="3173003" y="2746031"/>
                    <a:pt x="3626778" y="2739181"/>
                  </a:cubicBezTo>
                  <a:cubicBezTo>
                    <a:pt x="4080553" y="2732332"/>
                    <a:pt x="4566864" y="2615891"/>
                    <a:pt x="4931596" y="2256295"/>
                  </a:cubicBezTo>
                  <a:cubicBezTo>
                    <a:pt x="5296329" y="1896700"/>
                    <a:pt x="5465852" y="948053"/>
                    <a:pt x="5815173" y="581608"/>
                  </a:cubicBezTo>
                  <a:cubicBezTo>
                    <a:pt x="6164494" y="215163"/>
                    <a:pt x="6799780" y="148381"/>
                    <a:pt x="7027524" y="57626"/>
                  </a:cubicBezTo>
                  <a:cubicBezTo>
                    <a:pt x="7255268" y="-33129"/>
                    <a:pt x="7218452" y="1974"/>
                    <a:pt x="7181636" y="3707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자유형 3"/>
            <p:cNvSpPr/>
            <p:nvPr/>
          </p:nvSpPr>
          <p:spPr>
            <a:xfrm>
              <a:off x="3245064" y="5553733"/>
              <a:ext cx="2857826" cy="589720"/>
            </a:xfrm>
            <a:custGeom>
              <a:avLst/>
              <a:gdLst>
                <a:gd name="connsiteX0" fmla="*/ 1152275 w 2857826"/>
                <a:gd name="connsiteY0" fmla="*/ 148424 h 589720"/>
                <a:gd name="connsiteX1" fmla="*/ 135134 w 2857826"/>
                <a:gd name="connsiteY1" fmla="*/ 127876 h 589720"/>
                <a:gd name="connsiteX2" fmla="*/ 833776 w 2857826"/>
                <a:gd name="connsiteY2" fmla="*/ 528568 h 589720"/>
                <a:gd name="connsiteX3" fmla="*/ 1830370 w 2857826"/>
                <a:gd name="connsiteY3" fmla="*/ 569665 h 589720"/>
                <a:gd name="connsiteX4" fmla="*/ 2539287 w 2857826"/>
                <a:gd name="connsiteY4" fmla="*/ 343633 h 589720"/>
                <a:gd name="connsiteX5" fmla="*/ 2796140 w 2857826"/>
                <a:gd name="connsiteY5" fmla="*/ 97054 h 589720"/>
                <a:gd name="connsiteX6" fmla="*/ 2600932 w 2857826"/>
                <a:gd name="connsiteY6" fmla="*/ 14860 h 589720"/>
                <a:gd name="connsiteX7" fmla="*/ 309794 w 2857826"/>
                <a:gd name="connsiteY7" fmla="*/ 4586 h 589720"/>
                <a:gd name="connsiteX8" fmla="*/ 83763 w 2857826"/>
                <a:gd name="connsiteY8" fmla="*/ 66231 h 58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826" h="589720">
                  <a:moveTo>
                    <a:pt x="1152275" y="148424"/>
                  </a:moveTo>
                  <a:cubicBezTo>
                    <a:pt x="670246" y="106471"/>
                    <a:pt x="188217" y="64519"/>
                    <a:pt x="135134" y="127876"/>
                  </a:cubicBezTo>
                  <a:cubicBezTo>
                    <a:pt x="82051" y="191233"/>
                    <a:pt x="551237" y="454936"/>
                    <a:pt x="833776" y="528568"/>
                  </a:cubicBezTo>
                  <a:cubicBezTo>
                    <a:pt x="1116315" y="602200"/>
                    <a:pt x="1546118" y="600488"/>
                    <a:pt x="1830370" y="569665"/>
                  </a:cubicBezTo>
                  <a:cubicBezTo>
                    <a:pt x="2114622" y="538843"/>
                    <a:pt x="2378325" y="422401"/>
                    <a:pt x="2539287" y="343633"/>
                  </a:cubicBezTo>
                  <a:cubicBezTo>
                    <a:pt x="2700249" y="264865"/>
                    <a:pt x="2785866" y="151849"/>
                    <a:pt x="2796140" y="97054"/>
                  </a:cubicBezTo>
                  <a:cubicBezTo>
                    <a:pt x="2806414" y="42259"/>
                    <a:pt x="3015323" y="30271"/>
                    <a:pt x="2600932" y="14860"/>
                  </a:cubicBezTo>
                  <a:cubicBezTo>
                    <a:pt x="2186541" y="-551"/>
                    <a:pt x="729322" y="-3976"/>
                    <a:pt x="309794" y="4586"/>
                  </a:cubicBezTo>
                  <a:cubicBezTo>
                    <a:pt x="-109734" y="13148"/>
                    <a:pt x="-12986" y="39689"/>
                    <a:pt x="83763" y="66231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>
              <a:off x="3267171" y="5563457"/>
              <a:ext cx="493239" cy="251716"/>
            </a:xfrm>
            <a:custGeom>
              <a:avLst/>
              <a:gdLst>
                <a:gd name="connsiteX0" fmla="*/ 277413 w 493239"/>
                <a:gd name="connsiteY0" fmla="*/ 5136 h 251716"/>
                <a:gd name="connsiteX1" fmla="*/ 11 w 493239"/>
                <a:gd name="connsiteY1" fmla="*/ 25685 h 251716"/>
                <a:gd name="connsiteX2" fmla="*/ 287687 w 493239"/>
                <a:gd name="connsiteY2" fmla="*/ 251716 h 251716"/>
                <a:gd name="connsiteX3" fmla="*/ 493171 w 493239"/>
                <a:gd name="connsiteY3" fmla="*/ 25685 h 251716"/>
                <a:gd name="connsiteX4" fmla="*/ 277413 w 493239"/>
                <a:gd name="connsiteY4" fmla="*/ 5136 h 25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239" h="251716">
                  <a:moveTo>
                    <a:pt x="277413" y="5136"/>
                  </a:moveTo>
                  <a:cubicBezTo>
                    <a:pt x="195220" y="5136"/>
                    <a:pt x="-1701" y="-15412"/>
                    <a:pt x="11" y="25685"/>
                  </a:cubicBezTo>
                  <a:cubicBezTo>
                    <a:pt x="1723" y="66782"/>
                    <a:pt x="205494" y="251716"/>
                    <a:pt x="287687" y="251716"/>
                  </a:cubicBezTo>
                  <a:cubicBezTo>
                    <a:pt x="369880" y="251716"/>
                    <a:pt x="496596" y="65069"/>
                    <a:pt x="493171" y="25685"/>
                  </a:cubicBezTo>
                  <a:cubicBezTo>
                    <a:pt x="489746" y="-13699"/>
                    <a:pt x="359606" y="5136"/>
                    <a:pt x="277413" y="5136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22342"/>
            <a:ext cx="2044513" cy="20445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22341"/>
            <a:ext cx="2044513" cy="2044513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2600040" y="1383798"/>
            <a:ext cx="3943713" cy="1872209"/>
            <a:chOff x="2600040" y="1052736"/>
            <a:chExt cx="3943713" cy="1872209"/>
          </a:xfrm>
        </p:grpSpPr>
        <p:grpSp>
          <p:nvGrpSpPr>
            <p:cNvPr id="22" name="그룹 21"/>
            <p:cNvGrpSpPr/>
            <p:nvPr/>
          </p:nvGrpSpPr>
          <p:grpSpPr>
            <a:xfrm>
              <a:off x="2600040" y="1052736"/>
              <a:ext cx="3943713" cy="1872208"/>
              <a:chOff x="2600040" y="1052736"/>
              <a:chExt cx="3943713" cy="1872208"/>
            </a:xfrm>
          </p:grpSpPr>
          <p:sp>
            <p:nvSpPr>
              <p:cNvPr id="17" name="모서리가 둥근 사각형 설명선 16"/>
              <p:cNvSpPr/>
              <p:nvPr/>
            </p:nvSpPr>
            <p:spPr>
              <a:xfrm>
                <a:off x="2600040" y="1052736"/>
                <a:ext cx="3943713" cy="1872208"/>
              </a:xfrm>
              <a:prstGeom prst="wedgeRoundRectCallout">
                <a:avLst>
                  <a:gd name="adj1" fmla="val -39433"/>
                  <a:gd name="adj2" fmla="val 75918"/>
                  <a:gd name="adj3" fmla="val 166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모서리가 둥근 사각형 설명선 18"/>
              <p:cNvSpPr/>
              <p:nvPr/>
            </p:nvSpPr>
            <p:spPr>
              <a:xfrm>
                <a:off x="2600040" y="1052736"/>
                <a:ext cx="3943713" cy="1872208"/>
              </a:xfrm>
              <a:prstGeom prst="wedgeRoundRectCallout">
                <a:avLst>
                  <a:gd name="adj1" fmla="val 45413"/>
                  <a:gd name="adj2" fmla="val 75381"/>
                  <a:gd name="adj3" fmla="val 1666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000" dirty="0" smtClean="0"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멋있어</a:t>
                </a:r>
                <a:r>
                  <a:rPr lang="en-US" altLang="ko-KR" sz="4000" dirty="0" smtClean="0">
                    <a:latin typeface="KoPub돋움체 Bold" panose="00000800000000000000" pitchFamily="2" charset="-127"/>
                    <a:ea typeface="KoPub돋움체 Bold" panose="00000800000000000000" pitchFamily="2" charset="-127"/>
                  </a:rPr>
                  <a:t>..!</a:t>
                </a:r>
                <a:endParaRPr lang="ko-KR" altLang="en-US" sz="4000" dirty="0"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3296976" y="2780929"/>
              <a:ext cx="894888" cy="1440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378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시초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5436096" y="5589240"/>
            <a:ext cx="3268649" cy="1152128"/>
            <a:chOff x="5436096" y="5589240"/>
            <a:chExt cx="3268649" cy="1152128"/>
          </a:xfrm>
        </p:grpSpPr>
        <p:cxnSp>
          <p:nvCxnSpPr>
            <p:cNvPr id="30" name="구부러진 연결선 29"/>
            <p:cNvCxnSpPr/>
            <p:nvPr/>
          </p:nvCxnSpPr>
          <p:spPr>
            <a:xfrm>
              <a:off x="5436096" y="5589240"/>
              <a:ext cx="1368152" cy="837877"/>
            </a:xfrm>
            <a:prstGeom prst="curvedConnector3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6418745" y="5664150"/>
              <a:ext cx="228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/>
              <a:r>
                <a:rPr lang="ko-KR" altLang="en-US" sz="3200" dirty="0" err="1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이즈모노</a:t>
              </a:r>
              <a:endParaRPr lang="en-US" altLang="ko-KR" sz="32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lvl="0" algn="ctr"/>
              <a:r>
                <a:rPr lang="ko-KR" altLang="en-US" sz="3200" dirty="0" err="1">
                  <a:solidFill>
                    <a:srgbClr val="C00000"/>
                  </a:solidFill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오쿠니</a:t>
              </a:r>
              <a:endParaRPr lang="ko-KR" altLang="en-US" sz="3200" dirty="0">
                <a:solidFill>
                  <a:srgbClr val="C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0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4788024" y="2013686"/>
            <a:ext cx="4032448" cy="2207402"/>
            <a:chOff x="5064976" y="2013686"/>
            <a:chExt cx="4032448" cy="2207402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5064976" y="2276872"/>
              <a:ext cx="4032448" cy="194421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073088" y="2013686"/>
              <a:ext cx="2016224" cy="72008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06" y="3870336"/>
            <a:ext cx="2765142" cy="2765142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-396552" y="332656"/>
            <a:ext cx="10297144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18737" y="75484"/>
            <a:ext cx="1296144" cy="123442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9172" y="400308"/>
            <a:ext cx="414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가부키의 역사 </a:t>
            </a:r>
            <a:r>
              <a:rPr lang="en-US" altLang="ko-KR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: </a:t>
            </a:r>
            <a:r>
              <a:rPr lang="ko-KR" altLang="en-US" sz="3200" dirty="0" smtClea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시초</a:t>
            </a:r>
            <a:endParaRPr lang="ko-KR" altLang="en-US" sz="32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628" y="184864"/>
            <a:ext cx="662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2</a:t>
            </a:r>
            <a:endParaRPr lang="ko-KR" altLang="en-US" sz="6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73" y="3418694"/>
            <a:ext cx="1058621" cy="10586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5" y="1412776"/>
            <a:ext cx="1996759" cy="1996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8466" y="2112116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가부키모노</a:t>
            </a:r>
            <a:endParaRPr lang="ko-KR" altLang="en-US" sz="28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998" y="2818529"/>
            <a:ext cx="3084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남장 혹은 화려한 의상</a:t>
            </a:r>
            <a:endParaRPr lang="en-US" altLang="ko-KR" sz="24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소란을 피움</a:t>
            </a:r>
            <a:endParaRPr lang="ko-KR" altLang="en-US" sz="24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5162370" y="4822018"/>
            <a:ext cx="3802118" cy="1323439"/>
            <a:chOff x="5162370" y="4822018"/>
            <a:chExt cx="3802118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5796136" y="4822018"/>
              <a:ext cx="31683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 err="1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가부키모노의</a:t>
              </a:r>
              <a:endParaRPr lang="en-US" altLang="ko-KR" sz="36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endParaRPr lang="en-US" altLang="ko-KR" sz="8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  <a:p>
              <a:pPr algn="ctr"/>
              <a:r>
                <a:rPr lang="ko-KR" altLang="en-US" sz="3600" dirty="0" smtClean="0">
                  <a:latin typeface="나눔스퀘어_ac ExtraBold" panose="020B0600000101010101" pitchFamily="50" charset="-127"/>
                  <a:ea typeface="나눔스퀘어_ac ExtraBold" panose="020B0600000101010101" pitchFamily="50" charset="-127"/>
                </a:rPr>
                <a:t>한 양상</a:t>
              </a:r>
              <a:endParaRPr lang="ko-KR" altLang="en-US" sz="36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endParaRPr>
            </a:p>
          </p:txBody>
        </p:sp>
        <p:sp>
          <p:nvSpPr>
            <p:cNvPr id="18" name="오른쪽 화살표 17"/>
            <p:cNvSpPr/>
            <p:nvPr/>
          </p:nvSpPr>
          <p:spPr>
            <a:xfrm>
              <a:off x="5162370" y="5123698"/>
              <a:ext cx="894178" cy="72008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49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204E-7 L -0.2316 -0.087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43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650</Words>
  <Application>Microsoft Office PowerPoint</Application>
  <PresentationFormat>화면 슬라이드 쇼(4:3)</PresentationFormat>
  <Paragraphs>280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1" baseType="lpstr">
      <vt:lpstr>굴림</vt:lpstr>
      <vt:lpstr>Arial</vt:lpstr>
      <vt:lpstr>나눔스퀘어_ac Bold</vt:lpstr>
      <vt:lpstr>맑은 고딕</vt:lpstr>
      <vt:lpstr>Wingdings</vt:lpstr>
      <vt:lpstr>DX모던고딕RoundB</vt:lpstr>
      <vt:lpstr>나눔스퀘어_ac ExtraBold</vt:lpstr>
      <vt:lpstr>KoPub돋움체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47</cp:revision>
  <dcterms:created xsi:type="dcterms:W3CDTF">2020-05-03T18:55:06Z</dcterms:created>
  <dcterms:modified xsi:type="dcterms:W3CDTF">2020-05-04T14:50:59Z</dcterms:modified>
</cp:coreProperties>
</file>