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37"/>
  </p:notesMasterIdLst>
  <p:handoutMasterIdLst>
    <p:handoutMasterId r:id="rId38"/>
  </p:handoutMasterIdLst>
  <p:sldIdLst>
    <p:sldId id="261" r:id="rId2"/>
    <p:sldId id="262" r:id="rId3"/>
    <p:sldId id="264" r:id="rId4"/>
    <p:sldId id="260" r:id="rId5"/>
    <p:sldId id="265" r:id="rId6"/>
    <p:sldId id="278" r:id="rId7"/>
    <p:sldId id="288" r:id="rId8"/>
    <p:sldId id="287" r:id="rId9"/>
    <p:sldId id="297" r:id="rId10"/>
    <p:sldId id="296" r:id="rId11"/>
    <p:sldId id="295" r:id="rId12"/>
    <p:sldId id="294" r:id="rId13"/>
    <p:sldId id="293" r:id="rId14"/>
    <p:sldId id="292" r:id="rId15"/>
    <p:sldId id="291" r:id="rId16"/>
    <p:sldId id="290" r:id="rId17"/>
    <p:sldId id="305" r:id="rId18"/>
    <p:sldId id="304" r:id="rId19"/>
    <p:sldId id="303" r:id="rId20"/>
    <p:sldId id="302" r:id="rId21"/>
    <p:sldId id="301" r:id="rId22"/>
    <p:sldId id="300" r:id="rId23"/>
    <p:sldId id="299" r:id="rId24"/>
    <p:sldId id="309" r:id="rId25"/>
    <p:sldId id="308" r:id="rId26"/>
    <p:sldId id="307" r:id="rId27"/>
    <p:sldId id="306" r:id="rId28"/>
    <p:sldId id="298" r:id="rId29"/>
    <p:sldId id="312" r:id="rId30"/>
    <p:sldId id="311" r:id="rId31"/>
    <p:sldId id="310" r:id="rId32"/>
    <p:sldId id="289" r:id="rId33"/>
    <p:sldId id="314" r:id="rId34"/>
    <p:sldId id="313" r:id="rId35"/>
    <p:sldId id="315" r:id="rId36"/>
  </p:sldIdLst>
  <p:sldSz cx="9144000" cy="6858000" type="screen4x3"/>
  <p:notesSz cx="6858000" cy="9144000"/>
  <p:embeddedFontLst>
    <p:embeddedFont>
      <p:font typeface="맑은 고딕" pitchFamily="50" charset="-127"/>
      <p:regular r:id="rId39"/>
      <p:bold r:id="rId40"/>
    </p:embeddedFont>
    <p:embeddedFont>
      <p:font typeface="함초롬바탕" pitchFamily="18" charset="-127"/>
      <p:regular r:id="rId41"/>
      <p:bold r:id="rId42"/>
    </p:embeddedFont>
    <p:embeddedFont>
      <p:font typeface="한컴바탕" pitchFamily="18" charset="2"/>
      <p:regular r:id="rId4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6"/>
    <a:srgbClr val="E0E0D8"/>
    <a:srgbClr val="FCFBFA"/>
    <a:srgbClr val="F4F3F2"/>
    <a:srgbClr val="F4F2F0"/>
    <a:srgbClr val="F1F0EF"/>
    <a:srgbClr val="ECEAE8"/>
    <a:srgbClr val="FBFBFB"/>
    <a:srgbClr val="E7E4E1"/>
    <a:srgbClr val="F3F3F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624" y="4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13BA-3E82-4812-9926-DD5B40EAAC2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C2647-C259-4EB5-84B8-93A3F8E54DE7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9866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8C0AB-2F3F-4079-8153-9A051C886D50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16F59-D17D-4A74-90D6-A9C228FCA86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16F59-D17D-4A74-90D6-A9C228FCA866}" type="slidenum">
              <a:rPr lang="ko-KR" altLang="en-US" smtClean="0"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0B86-08E4-4238-939F-E288C29828DD}" type="datetime1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382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2072-1B16-4288-BFD2-0926CEDB59C5}" type="datetime1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9462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CA4A-3E50-475A-B331-621717029617}" type="datetime1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8534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DA6D-52B7-41C1-8C1E-D3E19ACD95D4}" type="datetime1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7777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0D48-E7B3-48B8-A030-71ED664D5382}" type="datetime1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0900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D543-F55B-4335-97A0-8F61BC20B337}" type="datetime1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54336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00B7-91C5-4674-A011-0AED295B7D57}" type="datetime1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2400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9D32-A3A6-4668-B388-BD6BE44C911C}" type="datetime1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5056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82EA-746C-4CAF-A80B-5C620F6FC40A}" type="datetime1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31535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C00E-C37A-4FDD-81A8-33BAFE786420}" type="datetime1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7865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71D4-164C-4EEF-8A84-52D52ACC255B}" type="datetime1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0211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B55BF-F1EE-4718-9254-7078FCE6DB62}" type="datetime1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0659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/index.php?title=%EB%AC%B8%EC%A7%80%EA%B8%B0_%EC%9D%B4%EB%AA%A8%EC%B9%B4%EC%99%80_%EB%AC%B4%EC%BF%A0%EC%A1%B0_%EC%9D%B4%EC%95%BC%EA%B8%B0&amp;action=edit&amp;redlink=1" TargetMode="External"/><Relationship Id="rId2" Type="http://schemas.openxmlformats.org/officeDocument/2006/relationships/hyperlink" Target="https://ko.wikipedia.org/wiki/1917%EB%85%8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ko.wikipedia.org/w/index.php?title=%EC%9B%90%EC%88%AD%EC%9D%B4%EC%99%80_%EA%B2%8C%EC%9D%98_%EC%A0%84%ED%88%AC&amp;action=edit&amp;redlink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oevel.wordpress.com/2013/04/14/animation_japan/" TargetMode="External"/><Relationship Id="rId2" Type="http://schemas.openxmlformats.org/officeDocument/2006/relationships/hyperlink" Target="https://ko.wikipedia.org/w/index.php?title=%ED%95%98%EB%82%98%EC%99%80_%ED%97%A4%EC%BD%94%EB%82%98%EC%9D%B4_%EB%AA%85%EA%B2%80_%EC%9D%B4%EC%95%BC%EA%B8%B0&amp;action=edit&amp;redlink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ko.wikipedia.org/wiki/%EC%95%A0%EB%8B%88%EB%A9%94%EC%9D%B4%EC%85%98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ko.wikipedia.org/wiki/%EC%82%AC%EC%86%8C%EC%84%A4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0"/>
            <a:ext cx="45815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45205" y="2013611"/>
            <a:ext cx="354616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600" b="1" dirty="0" smtClean="0">
                <a:solidFill>
                  <a:srgbClr val="F8F8F6"/>
                </a:solidFill>
              </a:rPr>
              <a:t>일본 문화</a:t>
            </a:r>
            <a:endParaRPr lang="en-US" altLang="ko-KR" sz="6600" b="1" dirty="0" smtClean="0">
              <a:solidFill>
                <a:srgbClr val="F8F8F6"/>
              </a:solidFill>
            </a:endParaRPr>
          </a:p>
          <a:p>
            <a:r>
              <a:rPr lang="ko-KR" altLang="en-US" sz="6600" b="1" dirty="0" smtClean="0">
                <a:solidFill>
                  <a:srgbClr val="F8F8F6"/>
                </a:solidFill>
              </a:rPr>
              <a:t>산업</a:t>
            </a:r>
            <a:r>
              <a:rPr lang="ko-KR" altLang="en-US" sz="6600" b="1" dirty="0" smtClean="0">
                <a:solidFill>
                  <a:srgbClr val="F8F8F6"/>
                </a:solidFill>
              </a:rPr>
              <a:t>의</a:t>
            </a:r>
            <a:endParaRPr lang="ko-KR" altLang="en-US" sz="6600" b="1" dirty="0">
              <a:solidFill>
                <a:srgbClr val="F8F8F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8108" y="2066619"/>
            <a:ext cx="260039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600" b="1" dirty="0" smtClean="0">
                <a:solidFill>
                  <a:schemeClr val="tx2"/>
                </a:solidFill>
              </a:rPr>
              <a:t>발전과</a:t>
            </a:r>
            <a:endParaRPr lang="en-US" altLang="ko-KR" sz="6600" b="1" dirty="0" smtClean="0">
              <a:solidFill>
                <a:schemeClr val="tx2"/>
              </a:solidFill>
            </a:endParaRPr>
          </a:p>
          <a:p>
            <a:r>
              <a:rPr lang="ko-KR" altLang="en-US" sz="6600" b="1" dirty="0" smtClean="0">
                <a:solidFill>
                  <a:schemeClr val="tx2"/>
                </a:solidFill>
              </a:rPr>
              <a:t>특</a:t>
            </a:r>
            <a:r>
              <a:rPr lang="ko-KR" altLang="en-US" sz="6600" b="1" dirty="0" smtClean="0">
                <a:solidFill>
                  <a:schemeClr val="tx2"/>
                </a:solidFill>
              </a:rPr>
              <a:t>징</a:t>
            </a:r>
            <a:endParaRPr lang="ko-KR" altLang="en-US" sz="6600" b="1" dirty="0">
              <a:solidFill>
                <a:schemeClr val="tx2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934286" y="5351430"/>
            <a:ext cx="3701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dirty="0" smtClean="0"/>
              <a:t>21901750_</a:t>
            </a:r>
            <a:r>
              <a:rPr lang="ko-KR" altLang="en-US" dirty="0" smtClean="0"/>
              <a:t>이어진</a:t>
            </a:r>
            <a:r>
              <a:rPr lang="en-US" altLang="ko-KR" dirty="0" smtClean="0"/>
              <a:t>_</a:t>
            </a:r>
            <a:r>
              <a:rPr lang="ko-KR" altLang="en-US" dirty="0" smtClean="0"/>
              <a:t>일본어일본학과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932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8072230" cy="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795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accent1"/>
                </a:solidFill>
              </a:rPr>
              <a:t>2. </a:t>
            </a:r>
            <a:r>
              <a:rPr lang="ko-KR" altLang="en-US" sz="3600" dirty="0" smtClean="0"/>
              <a:t>일본문화산업의 발전과정과 </a:t>
            </a:r>
            <a:r>
              <a:rPr lang="ko-KR" altLang="en-US" sz="3600" dirty="0" smtClean="0"/>
              <a:t>특징들</a:t>
            </a:r>
            <a:endParaRPr lang="ko-KR" altLang="en-US" sz="3600" dirty="0" smtClean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10025" y="1323284"/>
            <a:ext cx="845567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 최초의 애니메이션 작품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/>
            </a:r>
            <a:b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</a:b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  <a:hlinkClick r:id="rId2"/>
              </a:rPr>
              <a:t>1917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  <a:hlinkClick r:id="rId2"/>
              </a:rPr>
              <a:t>년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월</a:t>
            </a:r>
            <a:r>
              <a:rPr kumimoji="1" lang="ko-KR" altLang="en-US" sz="2400" dirty="0" smtClean="0">
                <a:solidFill>
                  <a:srgbClr val="000000"/>
                </a:solidFill>
                <a:latin typeface="Arial"/>
                <a:ea typeface="함초롬바탕" pitchFamily="18" charset="-127"/>
                <a:cs typeface="함초롬바탕" pitchFamily="18" charset="-127"/>
              </a:rPr>
              <a:t>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시모카와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오텐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은 일본 최초의 애니메이션인 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《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  <a:hlinkClick r:id="rId3"/>
              </a:rPr>
              <a:t>문지기 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  <a:hlinkClick r:id="rId3"/>
              </a:rPr>
              <a:t>이모카와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  <a:hlinkClick r:id="rId3"/>
              </a:rPr>
              <a:t> 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  <a:hlinkClick r:id="rId3"/>
              </a:rPr>
              <a:t>무쿠조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  <a:hlinkClick r:id="rId3"/>
              </a:rPr>
              <a:t> 이야기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》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를 발표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400" dirty="0" smtClean="0">
              <a:solidFill>
                <a:srgbClr val="000000"/>
              </a:solidFill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400" dirty="0" smtClean="0">
              <a:solidFill>
                <a:srgbClr val="000000"/>
              </a:solidFill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한컴바탕" pitchFamily="18" charset="2"/>
                <a:cs typeface="한컴바탕" pitchFamily="18" charset="2"/>
              </a:rPr>
              <a:t> 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35843" name="AutoShape 3" descr="data:image/jpeg;base64,/9j/4AAQSkZJRgABAQAAAQABAAD/2wCEAAkGBwgHBgkIBwgKCgkLDRYPDQwMDRsUFRAWIB0iIiAdHx8kKDQsJCYxJx8fLT0tMTU3Ojo6Iys/RD84QzQ5OjcBCgoKDQwNGg8PGjclHyU3Nzc3Nzc3Nzc3Nzc3Nzc3Nzc3Nzc3Nzc3Nzc3Nzc3Nzc3Nzc3Nzc3Nzc3Nzc3Nzc3N//AABEIAJcAlwMBIgACEQEDEQH/xAAbAAABBQEBAAAAAAAAAAAAAAAEAAIDBQYBB//EADcQAAEDAgQFAgMHAwUBAAAAAAECAxEAIQQSMWEFIkFRcRMyBoHwFCNCUpGhsWJy4RUzwdHxB//EABYBAQEBAAAAAAAAAAAAAAAAAAABAv/EABYRAQEBAAAAAAAAAAAAAAAAAAARAf/aAAwDAQACEQMRAD8ArjzN5QAkxqMsfx4riQPVKgEgAyDA/wCq6Sr05IPjMewvTGnFBwjm1uTM6+aw0qOOsZ1N8wjIeg5reKbg2E+l0mZix6+PNQ/EOIeZxY5lx6cBN7mKfw7G4goHOogqiIPKM3nzvVHcQ02lJJVlUU2uOgO1MTa8A3N5EASNr0Q+6VhOZJGg69jvTUkJWM4V7jrO28UETgAQQZFxA2hR7fUU5CYR6hP4ojpqNqlKM6cucXHWd96eUBTRKcxzKJJgkEAp3oAXVZFCBPWNr7fV66tJUjnNwRBzbjb5U4svup+5ClnNAIFk+4d6je9dHIpfMFSoBOgtvQD5RZJiB0vpB27112yyFJgDzJ01tUnovLEEqSkDsR31vTUMrW5CC4YmAT0tregFxshEmxGvUD3bd6kwg+4UqTmm+vYW0pj7brgUHU2F+XS2Yd70/CInDZU6aEfl/egc4nNFjGnWOp7UMEkElJgEXCbdtqOKQZOqtASZ77+BUHpLVcKy8umt481QOkAKGXNFgUyb38UgklJkq7i5sY8dqKQyQQpUWsdI180wYcemr70XHSLW87UECwYUUpUq3UkdfFKiXcOkoVcaXmD1pVBrHEn0yVLElOpi1v3qBC/vCUlMAmBawmjcR/tgiTFus6Cg2s/rkAkAK3HU71BnfiPKMSjOUmWx2mw8U/h5SWkhWSZmZFjPS1R/EKoxgIUYyCwBHSi+GH7iyFXM2J6q81QngAUwrQaWvY7URhcMXFDJGXRRMQDKbadqTyVKSDGYdfcOhiL+K0mDaZbwhLKc6iQbTrb6mgqHMEEpIIEZYI7nm23ioVsNM+mXFTAJgACTIMC3TatI42t+waVBHUWIuO9VGMwuKKz6aIAPLY6SN6gr3cY+eRJypNkjxO1PaTh0KlYGeNI5RET0qMsviVK9w5QMp1g70JiWcQF+1QEzEnoRreqohxtDp0RzD3ZpBsesU0IShtTaHU5lkcwPQRbSq5CFeo2DKNP4O9WrGGWQJkz06mCN6IicwxWkJYH3mqlK+etvOlAuYdTCFwcw0KohOl+lXC1pZTEQnsDc3O/mgcXhXHVKzpSiBALqZEQJgZvFKIW3M6swBN4JJ89hv+9NGYpuAJiewt43qNSW21pU0vNz3Nr3PSe1PRkUnMkjLAy6dhvQShMQCLJNxe3N4qMBWTm+ZM9tRapCnLJISLzYnv5qBNm1zBPcAdhvQdWQUKBITrrOs+K5TCpGYqCkqNxBjvrrSoNO46PTNoA1mNqEaUfWMJSZNjCdJO1ErIUMyX2zbTNt5riWSFJBIgH80xfzUGZ42c2JBMTlFwRPt8Ubw3KGUyB7h+Xor6/ShuPpjF2CiCgaTYgedqkwaVltsJzgiJJB/NVVcYPDh91KFXC5uCJFvHStfgmEpaCWkZIEAEeP81UcAwSkqLkqWMkDMonv3rTNslKIAUCOpGoqI43h4QUiBtPyobFssoSfaQYtarJKglsc0Ji8JjWKrOJvhaFZVqzJ0OWI+dEVOKDSSCUpBJnQdvG1V+LCHSeSBJkxc3F9KIWw66vMbg2JPf8AX96r8a4GVrEkwTcyIgjeiqt9KC+BlQDaTAsL7VaMMrDYLZagflEH3DaqphCnSktkmVd9NZ61dolkDKVHKCMqrx01m2tAJovLk5knmjQ6x0pBlblnPTCegUZ7f4p7rqF84UoEXmRbXff+aCW0FqnM5nSDYdNL2NAQ43hw2BnRbtykft5qqKcjismhAi56AX080W62qADGui+0n+req5SIVOUJ5bwR2FhzVQSsK58o87GetqgAUWiIVB2/p8VKsAImQSe50vrrQ8hLSpSL6Agdv7qBOpKjACwn8o87ilULpGVRTB8Ad/NKghVw7FJblSCkagmOkbV0sYnMlRbJ5osBAv1tWpeWFNqRCp6EA3sN9qgSQkmJmZsD3O9BmlNOQC4lXTmIE6UWwh8OWUpKdzH4ulr1aYicoHMeWYvew3ozhrCMXjEYZKVCCSTlPQneg1nwq0wvAtobVJyDMVak/wDd60oaCUe3UflNqoOH4NvBIbUyVnKIIUZkdevirv7SktSocoFu9REb7iQUpXCZga3HkmqHi7zDTn3TgVA5hlFtP0ovjGIDsISCO8a/XSgMRwcrPqyrTS9BUucRISfUASYtBEkwdqzuNUt7EZcwUnNywdLjatJxDDJbTlUg5h/MHeqDEtlDxUkq15tZFxvbtTFD4Jz08w/Kdeuh20ot3GuJOUpSJVMoO42/igngVhSgopkg8tuh3oV19aSElJsZMzI0P5rVVWP2sKFoSSDsT7tqj9YgQrmSAYKD/btagBitQTbSFAmDzdZrpeLisrI5oMCLzA0vRFiMU4LKJKSZvJiJ2qB0pcTKQpMdZjoNq79mxWHyuONpixKbSBJ33qELKFqAIKSIkHWw3oHh1JECZBMJUDOvioyHAw5mAjrEzp4rhaSlaisaGdR3813OpeGJIAnsBbl80DVZ0pUAgqImcxUIv4rlMccHpmCACToBOvmu1RoH0pLZKL5fHYVA2GgqeUCbRF7naiX8+UzNpPXb/wAoZHqlf4okk+7uYrIieLa0pKMoSR3Hbx4/ej+EJSOIYZYPpgL1zJNvIFBOeoESQoQLqGaNB26Ve/CODcxGLdxBJKGUkAKnUk/Xzqg974mwH20tNPoXYwEmY2rU4FsP4dCjpEgAVUK4LhlYkuuMNlZ65ZJGl6s2lfZG1gWb9qBHbpURWcXAYxGYXyXI6xJmnNce4cQps4llKwYIUqJ8UsMz9sxD/qq96cgibinYPgWHThy2EpE/7gWJkjrfxQUXFOI4RxxWV9pSTEcwMG9V32I4leZklwg8xgHteYrWf6FggsKGGaJSZkIt5j50nUt4ZRUkZDNxpaisHiMGrDZ0uaxoTsdqq8ayASRJGnS1xtatJx3EhSylPKTeTbod6z2JWM8gApBHLGt9NauAJtkqMkiEkzAGl9qtsKEYHDF5DaFur6wOw2qLDYZDgIKgkFP4iRaCQdal4i24w2lK1JCc/uBk9J60DXQ+iMQtSiSqTmOgk/01BnKXimY6QCYi21WbGZ7gz6lgckanc21qrkqxCiADIA8WG9A5dlrJHXmTJ7+KhXP2dy50gxN+XxU2VRBAiReYHfzTQAMKUm+aAZi9vN6AZ7PlVAB1HUk38V2pFgX5Gz5jv5pUF2/6dhyg/Lao0pTJCcplWlu52qVZWpkjmCesTbSuJkBJ0k79/NQQuwQSCm6YE5R0/wAVq/gV1LasYzmB/F0Mgzess4ogyM3t7mNKtfhZ9TPGGkgk+pLZkETPm3Sg9AEKVyp1uelVPGcelgobSkBVhHa9FY7iaOGNsZpJWcvg1m8Vx/hxxwaxRcQ5MZ8pyyaIt8DiEqcbyKAct7RrV+4gFAsZP7155xDiKsJjcI+wDLbiSkTIWkz/AN16Gy8F4dK0pBBAy6aRQCYvFKYASlMeNayHGMY4EcxkkRc+OsVqOJkIQVqTpaBFYjjLpVpMJuoAaGRvtQxQYh9blyUm0SRt4oN1IzCVSBe41uNqMcbKGwCmXItr2J70Pk5hlVlm8kbgDr+1VXcIMpUsKMriOncdqe+F4t0NlMJTMxvl2rqgpDaU2BO9hrvVjhGghBkEpTeBeRA/qooYOFvA+g2SUSVKV31gRlqvYSpXNcyII+Q6RReNWlzFKZZEhBg809+s1GlICUJAII1J8DeiOLtmBBtp+vioS5GEI/N0g/lG1SqtqEhQPQ7/AN1DKI9GAkTNwRtprQPUrMFpvPUAHv43rlRO5EkleRIANja+a/X6ilQX765QEgJiLg5esVGBcTljMRcpHf6+VFNMvYlxDOEQ4t1wwkJm9h+lprXcD+BwlSXOKuEkaMtrMfNU79P1oMdhcBiscoJwGGW+sW5MtrDU6Ctjwf4JXhVtYvF4kB5shaUtpHQzBJrbMYVjDpS0yhtpAmAkARrUqgnIQYFj2olZrFNsuKUh1tK/UGi9Sm0/vUGM4DwnFqbXiMI2SlPQQP2rmIcwyMWPtDikcsAAE3vJJpepgsUMmDxSJ1IzGx2/igif+HuHOvMrbbCEsEFKUwBbarpBAbhIsLWrNvYrE4dIDhEC2aDzdaJwfEUKcS2FTOp+dv5qBccXLSgVSO2lYriK8+IKYSTm+ulajjBLkZVGRaQDGnasni1Z3QEySJOpA17zRQLoCgSAmYtoYtbpUYhJkBB3kWv4miEiQJJIIm89vO1cd5CV9rnqdfNVQLr5S4CkzHLGmoO0GpXHXnVKSsjLrYAaxfTS1DOpUhgZpKjdUzayu5+t6l4enPik4cqVC5QoHeI1PSiHJSESU2PQ/IxFj2inKkoEEkqkfxtHeplsuon1BAE6iRNxe9QFRCcoKYjX9N6CJUjMQonm1GmvioFEFgagke69xA2qZzLkMRGaxPbtE1CfblB/TtHnag46MrcGSSJmDJvrpSp7iRBOZAMWBiInzSqj2/4a4A1wjDBHvxK49ZzLE20G1XwBBtmHme2tNgGNzPSuoHNFrd4oykRmhUAm+lMSkoJCQRE9+wp45iBaJjUV0DTLFxpI7UGb4oyjCYp50NBXqcxkkSapsYlrFBCvsoJX+UR1rVcbw+cIXcG4kRa//tVQwuVIBHNEpvUVnXML6DKfvXcpRAQqCka3/SouGcKcU6HnXUluQoDl7zpHYVb4/D5JOpHkg6/5qpxDuUWAkagEg6661FFcfxLLTaghQ9QAi3zrFuNhxxalRBVteCLaUbilKdUcoWTeBKrWPSaEcUpAvKjn0ANubzQNKAlAMpKRAkkXMGelDuwvNAGUgEExttTjnIlY5Y9xBty+aQSRJjTQdr+aqgMUCEzZJF7RvtXcLd9o2zZ9P02pj/8AdcCSCoz13onAtF3G4UGTnetY2uN/2ojQ4hjK96iAYNlJFu+31FDP8NQ4eUFKjclNpFtoq8xmGKSQqM1h+xpmFw6ngUSlMGIttfXapRm3eCYhsfdLDoHlJ1O1VeIYeYbSMUhbZnr/AG94r03CcObJGYBR6k+as1cIwzzZbfYbW2RdCkzNUeMPESojNAnqep8Uq9P4j8B8OxRIw+bDEqvlMp76UqJXoXQAT21PY0+wVEam2toqIRlHtuYtFTCFLBMXHYbf4qjsHNqZ667113OlBypKzlgCT2pCCZsLnr5pwiBmi89rWFEVPFn1fZipxCmgZHck6iKyeJxr6FkoWlYOhBsPM1p/i7MjhxdbjM0uSAL9R/yKyWB4e7i3FSS20DKrnY9amqgf4kp3DpecVbQlNwI7z8qpcU+nELnPyhcEAgwfo1osVw9J4fxPD4cCSspSBPRAisLwN5Tj68K+IVmlK5MAhWmtzpUipnFgAxfrIAJNjtUIzFVyOabiNZG1WDrTqM6YPKOx3oJXqNv5blKiQokKH4hvQRAAf3EH3RrFJakwoKAyjoDpJ8dqkUswkkyAm8BVreaExbiyTymR1GbuO5qgHKXFlAAkpFrGTB22/atJ8NYP1PiPBsFJOTMsgQdB43FVvCcEsr9daSAICc0731rYf/P8MXeN4h5QEtMxJGkxp20oD+KoBxTgCSbiZ3BruERk5wOWQCeu1GcTaz49cAGTAozBYeUZHIKVAgz+9RBGHZRl9pPWSf8An9KPZymMqBYi/egkhTKWcMDnXlkqPUTVswwGwNJm31FUc9FDiU21j+K7UwBBkQfNKiOphMX1HfUCakbKVJAzSR37WpUqqndPd00JJv8AU04G3u6dz2FKlREOMw6MZhl4dZBDgg62qqLCMNwd1KQAsAmR3iaVKorPcHeGLViklPuUkmepgT/Fed8bwTnDPiI+klNnQ42QAPxTSpUXGgfeYWgB9sBSkSk5QQTVJikp9VQbQFJzXlIj3f4pUqigwlZbab9JMkEaDqJojh/C3cZi8pIShChn0nXSlSqi8cYbQ0G2m0JhIAASBaDt5rRfCrf+lcCxfEMo9ZxwBM3mLDTc9aVKiIcHxprGOg4hv0ypcctwTe3etQgCxCjAFqVKiOYu3pYlPuaUCvdJt/zNXMhKQIMkC8+aVKgclItPzPy81ylSoP/Z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845" name="AutoShape 5" descr="data:image/jpeg;base64,/9j/4AAQSkZJRgABAQAAAQABAAD/2wCEAAkGBwgHBgkIBwgKCgkLDRYPDQwMDRsUFRAWIB0iIiAdHx8kKDQsJCYxJx8fLT0tMTU3Ojo6Iys/RD84QzQ5OjcBCgoKDQwNGg8PGjclHyU3Nzc3Nzc3Nzc3Nzc3Nzc3Nzc3Nzc3Nzc3Nzc3Nzc3Nzc3Nzc3Nzc3Nzc3Nzc3Nzc3N//AABEIAJcAlwMBIgACEQEDEQH/xAAbAAABBQEBAAAAAAAAAAAAAAAEAAIDBQYBB//EADcQAAEDAgQFAgMHAwUBAAAAAAECAxEAIQQSMWEFIkFRcRMyBoHwFCNCUpGhsWJy4RUzwdHxB//EABYBAQEBAAAAAAAAAAAAAAAAAAABAv/EABYRAQEBAAAAAAAAAAAAAAAAAAARAf/aAAwDAQACEQMRAD8ArjzN5QAkxqMsfx4riQPVKgEgAyDA/wCq6Sr05IPjMewvTGnFBwjm1uTM6+aw0qOOsZ1N8wjIeg5reKbg2E+l0mZix6+PNQ/EOIeZxY5lx6cBN7mKfw7G4goHOogqiIPKM3nzvVHcQ02lJJVlUU2uOgO1MTa8A3N5EASNr0Q+6VhOZJGg69jvTUkJWM4V7jrO28UETgAQQZFxA2hR7fUU5CYR6hP4ojpqNqlKM6cucXHWd96eUBTRKcxzKJJgkEAp3oAXVZFCBPWNr7fV66tJUjnNwRBzbjb5U4svup+5ClnNAIFk+4d6je9dHIpfMFSoBOgtvQD5RZJiB0vpB27112yyFJgDzJ01tUnovLEEqSkDsR31vTUMrW5CC4YmAT0tregFxshEmxGvUD3bd6kwg+4UqTmm+vYW0pj7brgUHU2F+XS2Yd70/CInDZU6aEfl/egc4nNFjGnWOp7UMEkElJgEXCbdtqOKQZOqtASZ77+BUHpLVcKy8umt481QOkAKGXNFgUyb38UgklJkq7i5sY8dqKQyQQpUWsdI180wYcemr70XHSLW87UECwYUUpUq3UkdfFKiXcOkoVcaXmD1pVBrHEn0yVLElOpi1v3qBC/vCUlMAmBawmjcR/tgiTFus6Cg2s/rkAkAK3HU71BnfiPKMSjOUmWx2mw8U/h5SWkhWSZmZFjPS1R/EKoxgIUYyCwBHSi+GH7iyFXM2J6q81QngAUwrQaWvY7URhcMXFDJGXRRMQDKbadqTyVKSDGYdfcOhiL+K0mDaZbwhLKc6iQbTrb6mgqHMEEpIIEZYI7nm23ioVsNM+mXFTAJgACTIMC3TatI42t+waVBHUWIuO9VGMwuKKz6aIAPLY6SN6gr3cY+eRJypNkjxO1PaTh0KlYGeNI5RET0qMsviVK9w5QMp1g70JiWcQF+1QEzEnoRreqohxtDp0RzD3ZpBsesU0IShtTaHU5lkcwPQRbSq5CFeo2DKNP4O9WrGGWQJkz06mCN6IicwxWkJYH3mqlK+etvOlAuYdTCFwcw0KohOl+lXC1pZTEQnsDc3O/mgcXhXHVKzpSiBALqZEQJgZvFKIW3M6swBN4JJ89hv+9NGYpuAJiewt43qNSW21pU0vNz3Nr3PSe1PRkUnMkjLAy6dhvQShMQCLJNxe3N4qMBWTm+ZM9tRapCnLJISLzYnv5qBNm1zBPcAdhvQdWQUKBITrrOs+K5TCpGYqCkqNxBjvrrSoNO46PTNoA1mNqEaUfWMJSZNjCdJO1ErIUMyX2zbTNt5riWSFJBIgH80xfzUGZ42c2JBMTlFwRPt8Ubw3KGUyB7h+Xor6/ShuPpjF2CiCgaTYgedqkwaVltsJzgiJJB/NVVcYPDh91KFXC5uCJFvHStfgmEpaCWkZIEAEeP81UcAwSkqLkqWMkDMonv3rTNslKIAUCOpGoqI43h4QUiBtPyobFssoSfaQYtarJKglsc0Ji8JjWKrOJvhaFZVqzJ0OWI+dEVOKDSSCUpBJnQdvG1V+LCHSeSBJkxc3F9KIWw66vMbg2JPf8AX96r8a4GVrEkwTcyIgjeiqt9KC+BlQDaTAsL7VaMMrDYLZagflEH3DaqphCnSktkmVd9NZ61dolkDKVHKCMqrx01m2tAJovLk5knmjQ6x0pBlblnPTCegUZ7f4p7rqF84UoEXmRbXff+aCW0FqnM5nSDYdNL2NAQ43hw2BnRbtykft5qqKcjismhAi56AX080W62qADGui+0n+req5SIVOUJ5bwR2FhzVQSsK58o87GetqgAUWiIVB2/p8VKsAImQSe50vrrQ8hLSpSL6Agdv7qBOpKjACwn8o87ilULpGVRTB8Ad/NKghVw7FJblSCkagmOkbV0sYnMlRbJ5osBAv1tWpeWFNqRCp6EA3sN9qgSQkmJmZsD3O9BmlNOQC4lXTmIE6UWwh8OWUpKdzH4ulr1aYicoHMeWYvew3ozhrCMXjEYZKVCCSTlPQneg1nwq0wvAtobVJyDMVak/wDd60oaCUe3UflNqoOH4NvBIbUyVnKIIUZkdevirv7SktSocoFu9REb7iQUpXCZga3HkmqHi7zDTn3TgVA5hlFtP0ovjGIDsISCO8a/XSgMRwcrPqyrTS9BUucRISfUASYtBEkwdqzuNUt7EZcwUnNywdLjatJxDDJbTlUg5h/MHeqDEtlDxUkq15tZFxvbtTFD4Jz08w/Kdeuh20ot3GuJOUpSJVMoO42/igngVhSgopkg8tuh3oV19aSElJsZMzI0P5rVVWP2sKFoSSDsT7tqj9YgQrmSAYKD/btagBitQTbSFAmDzdZrpeLisrI5oMCLzA0vRFiMU4LKJKSZvJiJ2qB0pcTKQpMdZjoNq79mxWHyuONpixKbSBJ33qELKFqAIKSIkHWw3oHh1JECZBMJUDOvioyHAw5mAjrEzp4rhaSlaisaGdR3813OpeGJIAnsBbl80DVZ0pUAgqImcxUIv4rlMccHpmCACToBOvmu1RoH0pLZKL5fHYVA2GgqeUCbRF7naiX8+UzNpPXb/wAoZHqlf4okk+7uYrIieLa0pKMoSR3Hbx4/ej+EJSOIYZYPpgL1zJNvIFBOeoESQoQLqGaNB26Ve/CODcxGLdxBJKGUkAKnUk/Xzqg974mwH20tNPoXYwEmY2rU4FsP4dCjpEgAVUK4LhlYkuuMNlZ65ZJGl6s2lfZG1gWb9qBHbpURWcXAYxGYXyXI6xJmnNce4cQps4llKwYIUqJ8UsMz9sxD/qq96cgibinYPgWHThy2EpE/7gWJkjrfxQUXFOI4RxxWV9pSTEcwMG9V32I4leZklwg8xgHteYrWf6FggsKGGaJSZkIt5j50nUt4ZRUkZDNxpaisHiMGrDZ0uaxoTsdqq8ayASRJGnS1xtatJx3EhSylPKTeTbod6z2JWM8gApBHLGt9NauAJtkqMkiEkzAGl9qtsKEYHDF5DaFur6wOw2qLDYZDgIKgkFP4iRaCQdal4i24w2lK1JCc/uBk9J60DXQ+iMQtSiSqTmOgk/01BnKXimY6QCYi21WbGZ7gz6lgckanc21qrkqxCiADIA8WG9A5dlrJHXmTJ7+KhXP2dy50gxN+XxU2VRBAiReYHfzTQAMKUm+aAZi9vN6AZ7PlVAB1HUk38V2pFgX5Gz5jv5pUF2/6dhyg/Lao0pTJCcplWlu52qVZWpkjmCesTbSuJkBJ0k79/NQQuwQSCm6YE5R0/wAVq/gV1LasYzmB/F0Mgzess4ogyM3t7mNKtfhZ9TPGGkgk+pLZkETPm3Sg9AEKVyp1uelVPGcelgobSkBVhHa9FY7iaOGNsZpJWcvg1m8Vx/hxxwaxRcQ5MZ8pyyaIt8DiEqcbyKAct7RrV+4gFAsZP7155xDiKsJjcI+wDLbiSkTIWkz/AN16Gy8F4dK0pBBAy6aRQCYvFKYASlMeNayHGMY4EcxkkRc+OsVqOJkIQVqTpaBFYjjLpVpMJuoAaGRvtQxQYh9blyUm0SRt4oN1IzCVSBe41uNqMcbKGwCmXItr2J70Pk5hlVlm8kbgDr+1VXcIMpUsKMriOncdqe+F4t0NlMJTMxvl2rqgpDaU2BO9hrvVjhGghBkEpTeBeRA/qooYOFvA+g2SUSVKV31gRlqvYSpXNcyII+Q6RReNWlzFKZZEhBg809+s1GlICUJAII1J8DeiOLtmBBtp+vioS5GEI/N0g/lG1SqtqEhQPQ7/AN1DKI9GAkTNwRtprQPUrMFpvPUAHv43rlRO5EkleRIANja+a/X6ilQX765QEgJiLg5esVGBcTljMRcpHf6+VFNMvYlxDOEQ4t1wwkJm9h+lprXcD+BwlSXOKuEkaMtrMfNU79P1oMdhcBiscoJwGGW+sW5MtrDU6Ctjwf4JXhVtYvF4kB5shaUtpHQzBJrbMYVjDpS0yhtpAmAkARrUqgnIQYFj2olZrFNsuKUh1tK/UGi9Sm0/vUGM4DwnFqbXiMI2SlPQQP2rmIcwyMWPtDikcsAAE3vJJpepgsUMmDxSJ1IzGx2/igif+HuHOvMrbbCEsEFKUwBbarpBAbhIsLWrNvYrE4dIDhEC2aDzdaJwfEUKcS2FTOp+dv5qBccXLSgVSO2lYriK8+IKYSTm+ulajjBLkZVGRaQDGnasni1Z3QEySJOpA17zRQLoCgSAmYtoYtbpUYhJkBB3kWv4miEiQJJIIm89vO1cd5CV9rnqdfNVQLr5S4CkzHLGmoO0GpXHXnVKSsjLrYAaxfTS1DOpUhgZpKjdUzayu5+t6l4enPik4cqVC5QoHeI1PSiHJSESU2PQ/IxFj2inKkoEEkqkfxtHeplsuon1BAE6iRNxe9QFRCcoKYjX9N6CJUjMQonm1GmvioFEFgagke69xA2qZzLkMRGaxPbtE1CfblB/TtHnag46MrcGSSJmDJvrpSp7iRBOZAMWBiInzSqj2/4a4A1wjDBHvxK49ZzLE20G1XwBBtmHme2tNgGNzPSuoHNFrd4oykRmhUAm+lMSkoJCQRE9+wp45iBaJjUV0DTLFxpI7UGb4oyjCYp50NBXqcxkkSapsYlrFBCvsoJX+UR1rVcbw+cIXcG4kRa//tVQwuVIBHNEpvUVnXML6DKfvXcpRAQqCka3/SouGcKcU6HnXUluQoDl7zpHYVb4/D5JOpHkg6/5qpxDuUWAkagEg6661FFcfxLLTaghQ9QAi3zrFuNhxxalRBVteCLaUbilKdUcoWTeBKrWPSaEcUpAvKjn0ANubzQNKAlAMpKRAkkXMGelDuwvNAGUgEExttTjnIlY5Y9xBty+aQSRJjTQdr+aqgMUCEzZJF7RvtXcLd9o2zZ9P02pj/8AdcCSCoz13onAtF3G4UGTnetY2uN/2ojQ4hjK96iAYNlJFu+31FDP8NQ4eUFKjclNpFtoq8xmGKSQqM1h+xpmFw6ngUSlMGIttfXapRm3eCYhsfdLDoHlJ1O1VeIYeYbSMUhbZnr/AG94r03CcObJGYBR6k+as1cIwzzZbfYbW2RdCkzNUeMPESojNAnqep8Uq9P4j8B8OxRIw+bDEqvlMp76UqJXoXQAT21PY0+wVEam2toqIRlHtuYtFTCFLBMXHYbf4qjsHNqZ667113OlBypKzlgCT2pCCZsLnr5pwiBmi89rWFEVPFn1fZipxCmgZHck6iKyeJxr6FkoWlYOhBsPM1p/i7MjhxdbjM0uSAL9R/yKyWB4e7i3FSS20DKrnY9amqgf4kp3DpecVbQlNwI7z8qpcU+nELnPyhcEAgwfo1osVw9J4fxPD4cCSspSBPRAisLwN5Tj68K+IVmlK5MAhWmtzpUipnFgAxfrIAJNjtUIzFVyOabiNZG1WDrTqM6YPKOx3oJXqNv5blKiQokKH4hvQRAAf3EH3RrFJakwoKAyjoDpJ8dqkUswkkyAm8BVreaExbiyTymR1GbuO5qgHKXFlAAkpFrGTB22/atJ8NYP1PiPBsFJOTMsgQdB43FVvCcEsr9daSAICc0731rYf/P8MXeN4h5QEtMxJGkxp20oD+KoBxTgCSbiZ3BruERk5wOWQCeu1GcTaz49cAGTAozBYeUZHIKVAgz+9RBGHZRl9pPWSf8An9KPZymMqBYi/egkhTKWcMDnXlkqPUTVswwGwNJm31FUc9FDiU21j+K7UwBBkQfNKiOphMX1HfUCakbKVJAzSR37WpUqqndPd00JJv8AU04G3u6dz2FKlREOMw6MZhl4dZBDgg62qqLCMNwd1KQAsAmR3iaVKorPcHeGLViklPuUkmepgT/Fed8bwTnDPiI+klNnQ42QAPxTSpUXGgfeYWgB9sBSkSk5QQTVJikp9VQbQFJzXlIj3f4pUqigwlZbab9JMkEaDqJojh/C3cZi8pIShChn0nXSlSqi8cYbQ0G2m0JhIAASBaDt5rRfCrf+lcCxfEMo9ZxwBM3mLDTc9aVKiIcHxprGOg4hv0ypcctwTe3etQgCxCjAFqVKiOYu3pYlPuaUCvdJt/zNXMhKQIMkC8+aVKgclItPzPy81ylSoP/Z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847" name="AutoShape 7" descr="data:image/jpeg;base64,/9j/4AAQSkZJRgABAQAAAQABAAD/2wCEAAkGBwgHBgkIBwgKCgkLDRYPDQwMDRsUFRAWIB0iIiAdHx8kKDQsJCYxJx8fLT0tMTU3Ojo6Iys/RD84QzQ5OjcBCgoKDQwNGg8PGjclHyU3Nzc3Nzc3Nzc3Nzc3Nzc3Nzc3Nzc3Nzc3Nzc3Nzc3Nzc3Nzc3Nzc3Nzc3Nzc3Nzc3N//AABEIAJcAlwMBIgACEQEDEQH/xAAbAAABBQEBAAAAAAAAAAAAAAAEAAIDBQYBB//EADcQAAEDAgQFAgMHAwUBAAAAAAECAxEAIQQSMWEFIkFRcRMyBoHwFCNCUpGhsWJy4RUzwdHxB//EABYBAQEBAAAAAAAAAAAAAAAAAAABAv/EABYRAQEBAAAAAAAAAAAAAAAAAAARAf/aAAwDAQACEQMRAD8ArjzN5QAkxqMsfx4riQPVKgEgAyDA/wCq6Sr05IPjMewvTGnFBwjm1uTM6+aw0qOOsZ1N8wjIeg5reKbg2E+l0mZix6+PNQ/EOIeZxY5lx6cBN7mKfw7G4goHOogqiIPKM3nzvVHcQ02lJJVlUU2uOgO1MTa8A3N5EASNr0Q+6VhOZJGg69jvTUkJWM4V7jrO28UETgAQQZFxA2hR7fUU5CYR6hP4ojpqNqlKM6cucXHWd96eUBTRKcxzKJJgkEAp3oAXVZFCBPWNr7fV66tJUjnNwRBzbjb5U4svup+5ClnNAIFk+4d6je9dHIpfMFSoBOgtvQD5RZJiB0vpB27112yyFJgDzJ01tUnovLEEqSkDsR31vTUMrW5CC4YmAT0tregFxshEmxGvUD3bd6kwg+4UqTmm+vYW0pj7brgUHU2F+XS2Yd70/CInDZU6aEfl/egc4nNFjGnWOp7UMEkElJgEXCbdtqOKQZOqtASZ77+BUHpLVcKy8umt481QOkAKGXNFgUyb38UgklJkq7i5sY8dqKQyQQpUWsdI180wYcemr70XHSLW87UECwYUUpUq3UkdfFKiXcOkoVcaXmD1pVBrHEn0yVLElOpi1v3qBC/vCUlMAmBawmjcR/tgiTFus6Cg2s/rkAkAK3HU71BnfiPKMSjOUmWx2mw8U/h5SWkhWSZmZFjPS1R/EKoxgIUYyCwBHSi+GH7iyFXM2J6q81QngAUwrQaWvY7URhcMXFDJGXRRMQDKbadqTyVKSDGYdfcOhiL+K0mDaZbwhLKc6iQbTrb6mgqHMEEpIIEZYI7nm23ioVsNM+mXFTAJgACTIMC3TatI42t+waVBHUWIuO9VGMwuKKz6aIAPLY6SN6gr3cY+eRJypNkjxO1PaTh0KlYGeNI5RET0qMsviVK9w5QMp1g70JiWcQF+1QEzEnoRreqohxtDp0RzD3ZpBsesU0IShtTaHU5lkcwPQRbSq5CFeo2DKNP4O9WrGGWQJkz06mCN6IicwxWkJYH3mqlK+etvOlAuYdTCFwcw0KohOl+lXC1pZTEQnsDc3O/mgcXhXHVKzpSiBALqZEQJgZvFKIW3M6swBN4JJ89hv+9NGYpuAJiewt43qNSW21pU0vNz3Nr3PSe1PRkUnMkjLAy6dhvQShMQCLJNxe3N4qMBWTm+ZM9tRapCnLJISLzYnv5qBNm1zBPcAdhvQdWQUKBITrrOs+K5TCpGYqCkqNxBjvrrSoNO46PTNoA1mNqEaUfWMJSZNjCdJO1ErIUMyX2zbTNt5riWSFJBIgH80xfzUGZ42c2JBMTlFwRPt8Ubw3KGUyB7h+Xor6/ShuPpjF2CiCgaTYgedqkwaVltsJzgiJJB/NVVcYPDh91KFXC5uCJFvHStfgmEpaCWkZIEAEeP81UcAwSkqLkqWMkDMonv3rTNslKIAUCOpGoqI43h4QUiBtPyobFssoSfaQYtarJKglsc0Ji8JjWKrOJvhaFZVqzJ0OWI+dEVOKDSSCUpBJnQdvG1V+LCHSeSBJkxc3F9KIWw66vMbg2JPf8AX96r8a4GVrEkwTcyIgjeiqt9KC+BlQDaTAsL7VaMMrDYLZagflEH3DaqphCnSktkmVd9NZ61dolkDKVHKCMqrx01m2tAJovLk5knmjQ6x0pBlblnPTCegUZ7f4p7rqF84UoEXmRbXff+aCW0FqnM5nSDYdNL2NAQ43hw2BnRbtykft5qqKcjismhAi56AX080W62qADGui+0n+req5SIVOUJ5bwR2FhzVQSsK58o87GetqgAUWiIVB2/p8VKsAImQSe50vrrQ8hLSpSL6Agdv7qBOpKjACwn8o87ilULpGVRTB8Ad/NKghVw7FJblSCkagmOkbV0sYnMlRbJ5osBAv1tWpeWFNqRCp6EA3sN9qgSQkmJmZsD3O9BmlNOQC4lXTmIE6UWwh8OWUpKdzH4ulr1aYicoHMeWYvew3ozhrCMXjEYZKVCCSTlPQneg1nwq0wvAtobVJyDMVak/wDd60oaCUe3UflNqoOH4NvBIbUyVnKIIUZkdevirv7SktSocoFu9REb7iQUpXCZga3HkmqHi7zDTn3TgVA5hlFtP0ovjGIDsISCO8a/XSgMRwcrPqyrTS9BUucRISfUASYtBEkwdqzuNUt7EZcwUnNywdLjatJxDDJbTlUg5h/MHeqDEtlDxUkq15tZFxvbtTFD4Jz08w/Kdeuh20ot3GuJOUpSJVMoO42/igngVhSgopkg8tuh3oV19aSElJsZMzI0P5rVVWP2sKFoSSDsT7tqj9YgQrmSAYKD/btagBitQTbSFAmDzdZrpeLisrI5oMCLzA0vRFiMU4LKJKSZvJiJ2qB0pcTKQpMdZjoNq79mxWHyuONpixKbSBJ33qELKFqAIKSIkHWw3oHh1JECZBMJUDOvioyHAw5mAjrEzp4rhaSlaisaGdR3813OpeGJIAnsBbl80DVZ0pUAgqImcxUIv4rlMccHpmCACToBOvmu1RoH0pLZKL5fHYVA2GgqeUCbRF7naiX8+UzNpPXb/wAoZHqlf4okk+7uYrIieLa0pKMoSR3Hbx4/ej+EJSOIYZYPpgL1zJNvIFBOeoESQoQLqGaNB26Ve/CODcxGLdxBJKGUkAKnUk/Xzqg974mwH20tNPoXYwEmY2rU4FsP4dCjpEgAVUK4LhlYkuuMNlZ65ZJGl6s2lfZG1gWb9qBHbpURWcXAYxGYXyXI6xJmnNce4cQps4llKwYIUqJ8UsMz9sxD/qq96cgibinYPgWHThy2EpE/7gWJkjrfxQUXFOI4RxxWV9pSTEcwMG9V32I4leZklwg8xgHteYrWf6FggsKGGaJSZkIt5j50nUt4ZRUkZDNxpaisHiMGrDZ0uaxoTsdqq8ayASRJGnS1xtatJx3EhSylPKTeTbod6z2JWM8gApBHLGt9NauAJtkqMkiEkzAGl9qtsKEYHDF5DaFur6wOw2qLDYZDgIKgkFP4iRaCQdal4i24w2lK1JCc/uBk9J60DXQ+iMQtSiSqTmOgk/01BnKXimY6QCYi21WbGZ7gz6lgckanc21qrkqxCiADIA8WG9A5dlrJHXmTJ7+KhXP2dy50gxN+XxU2VRBAiReYHfzTQAMKUm+aAZi9vN6AZ7PlVAB1HUk38V2pFgX5Gz5jv5pUF2/6dhyg/Lao0pTJCcplWlu52qVZWpkjmCesTbSuJkBJ0k79/NQQuwQSCm6YE5R0/wAVq/gV1LasYzmB/F0Mgzess4ogyM3t7mNKtfhZ9TPGGkgk+pLZkETPm3Sg9AEKVyp1uelVPGcelgobSkBVhHa9FY7iaOGNsZpJWcvg1m8Vx/hxxwaxRcQ5MZ8pyyaIt8DiEqcbyKAct7RrV+4gFAsZP7155xDiKsJjcI+wDLbiSkTIWkz/AN16Gy8F4dK0pBBAy6aRQCYvFKYASlMeNayHGMY4EcxkkRc+OsVqOJkIQVqTpaBFYjjLpVpMJuoAaGRvtQxQYh9blyUm0SRt4oN1IzCVSBe41uNqMcbKGwCmXItr2J70Pk5hlVlm8kbgDr+1VXcIMpUsKMriOncdqe+F4t0NlMJTMxvl2rqgpDaU2BO9hrvVjhGghBkEpTeBeRA/qooYOFvA+g2SUSVKV31gRlqvYSpXNcyII+Q6RReNWlzFKZZEhBg809+s1GlICUJAII1J8DeiOLtmBBtp+vioS5GEI/N0g/lG1SqtqEhQPQ7/AN1DKI9GAkTNwRtprQPUrMFpvPUAHv43rlRO5EkleRIANja+a/X6ilQX765QEgJiLg5esVGBcTljMRcpHf6+VFNMvYlxDOEQ4t1wwkJm9h+lprXcD+BwlSXOKuEkaMtrMfNU79P1oMdhcBiscoJwGGW+sW5MtrDU6Ctjwf4JXhVtYvF4kB5shaUtpHQzBJrbMYVjDpS0yhtpAmAkARrUqgnIQYFj2olZrFNsuKUh1tK/UGi9Sm0/vUGM4DwnFqbXiMI2SlPQQP2rmIcwyMWPtDikcsAAE3vJJpepgsUMmDxSJ1IzGx2/igif+HuHOvMrbbCEsEFKUwBbarpBAbhIsLWrNvYrE4dIDhEC2aDzdaJwfEUKcS2FTOp+dv5qBccXLSgVSO2lYriK8+IKYSTm+ulajjBLkZVGRaQDGnasni1Z3QEySJOpA17zRQLoCgSAmYtoYtbpUYhJkBB3kWv4miEiQJJIIm89vO1cd5CV9rnqdfNVQLr5S4CkzHLGmoO0GpXHXnVKSsjLrYAaxfTS1DOpUhgZpKjdUzayu5+t6l4enPik4cqVC5QoHeI1PSiHJSESU2PQ/IxFj2inKkoEEkqkfxtHeplsuon1BAE6iRNxe9QFRCcoKYjX9N6CJUjMQonm1GmvioFEFgagke69xA2qZzLkMRGaxPbtE1CfblB/TtHnag46MrcGSSJmDJvrpSp7iRBOZAMWBiInzSqj2/4a4A1wjDBHvxK49ZzLE20G1XwBBtmHme2tNgGNzPSuoHNFrd4oykRmhUAm+lMSkoJCQRE9+wp45iBaJjUV0DTLFxpI7UGb4oyjCYp50NBXqcxkkSapsYlrFBCvsoJX+UR1rVcbw+cIXcG4kRa//tVQwuVIBHNEpvUVnXML6DKfvXcpRAQqCka3/SouGcKcU6HnXUluQoDl7zpHYVb4/D5JOpHkg6/5qpxDuUWAkagEg6661FFcfxLLTaghQ9QAi3zrFuNhxxalRBVteCLaUbilKdUcoWTeBKrWPSaEcUpAvKjn0ANubzQNKAlAMpKRAkkXMGelDuwvNAGUgEExttTjnIlY5Y9xBty+aQSRJjTQdr+aqgMUCEzZJF7RvtXcLd9o2zZ9P02pj/8AdcCSCoz13onAtF3G4UGTnetY2uN/2ojQ4hjK96iAYNlJFu+31FDP8NQ4eUFKjclNpFtoq8xmGKSQqM1h+xpmFw6ngUSlMGIttfXapRm3eCYhsfdLDoHlJ1O1VeIYeYbSMUhbZnr/AG94r03CcObJGYBR6k+as1cIwzzZbfYbW2RdCkzNUeMPESojNAnqep8Uq9P4j8B8OxRIw+bDEqvlMp76UqJXoXQAT21PY0+wVEam2toqIRlHtuYtFTCFLBMXHYbf4qjsHNqZ667113OlBypKzlgCT2pCCZsLnr5pwiBmi89rWFEVPFn1fZipxCmgZHck6iKyeJxr6FkoWlYOhBsPM1p/i7MjhxdbjM0uSAL9R/yKyWB4e7i3FSS20DKrnY9amqgf4kp3DpecVbQlNwI7z8qpcU+nELnPyhcEAgwfo1osVw9J4fxPD4cCSspSBPRAisLwN5Tj68K+IVmlK5MAhWmtzpUipnFgAxfrIAJNjtUIzFVyOabiNZG1WDrTqM6YPKOx3oJXqNv5blKiQokKH4hvQRAAf3EH3RrFJakwoKAyjoDpJ8dqkUswkkyAm8BVreaExbiyTymR1GbuO5qgHKXFlAAkpFrGTB22/atJ8NYP1PiPBsFJOTMsgQdB43FVvCcEsr9daSAICc0731rYf/P8MXeN4h5QEtMxJGkxp20oD+KoBxTgCSbiZ3BruERk5wOWQCeu1GcTaz49cAGTAozBYeUZHIKVAgz+9RBGHZRl9pPWSf8An9KPZymMqBYi/egkhTKWcMDnXlkqPUTVswwGwNJm31FUc9FDiU21j+K7UwBBkQfNKiOphMX1HfUCakbKVJAzSR37WpUqqndPd00JJv8AU04G3u6dz2FKlREOMw6MZhl4dZBDgg62qqLCMNwd1KQAsAmR3iaVKorPcHeGLViklPuUkmepgT/Fed8bwTnDPiI+klNnQ42QAPxTSpUXGgfeYWgB9sBSkSk5QQTVJikp9VQbQFJzXlIj3f4pUqigwlZbab9JMkEaDqJojh/C3cZi8pIShChn0nXSlSqi8cYbQ0G2m0JhIAASBaDt5rRfCrf+lcCxfEMo9ZxwBM3mLDTc9aVKiIcHxprGOg4hv0ypcctwTe3etQgCxCjAFqVKiOYu3pYlPuaUCvdJt/zNXMhKQIMkC8+aVKgclItPzPy81ylSoP/Z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849" name="AutoShape 9" descr="data:image/jpeg;base64,/9j/4AAQSkZJRgABAQAAAQABAAD/2wCEAAkGBwgHBgkIBwgKCgkLDRYPDQwMDRsUFRAWIB0iIiAdHx8kKDQsJCYxJx8fLT0tMTU3Ojo6Iys/RD84QzQ5OjcBCgoKDQwNGg8PGjclHyU3Nzc3Nzc3Nzc3Nzc3Nzc3Nzc3Nzc3Nzc3Nzc3Nzc3Nzc3Nzc3Nzc3Nzc3Nzc3Nzc3N//AABEIAJcAlwMBIgACEQEDEQH/xAAbAAABBQEBAAAAAAAAAAAAAAAEAAIDBQYBB//EADcQAAEDAgQFAgMHAwUBAAAAAAECAxEAIQQSMWEFIkFRcRMyBoHwFCNCUpGhsWJy4RUzwdHxB//EABYBAQEBAAAAAAAAAAAAAAAAAAABAv/EABYRAQEBAAAAAAAAAAAAAAAAAAARAf/aAAwDAQACEQMRAD8ArjzN5QAkxqMsfx4riQPVKgEgAyDA/wCq6Sr05IPjMewvTGnFBwjm1uTM6+aw0qOOsZ1N8wjIeg5reKbg2E+l0mZix6+PNQ/EOIeZxY5lx6cBN7mKfw7G4goHOogqiIPKM3nzvVHcQ02lJJVlUU2uOgO1MTa8A3N5EASNr0Q+6VhOZJGg69jvTUkJWM4V7jrO28UETgAQQZFxA2hR7fUU5CYR6hP4ojpqNqlKM6cucXHWd96eUBTRKcxzKJJgkEAp3oAXVZFCBPWNr7fV66tJUjnNwRBzbjb5U4svup+5ClnNAIFk+4d6je9dHIpfMFSoBOgtvQD5RZJiB0vpB27112yyFJgDzJ01tUnovLEEqSkDsR31vTUMrW5CC4YmAT0tregFxshEmxGvUD3bd6kwg+4UqTmm+vYW0pj7brgUHU2F+XS2Yd70/CInDZU6aEfl/egc4nNFjGnWOp7UMEkElJgEXCbdtqOKQZOqtASZ77+BUHpLVcKy8umt481QOkAKGXNFgUyb38UgklJkq7i5sY8dqKQyQQpUWsdI180wYcemr70XHSLW87UECwYUUpUq3UkdfFKiXcOkoVcaXmD1pVBrHEn0yVLElOpi1v3qBC/vCUlMAmBawmjcR/tgiTFus6Cg2s/rkAkAK3HU71BnfiPKMSjOUmWx2mw8U/h5SWkhWSZmZFjPS1R/EKoxgIUYyCwBHSi+GH7iyFXM2J6q81QngAUwrQaWvY7URhcMXFDJGXRRMQDKbadqTyVKSDGYdfcOhiL+K0mDaZbwhLKc6iQbTrb6mgqHMEEpIIEZYI7nm23ioVsNM+mXFTAJgACTIMC3TatI42t+waVBHUWIuO9VGMwuKKz6aIAPLY6SN6gr3cY+eRJypNkjxO1PaTh0KlYGeNI5RET0qMsviVK9w5QMp1g70JiWcQF+1QEzEnoRreqohxtDp0RzD3ZpBsesU0IShtTaHU5lkcwPQRbSq5CFeo2DKNP4O9WrGGWQJkz06mCN6IicwxWkJYH3mqlK+etvOlAuYdTCFwcw0KohOl+lXC1pZTEQnsDc3O/mgcXhXHVKzpSiBALqZEQJgZvFKIW3M6swBN4JJ89hv+9NGYpuAJiewt43qNSW21pU0vNz3Nr3PSe1PRkUnMkjLAy6dhvQShMQCLJNxe3N4qMBWTm+ZM9tRapCnLJISLzYnv5qBNm1zBPcAdhvQdWQUKBITrrOs+K5TCpGYqCkqNxBjvrrSoNO46PTNoA1mNqEaUfWMJSZNjCdJO1ErIUMyX2zbTNt5riWSFJBIgH80xfzUGZ42c2JBMTlFwRPt8Ubw3KGUyB7h+Xor6/ShuPpjF2CiCgaTYgedqkwaVltsJzgiJJB/NVVcYPDh91KFXC5uCJFvHStfgmEpaCWkZIEAEeP81UcAwSkqLkqWMkDMonv3rTNslKIAUCOpGoqI43h4QUiBtPyobFssoSfaQYtarJKglsc0Ji8JjWKrOJvhaFZVqzJ0OWI+dEVOKDSSCUpBJnQdvG1V+LCHSeSBJkxc3F9KIWw66vMbg2JPf8AX96r8a4GVrEkwTcyIgjeiqt9KC+BlQDaTAsL7VaMMrDYLZagflEH3DaqphCnSktkmVd9NZ61dolkDKVHKCMqrx01m2tAJovLk5knmjQ6x0pBlblnPTCegUZ7f4p7rqF84UoEXmRbXff+aCW0FqnM5nSDYdNL2NAQ43hw2BnRbtykft5qqKcjismhAi56AX080W62qADGui+0n+req5SIVOUJ5bwR2FhzVQSsK58o87GetqgAUWiIVB2/p8VKsAImQSe50vrrQ8hLSpSL6Agdv7qBOpKjACwn8o87ilULpGVRTB8Ad/NKghVw7FJblSCkagmOkbV0sYnMlRbJ5osBAv1tWpeWFNqRCp6EA3sN9qgSQkmJmZsD3O9BmlNOQC4lXTmIE6UWwh8OWUpKdzH4ulr1aYicoHMeWYvew3ozhrCMXjEYZKVCCSTlPQneg1nwq0wvAtobVJyDMVak/wDd60oaCUe3UflNqoOH4NvBIbUyVnKIIUZkdevirv7SktSocoFu9REb7iQUpXCZga3HkmqHi7zDTn3TgVA5hlFtP0ovjGIDsISCO8a/XSgMRwcrPqyrTS9BUucRISfUASYtBEkwdqzuNUt7EZcwUnNywdLjatJxDDJbTlUg5h/MHeqDEtlDxUkq15tZFxvbtTFD4Jz08w/Kdeuh20ot3GuJOUpSJVMoO42/igngVhSgopkg8tuh3oV19aSElJsZMzI0P5rVVWP2sKFoSSDsT7tqj9YgQrmSAYKD/btagBitQTbSFAmDzdZrpeLisrI5oMCLzA0vRFiMU4LKJKSZvJiJ2qB0pcTKQpMdZjoNq79mxWHyuONpixKbSBJ33qELKFqAIKSIkHWw3oHh1JECZBMJUDOvioyHAw5mAjrEzp4rhaSlaisaGdR3813OpeGJIAnsBbl80DVZ0pUAgqImcxUIv4rlMccHpmCACToBOvmu1RoH0pLZKL5fHYVA2GgqeUCbRF7naiX8+UzNpPXb/wAoZHqlf4okk+7uYrIieLa0pKMoSR3Hbx4/ej+EJSOIYZYPpgL1zJNvIFBOeoESQoQLqGaNB26Ve/CODcxGLdxBJKGUkAKnUk/Xzqg974mwH20tNPoXYwEmY2rU4FsP4dCjpEgAVUK4LhlYkuuMNlZ65ZJGl6s2lfZG1gWb9qBHbpURWcXAYxGYXyXI6xJmnNce4cQps4llKwYIUqJ8UsMz9sxD/qq96cgibinYPgWHThy2EpE/7gWJkjrfxQUXFOI4RxxWV9pSTEcwMG9V32I4leZklwg8xgHteYrWf6FggsKGGaJSZkIt5j50nUt4ZRUkZDNxpaisHiMGrDZ0uaxoTsdqq8ayASRJGnS1xtatJx3EhSylPKTeTbod6z2JWM8gApBHLGt9NauAJtkqMkiEkzAGl9qtsKEYHDF5DaFur6wOw2qLDYZDgIKgkFP4iRaCQdal4i24w2lK1JCc/uBk9J60DXQ+iMQtSiSqTmOgk/01BnKXimY6QCYi21WbGZ7gz6lgckanc21qrkqxCiADIA8WG9A5dlrJHXmTJ7+KhXP2dy50gxN+XxU2VRBAiReYHfzTQAMKUm+aAZi9vN6AZ7PlVAB1HUk38V2pFgX5Gz5jv5pUF2/6dhyg/Lao0pTJCcplWlu52qVZWpkjmCesTbSuJkBJ0k79/NQQuwQSCm6YE5R0/wAVq/gV1LasYzmB/F0Mgzess4ogyM3t7mNKtfhZ9TPGGkgk+pLZkETPm3Sg9AEKVyp1uelVPGcelgobSkBVhHa9FY7iaOGNsZpJWcvg1m8Vx/hxxwaxRcQ5MZ8pyyaIt8DiEqcbyKAct7RrV+4gFAsZP7155xDiKsJjcI+wDLbiSkTIWkz/AN16Gy8F4dK0pBBAy6aRQCYvFKYASlMeNayHGMY4EcxkkRc+OsVqOJkIQVqTpaBFYjjLpVpMJuoAaGRvtQxQYh9blyUm0SRt4oN1IzCVSBe41uNqMcbKGwCmXItr2J70Pk5hlVlm8kbgDr+1VXcIMpUsKMriOncdqe+F4t0NlMJTMxvl2rqgpDaU2BO9hrvVjhGghBkEpTeBeRA/qooYOFvA+g2SUSVKV31gRlqvYSpXNcyII+Q6RReNWlzFKZZEhBg809+s1GlICUJAII1J8DeiOLtmBBtp+vioS5GEI/N0g/lG1SqtqEhQPQ7/AN1DKI9GAkTNwRtprQPUrMFpvPUAHv43rlRO5EkleRIANja+a/X6ilQX765QEgJiLg5esVGBcTljMRcpHf6+VFNMvYlxDOEQ4t1wwkJm9h+lprXcD+BwlSXOKuEkaMtrMfNU79P1oMdhcBiscoJwGGW+sW5MtrDU6Ctjwf4JXhVtYvF4kB5shaUtpHQzBJrbMYVjDpS0yhtpAmAkARrUqgnIQYFj2olZrFNsuKUh1tK/UGi9Sm0/vUGM4DwnFqbXiMI2SlPQQP2rmIcwyMWPtDikcsAAE3vJJpepgsUMmDxSJ1IzGx2/igif+HuHOvMrbbCEsEFKUwBbarpBAbhIsLWrNvYrE4dIDhEC2aDzdaJwfEUKcS2FTOp+dv5qBccXLSgVSO2lYriK8+IKYSTm+ulajjBLkZVGRaQDGnasni1Z3QEySJOpA17zRQLoCgSAmYtoYtbpUYhJkBB3kWv4miEiQJJIIm89vO1cd5CV9rnqdfNVQLr5S4CkzHLGmoO0GpXHXnVKSsjLrYAaxfTS1DOpUhgZpKjdUzayu5+t6l4enPik4cqVC5QoHeI1PSiHJSESU2PQ/IxFj2inKkoEEkqkfxtHeplsuon1BAE6iRNxe9QFRCcoKYjX9N6CJUjMQonm1GmvioFEFgagke69xA2qZzLkMRGaxPbtE1CfblB/TtHnag46MrcGSSJmDJvrpSp7iRBOZAMWBiInzSqj2/4a4A1wjDBHvxK49ZzLE20G1XwBBtmHme2tNgGNzPSuoHNFrd4oykRmhUAm+lMSkoJCQRE9+wp45iBaJjUV0DTLFxpI7UGb4oyjCYp50NBXqcxkkSapsYlrFBCvsoJX+UR1rVcbw+cIXcG4kRa//tVQwuVIBHNEpvUVnXML6DKfvXcpRAQqCka3/SouGcKcU6HnXUluQoDl7zpHYVb4/D5JOpHkg6/5qpxDuUWAkagEg6661FFcfxLLTaghQ9QAi3zrFuNhxxalRBVteCLaUbilKdUcoWTeBKrWPSaEcUpAvKjn0ANubzQNKAlAMpKRAkkXMGelDuwvNAGUgEExttTjnIlY5Y9xBty+aQSRJjTQdr+aqgMUCEzZJF7RvtXcLd9o2zZ9P02pj/8AdcCSCoz13onAtF3G4UGTnetY2uN/2ojQ4hjK96iAYNlJFu+31FDP8NQ4eUFKjclNpFtoq8xmGKSQqM1h+xpmFw6ngUSlMGIttfXapRm3eCYhsfdLDoHlJ1O1VeIYeYbSMUhbZnr/AG94r03CcObJGYBR6k+as1cIwzzZbfYbW2RdCkzNUeMPESojNAnqep8Uq9P4j8B8OxRIw+bDEqvlMp76UqJXoXQAT21PY0+wVEam2toqIRlHtuYtFTCFLBMXHYbf4qjsHNqZ667113OlBypKzlgCT2pCCZsLnr5pwiBmi89rWFEVPFn1fZipxCmgZHck6iKyeJxr6FkoWlYOhBsPM1p/i7MjhxdbjM0uSAL9R/yKyWB4e7i3FSS20DKrnY9amqgf4kp3DpecVbQlNwI7z8qpcU+nELnPyhcEAgwfo1osVw9J4fxPD4cCSspSBPRAisLwN5Tj68K+IVmlK5MAhWmtzpUipnFgAxfrIAJNjtUIzFVyOabiNZG1WDrTqM6YPKOx3oJXqNv5blKiQokKH4hvQRAAf3EH3RrFJakwoKAyjoDpJ8dqkUswkkyAm8BVreaExbiyTymR1GbuO5qgHKXFlAAkpFrGTB22/atJ8NYP1PiPBsFJOTMsgQdB43FVvCcEsr9daSAICc0731rYf/P8MXeN4h5QEtMxJGkxp20oD+KoBxTgCSbiZ3BruERk5wOWQCeu1GcTaz49cAGTAozBYeUZHIKVAgz+9RBGHZRl9pPWSf8An9KPZymMqBYi/egkhTKWcMDnXlkqPUTVswwGwNJm31FUc9FDiU21j+K7UwBBkQfNKiOphMX1HfUCakbKVJAzSR37WpUqqndPd00JJv8AU04G3u6dz2FKlREOMw6MZhl4dZBDgg62qqLCMNwd1KQAsAmR3iaVKorPcHeGLViklPuUkmepgT/Fed8bwTnDPiI+klNnQ42QAPxTSpUXGgfeYWgB9sBSkSk5QQTVJikp9VQbQFJzXlIj3f4pUqigwlZbab9JMkEaDqJojh/C3cZi8pIShChn0nXSlSqi8cYbQ0G2m0JhIAASBaDt5rRfCrf+lcCxfEMo9ZxwBM3mLDTc9aVKiIcHxprGOg4hv0ypcctwTe3etQgCxCjAFqVKiOYu3pYlPuaUCvdJt/zNXMhKQIMkC8+aVKgclItPzPy81ylSoP/Z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851" name="AutoShape 11" descr="data:image/jpeg;base64,/9j/4AAQSkZJRgABAQAAAQABAAD/2wCEAAkGBwgHBgkIBwgKCgkLDRYPDQwMDRsUFRAWIB0iIiAdHx8kKDQsJCYxJx8fLT0tMTU3Ojo6Iys/RD84QzQ5OjcBCgoKDQwNGg8PGjclHyU3Nzc3Nzc3Nzc3Nzc3Nzc3Nzc3Nzc3Nzc3Nzc3Nzc3Nzc3Nzc3Nzc3Nzc3Nzc3Nzc3N//AABEIAJcAlwMBIgACEQEDEQH/xAAbAAABBQEBAAAAAAAAAAAAAAAEAAIDBQYBB//EADcQAAEDAgQFAgMHAwUBAAAAAAECAxEAIQQSMWEFIkFRcRMyBoHwFCNCUpGhsWJy4RUzwdHxB//EABYBAQEBAAAAAAAAAAAAAAAAAAABAv/EABYRAQEBAAAAAAAAAAAAAAAAAAARAf/aAAwDAQACEQMRAD8ArjzN5QAkxqMsfx4riQPVKgEgAyDA/wCq6Sr05IPjMewvTGnFBwjm1uTM6+aw0qOOsZ1N8wjIeg5reKbg2E+l0mZix6+PNQ/EOIeZxY5lx6cBN7mKfw7G4goHOogqiIPKM3nzvVHcQ02lJJVlUU2uOgO1MTa8A3N5EASNr0Q+6VhOZJGg69jvTUkJWM4V7jrO28UETgAQQZFxA2hR7fUU5CYR6hP4ojpqNqlKM6cucXHWd96eUBTRKcxzKJJgkEAp3oAXVZFCBPWNr7fV66tJUjnNwRBzbjb5U4svup+5ClnNAIFk+4d6je9dHIpfMFSoBOgtvQD5RZJiB0vpB27112yyFJgDzJ01tUnovLEEqSkDsR31vTUMrW5CC4YmAT0tregFxshEmxGvUD3bd6kwg+4UqTmm+vYW0pj7brgUHU2F+XS2Yd70/CInDZU6aEfl/egc4nNFjGnWOp7UMEkElJgEXCbdtqOKQZOqtASZ77+BUHpLVcKy8umt481QOkAKGXNFgUyb38UgklJkq7i5sY8dqKQyQQpUWsdI180wYcemr70XHSLW87UECwYUUpUq3UkdfFKiXcOkoVcaXmD1pVBrHEn0yVLElOpi1v3qBC/vCUlMAmBawmjcR/tgiTFus6Cg2s/rkAkAK3HU71BnfiPKMSjOUmWx2mw8U/h5SWkhWSZmZFjPS1R/EKoxgIUYyCwBHSi+GH7iyFXM2J6q81QngAUwrQaWvY7URhcMXFDJGXRRMQDKbadqTyVKSDGYdfcOhiL+K0mDaZbwhLKc6iQbTrb6mgqHMEEpIIEZYI7nm23ioVsNM+mXFTAJgACTIMC3TatI42t+waVBHUWIuO9VGMwuKKz6aIAPLY6SN6gr3cY+eRJypNkjxO1PaTh0KlYGeNI5RET0qMsviVK9w5QMp1g70JiWcQF+1QEzEnoRreqohxtDp0RzD3ZpBsesU0IShtTaHU5lkcwPQRbSq5CFeo2DKNP4O9WrGGWQJkz06mCN6IicwxWkJYH3mqlK+etvOlAuYdTCFwcw0KohOl+lXC1pZTEQnsDc3O/mgcXhXHVKzpSiBALqZEQJgZvFKIW3M6swBN4JJ89hv+9NGYpuAJiewt43qNSW21pU0vNz3Nr3PSe1PRkUnMkjLAy6dhvQShMQCLJNxe3N4qMBWTm+ZM9tRapCnLJISLzYnv5qBNm1zBPcAdhvQdWQUKBITrrOs+K5TCpGYqCkqNxBjvrrSoNO46PTNoA1mNqEaUfWMJSZNjCdJO1ErIUMyX2zbTNt5riWSFJBIgH80xfzUGZ42c2JBMTlFwRPt8Ubw3KGUyB7h+Xor6/ShuPpjF2CiCgaTYgedqkwaVltsJzgiJJB/NVVcYPDh91KFXC5uCJFvHStfgmEpaCWkZIEAEeP81UcAwSkqLkqWMkDMonv3rTNslKIAUCOpGoqI43h4QUiBtPyobFssoSfaQYtarJKglsc0Ji8JjWKrOJvhaFZVqzJ0OWI+dEVOKDSSCUpBJnQdvG1V+LCHSeSBJkxc3F9KIWw66vMbg2JPf8AX96r8a4GVrEkwTcyIgjeiqt9KC+BlQDaTAsL7VaMMrDYLZagflEH3DaqphCnSktkmVd9NZ61dolkDKVHKCMqrx01m2tAJovLk5knmjQ6x0pBlblnPTCegUZ7f4p7rqF84UoEXmRbXff+aCW0FqnM5nSDYdNL2NAQ43hw2BnRbtykft5qqKcjismhAi56AX080W62qADGui+0n+req5SIVOUJ5bwR2FhzVQSsK58o87GetqgAUWiIVB2/p8VKsAImQSe50vrrQ8hLSpSL6Agdv7qBOpKjACwn8o87ilULpGVRTB8Ad/NKghVw7FJblSCkagmOkbV0sYnMlRbJ5osBAv1tWpeWFNqRCp6EA3sN9qgSQkmJmZsD3O9BmlNOQC4lXTmIE6UWwh8OWUpKdzH4ulr1aYicoHMeWYvew3ozhrCMXjEYZKVCCSTlPQneg1nwq0wvAtobVJyDMVak/wDd60oaCUe3UflNqoOH4NvBIbUyVnKIIUZkdevirv7SktSocoFu9REb7iQUpXCZga3HkmqHi7zDTn3TgVA5hlFtP0ovjGIDsISCO8a/XSgMRwcrPqyrTS9BUucRISfUASYtBEkwdqzuNUt7EZcwUnNywdLjatJxDDJbTlUg5h/MHeqDEtlDxUkq15tZFxvbtTFD4Jz08w/Kdeuh20ot3GuJOUpSJVMoO42/igngVhSgopkg8tuh3oV19aSElJsZMzI0P5rVVWP2sKFoSSDsT7tqj9YgQrmSAYKD/btagBitQTbSFAmDzdZrpeLisrI5oMCLzA0vRFiMU4LKJKSZvJiJ2qB0pcTKQpMdZjoNq79mxWHyuONpixKbSBJ33qELKFqAIKSIkHWw3oHh1JECZBMJUDOvioyHAw5mAjrEzp4rhaSlaisaGdR3813OpeGJIAnsBbl80DVZ0pUAgqImcxUIv4rlMccHpmCACToBOvmu1RoH0pLZKL5fHYVA2GgqeUCbRF7naiX8+UzNpPXb/wAoZHqlf4okk+7uYrIieLa0pKMoSR3Hbx4/ej+EJSOIYZYPpgL1zJNvIFBOeoESQoQLqGaNB26Ve/CODcxGLdxBJKGUkAKnUk/Xzqg974mwH20tNPoXYwEmY2rU4FsP4dCjpEgAVUK4LhlYkuuMNlZ65ZJGl6s2lfZG1gWb9qBHbpURWcXAYxGYXyXI6xJmnNce4cQps4llKwYIUqJ8UsMz9sxD/qq96cgibinYPgWHThy2EpE/7gWJkjrfxQUXFOI4RxxWV9pSTEcwMG9V32I4leZklwg8xgHteYrWf6FggsKGGaJSZkIt5j50nUt4ZRUkZDNxpaisHiMGrDZ0uaxoTsdqq8ayASRJGnS1xtatJx3EhSylPKTeTbod6z2JWM8gApBHLGt9NauAJtkqMkiEkzAGl9qtsKEYHDF5DaFur6wOw2qLDYZDgIKgkFP4iRaCQdal4i24w2lK1JCc/uBk9J60DXQ+iMQtSiSqTmOgk/01BnKXimY6QCYi21WbGZ7gz6lgckanc21qrkqxCiADIA8WG9A5dlrJHXmTJ7+KhXP2dy50gxN+XxU2VRBAiReYHfzTQAMKUm+aAZi9vN6AZ7PlVAB1HUk38V2pFgX5Gz5jv5pUF2/6dhyg/Lao0pTJCcplWlu52qVZWpkjmCesTbSuJkBJ0k79/NQQuwQSCm6YE5R0/wAVq/gV1LasYzmB/F0Mgzess4ogyM3t7mNKtfhZ9TPGGkgk+pLZkETPm3Sg9AEKVyp1uelVPGcelgobSkBVhHa9FY7iaOGNsZpJWcvg1m8Vx/hxxwaxRcQ5MZ8pyyaIt8DiEqcbyKAct7RrV+4gFAsZP7155xDiKsJjcI+wDLbiSkTIWkz/AN16Gy8F4dK0pBBAy6aRQCYvFKYASlMeNayHGMY4EcxkkRc+OsVqOJkIQVqTpaBFYjjLpVpMJuoAaGRvtQxQYh9blyUm0SRt4oN1IzCVSBe41uNqMcbKGwCmXItr2J70Pk5hlVlm8kbgDr+1VXcIMpUsKMriOncdqe+F4t0NlMJTMxvl2rqgpDaU2BO9hrvVjhGghBkEpTeBeRA/qooYOFvA+g2SUSVKV31gRlqvYSpXNcyII+Q6RReNWlzFKZZEhBg809+s1GlICUJAII1J8DeiOLtmBBtp+vioS5GEI/N0g/lG1SqtqEhQPQ7/AN1DKI9GAkTNwRtprQPUrMFpvPUAHv43rlRO5EkleRIANja+a/X6ilQX765QEgJiLg5esVGBcTljMRcpHf6+VFNMvYlxDOEQ4t1wwkJm9h+lprXcD+BwlSXOKuEkaMtrMfNU79P1oMdhcBiscoJwGGW+sW5MtrDU6Ctjwf4JXhVtYvF4kB5shaUtpHQzBJrbMYVjDpS0yhtpAmAkARrUqgnIQYFj2olZrFNsuKUh1tK/UGi9Sm0/vUGM4DwnFqbXiMI2SlPQQP2rmIcwyMWPtDikcsAAE3vJJpepgsUMmDxSJ1IzGx2/igif+HuHOvMrbbCEsEFKUwBbarpBAbhIsLWrNvYrE4dIDhEC2aDzdaJwfEUKcS2FTOp+dv5qBccXLSgVSO2lYriK8+IKYSTm+ulajjBLkZVGRaQDGnasni1Z3QEySJOpA17zRQLoCgSAmYtoYtbpUYhJkBB3kWv4miEiQJJIIm89vO1cd5CV9rnqdfNVQLr5S4CkzHLGmoO0GpXHXnVKSsjLrYAaxfTS1DOpUhgZpKjdUzayu5+t6l4enPik4cqVC5QoHeI1PSiHJSESU2PQ/IxFj2inKkoEEkqkfxtHeplsuon1BAE6iRNxe9QFRCcoKYjX9N6CJUjMQonm1GmvioFEFgagke69xA2qZzLkMRGaxPbtE1CfblB/TtHnag46MrcGSSJmDJvrpSp7iRBOZAMWBiInzSqj2/4a4A1wjDBHvxK49ZzLE20G1XwBBtmHme2tNgGNzPSuoHNFrd4oykRmhUAm+lMSkoJCQRE9+wp45iBaJjUV0DTLFxpI7UGb4oyjCYp50NBXqcxkkSapsYlrFBCvsoJX+UR1rVcbw+cIXcG4kRa//tVQwuVIBHNEpvUVnXML6DKfvXcpRAQqCka3/SouGcKcU6HnXUluQoDl7zpHYVb4/D5JOpHkg6/5qpxDuUWAkagEg6661FFcfxLLTaghQ9QAi3zrFuNhxxalRBVteCLaUbilKdUcoWTeBKrWPSaEcUpAvKjn0ANubzQNKAlAMpKRAkkXMGelDuwvNAGUgEExttTjnIlY5Y9xBty+aQSRJjTQdr+aqgMUCEzZJF7RvtXcLd9o2zZ9P02pj/8AdcCSCoz13onAtF3G4UGTnetY2uN/2ojQ4hjK96iAYNlJFu+31FDP8NQ4eUFKjclNpFtoq8xmGKSQqM1h+xpmFw6ngUSlMGIttfXapRm3eCYhsfdLDoHlJ1O1VeIYeYbSMUhbZnr/AG94r03CcObJGYBR6k+as1cIwzzZbfYbW2RdCkzNUeMPESojNAnqep8Uq9P4j8B8OxRIw+bDEqvlMp76UqJXoXQAT21PY0+wVEam2toqIRlHtuYtFTCFLBMXHYbf4qjsHNqZ667113OlBypKzlgCT2pCCZsLnr5pwiBmi89rWFEVPFn1fZipxCmgZHck6iKyeJxr6FkoWlYOhBsPM1p/i7MjhxdbjM0uSAL9R/yKyWB4e7i3FSS20DKrnY9amqgf4kp3DpecVbQlNwI7z8qpcU+nELnPyhcEAgwfo1osVw9J4fxPD4cCSspSBPRAisLwN5Tj68K+IVmlK5MAhWmtzpUipnFgAxfrIAJNjtUIzFVyOabiNZG1WDrTqM6YPKOx3oJXqNv5blKiQokKH4hvQRAAf3EH3RrFJakwoKAyjoDpJ8dqkUswkkyAm8BVreaExbiyTymR1GbuO5qgHKXFlAAkpFrGTB22/atJ8NYP1PiPBsFJOTMsgQdB43FVvCcEsr9daSAICc0731rYf/P8MXeN4h5QEtMxJGkxp20oD+KoBxTgCSbiZ3BruERk5wOWQCeu1GcTaz49cAGTAozBYeUZHIKVAgz+9RBGHZRl9pPWSf8An9KPZymMqBYi/egkhTKWcMDnXlkqPUTVswwGwNJm31FUc9FDiU21j+K7UwBBkQfNKiOphMX1HfUCakbKVJAzSR37WpUqqndPd00JJv8AU04G3u6dz2FKlREOMw6MZhl4dZBDgg62qqLCMNwd1KQAsAmR3iaVKorPcHeGLViklPuUkmepgT/Fed8bwTnDPiI+klNnQ42QAPxTSpUXGgfeYWgB9sBSkSk5QQTVJikp9VQbQFJzXlIj3f4pUqigwlZbab9JMkEaDqJojh/C3cZi8pIShChn0nXSlSqi8cYbQ0G2m0JhIAASBaDt5rRfCrf+lcCxfEMo9ZxwBM3mLDTc9aVKiIcHxprGOg4hv0ypcctwTe3etQgCxCjAFqVKiOYu3pYlPuaUCvdJt/zNXMhKQIMkC8+aVKgclItPzPy81ylSoP/Z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853" name="AutoShape 13" descr="data:image/jpeg;base64,/9j/4AAQSkZJRgABAQAAAQABAAD/2wCEAAkGBwgHBgkIBwgKCgkLDRYPDQwMDRsUFRAWIB0iIiAdHx8kKDQsJCYxJx8fLT0tMTU3Ojo6Iys/RD84QzQ5OjcBCgoKDQwNGg8PGjclHyU3Nzc3Nzc3Nzc3Nzc3Nzc3Nzc3Nzc3Nzc3Nzc3Nzc3Nzc3Nzc3Nzc3Nzc3Nzc3Nzc3N//AABEIAJcAlwMBIgACEQEDEQH/xAAbAAABBQEBAAAAAAAAAAAAAAAEAAIDBQYBB//EADcQAAEDAgQFAgMHAwUBAAAAAAECAxEAIQQSMWEFIkFRcRMyBoHwFCNCUpGhsWJy4RUzwdHxB//EABYBAQEBAAAAAAAAAAAAAAAAAAABAv/EABYRAQEBAAAAAAAAAAAAAAAAAAARAf/aAAwDAQACEQMRAD8ArjzN5QAkxqMsfx4riQPVKgEgAyDA/wCq6Sr05IPjMewvTGnFBwjm1uTM6+aw0qOOsZ1N8wjIeg5reKbg2E+l0mZix6+PNQ/EOIeZxY5lx6cBN7mKfw7G4goHOogqiIPKM3nzvVHcQ02lJJVlUU2uOgO1MTa8A3N5EASNr0Q+6VhOZJGg69jvTUkJWM4V7jrO28UETgAQQZFxA2hR7fUU5CYR6hP4ojpqNqlKM6cucXHWd96eUBTRKcxzKJJgkEAp3oAXVZFCBPWNr7fV66tJUjnNwRBzbjb5U4svup+5ClnNAIFk+4d6je9dHIpfMFSoBOgtvQD5RZJiB0vpB27112yyFJgDzJ01tUnovLEEqSkDsR31vTUMrW5CC4YmAT0tregFxshEmxGvUD3bd6kwg+4UqTmm+vYW0pj7brgUHU2F+XS2Yd70/CInDZU6aEfl/egc4nNFjGnWOp7UMEkElJgEXCbdtqOKQZOqtASZ77+BUHpLVcKy8umt481QOkAKGXNFgUyb38UgklJkq7i5sY8dqKQyQQpUWsdI180wYcemr70XHSLW87UECwYUUpUq3UkdfFKiXcOkoVcaXmD1pVBrHEn0yVLElOpi1v3qBC/vCUlMAmBawmjcR/tgiTFus6Cg2s/rkAkAK3HU71BnfiPKMSjOUmWx2mw8U/h5SWkhWSZmZFjPS1R/EKoxgIUYyCwBHSi+GH7iyFXM2J6q81QngAUwrQaWvY7URhcMXFDJGXRRMQDKbadqTyVKSDGYdfcOhiL+K0mDaZbwhLKc6iQbTrb6mgqHMEEpIIEZYI7nm23ioVsNM+mXFTAJgACTIMC3TatI42t+waVBHUWIuO9VGMwuKKz6aIAPLY6SN6gr3cY+eRJypNkjxO1PaTh0KlYGeNI5RET0qMsviVK9w5QMp1g70JiWcQF+1QEzEnoRreqohxtDp0RzD3ZpBsesU0IShtTaHU5lkcwPQRbSq5CFeo2DKNP4O9WrGGWQJkz06mCN6IicwxWkJYH3mqlK+etvOlAuYdTCFwcw0KohOl+lXC1pZTEQnsDc3O/mgcXhXHVKzpSiBALqZEQJgZvFKIW3M6swBN4JJ89hv+9NGYpuAJiewt43qNSW21pU0vNz3Nr3PSe1PRkUnMkjLAy6dhvQShMQCLJNxe3N4qMBWTm+ZM9tRapCnLJISLzYnv5qBNm1zBPcAdhvQdWQUKBITrrOs+K5TCpGYqCkqNxBjvrrSoNO46PTNoA1mNqEaUfWMJSZNjCdJO1ErIUMyX2zbTNt5riWSFJBIgH80xfzUGZ42c2JBMTlFwRPt8Ubw3KGUyB7h+Xor6/ShuPpjF2CiCgaTYgedqkwaVltsJzgiJJB/NVVcYPDh91KFXC5uCJFvHStfgmEpaCWkZIEAEeP81UcAwSkqLkqWMkDMonv3rTNslKIAUCOpGoqI43h4QUiBtPyobFssoSfaQYtarJKglsc0Ji8JjWKrOJvhaFZVqzJ0OWI+dEVOKDSSCUpBJnQdvG1V+LCHSeSBJkxc3F9KIWw66vMbg2JPf8AX96r8a4GVrEkwTcyIgjeiqt9KC+BlQDaTAsL7VaMMrDYLZagflEH3DaqphCnSktkmVd9NZ61dolkDKVHKCMqrx01m2tAJovLk5knmjQ6x0pBlblnPTCegUZ7f4p7rqF84UoEXmRbXff+aCW0FqnM5nSDYdNL2NAQ43hw2BnRbtykft5qqKcjismhAi56AX080W62qADGui+0n+req5SIVOUJ5bwR2FhzVQSsK58o87GetqgAUWiIVB2/p8VKsAImQSe50vrrQ8hLSpSL6Agdv7qBOpKjACwn8o87ilULpGVRTB8Ad/NKghVw7FJblSCkagmOkbV0sYnMlRbJ5osBAv1tWpeWFNqRCp6EA3sN9qgSQkmJmZsD3O9BmlNOQC4lXTmIE6UWwh8OWUpKdzH4ulr1aYicoHMeWYvew3ozhrCMXjEYZKVCCSTlPQneg1nwq0wvAtobVJyDMVak/wDd60oaCUe3UflNqoOH4NvBIbUyVnKIIUZkdevirv7SktSocoFu9REb7iQUpXCZga3HkmqHi7zDTn3TgVA5hlFtP0ovjGIDsISCO8a/XSgMRwcrPqyrTS9BUucRISfUASYtBEkwdqzuNUt7EZcwUnNywdLjatJxDDJbTlUg5h/MHeqDEtlDxUkq15tZFxvbtTFD4Jz08w/Kdeuh20ot3GuJOUpSJVMoO42/igngVhSgopkg8tuh3oV19aSElJsZMzI0P5rVVWP2sKFoSSDsT7tqj9YgQrmSAYKD/btagBitQTbSFAmDzdZrpeLisrI5oMCLzA0vRFiMU4LKJKSZvJiJ2qB0pcTKQpMdZjoNq79mxWHyuONpixKbSBJ33qELKFqAIKSIkHWw3oHh1JECZBMJUDOvioyHAw5mAjrEzp4rhaSlaisaGdR3813OpeGJIAnsBbl80DVZ0pUAgqImcxUIv4rlMccHpmCACToBOvmu1RoH0pLZKL5fHYVA2GgqeUCbRF7naiX8+UzNpPXb/wAoZHqlf4okk+7uYrIieLa0pKMoSR3Hbx4/ej+EJSOIYZYPpgL1zJNvIFBOeoESQoQLqGaNB26Ve/CODcxGLdxBJKGUkAKnUk/Xzqg974mwH20tNPoXYwEmY2rU4FsP4dCjpEgAVUK4LhlYkuuMNlZ65ZJGl6s2lfZG1gWb9qBHbpURWcXAYxGYXyXI6xJmnNce4cQps4llKwYIUqJ8UsMz9sxD/qq96cgibinYPgWHThy2EpE/7gWJkjrfxQUXFOI4RxxWV9pSTEcwMG9V32I4leZklwg8xgHteYrWf6FggsKGGaJSZkIt5j50nUt4ZRUkZDNxpaisHiMGrDZ0uaxoTsdqq8ayASRJGnS1xtatJx3EhSylPKTeTbod6z2JWM8gApBHLGt9NauAJtkqMkiEkzAGl9qtsKEYHDF5DaFur6wOw2qLDYZDgIKgkFP4iRaCQdal4i24w2lK1JCc/uBk9J60DXQ+iMQtSiSqTmOgk/01BnKXimY6QCYi21WbGZ7gz6lgckanc21qrkqxCiADIA8WG9A5dlrJHXmTJ7+KhXP2dy50gxN+XxU2VRBAiReYHfzTQAMKUm+aAZi9vN6AZ7PlVAB1HUk38V2pFgX5Gz5jv5pUF2/6dhyg/Lao0pTJCcplWlu52qVZWpkjmCesTbSuJkBJ0k79/NQQuwQSCm6YE5R0/wAVq/gV1LasYzmB/F0Mgzess4ogyM3t7mNKtfhZ9TPGGkgk+pLZkETPm3Sg9AEKVyp1uelVPGcelgobSkBVhHa9FY7iaOGNsZpJWcvg1m8Vx/hxxwaxRcQ5MZ8pyyaIt8DiEqcbyKAct7RrV+4gFAsZP7155xDiKsJjcI+wDLbiSkTIWkz/AN16Gy8F4dK0pBBAy6aRQCYvFKYASlMeNayHGMY4EcxkkRc+OsVqOJkIQVqTpaBFYjjLpVpMJuoAaGRvtQxQYh9blyUm0SRt4oN1IzCVSBe41uNqMcbKGwCmXItr2J70Pk5hlVlm8kbgDr+1VXcIMpUsKMriOncdqe+F4t0NlMJTMxvl2rqgpDaU2BO9hrvVjhGghBkEpTeBeRA/qooYOFvA+g2SUSVKV31gRlqvYSpXNcyII+Q6RReNWlzFKZZEhBg809+s1GlICUJAII1J8DeiOLtmBBtp+vioS5GEI/N0g/lG1SqtqEhQPQ7/AN1DKI9GAkTNwRtprQPUrMFpvPUAHv43rlRO5EkleRIANja+a/X6ilQX765QEgJiLg5esVGBcTljMRcpHf6+VFNMvYlxDOEQ4t1wwkJm9h+lprXcD+BwlSXOKuEkaMtrMfNU79P1oMdhcBiscoJwGGW+sW5MtrDU6Ctjwf4JXhVtYvF4kB5shaUtpHQzBJrbMYVjDpS0yhtpAmAkARrUqgnIQYFj2olZrFNsuKUh1tK/UGi9Sm0/vUGM4DwnFqbXiMI2SlPQQP2rmIcwyMWPtDikcsAAE3vJJpepgsUMmDxSJ1IzGx2/igif+HuHOvMrbbCEsEFKUwBbarpBAbhIsLWrNvYrE4dIDhEC2aDzdaJwfEUKcS2FTOp+dv5qBccXLSgVSO2lYriK8+IKYSTm+ulajjBLkZVGRaQDGnasni1Z3QEySJOpA17zRQLoCgSAmYtoYtbpUYhJkBB3kWv4miEiQJJIIm89vO1cd5CV9rnqdfNVQLr5S4CkzHLGmoO0GpXHXnVKSsjLrYAaxfTS1DOpUhgZpKjdUzayu5+t6l4enPik4cqVC5QoHeI1PSiHJSESU2PQ/IxFj2inKkoEEkqkfxtHeplsuon1BAE6iRNxe9QFRCcoKYjX9N6CJUjMQonm1GmvioFEFgagke69xA2qZzLkMRGaxPbtE1CfblB/TtHnag46MrcGSSJmDJvrpSp7iRBOZAMWBiInzSqj2/4a4A1wjDBHvxK49ZzLE20G1XwBBtmHme2tNgGNzPSuoHNFrd4oykRmhUAm+lMSkoJCQRE9+wp45iBaJjUV0DTLFxpI7UGb4oyjCYp50NBXqcxkkSapsYlrFBCvsoJX+UR1rVcbw+cIXcG4kRa//tVQwuVIBHNEpvUVnXML6DKfvXcpRAQqCka3/SouGcKcU6HnXUluQoDl7zpHYVb4/D5JOpHkg6/5qpxDuUWAkagEg6661FFcfxLLTaghQ9QAi3zrFuNhxxalRBVteCLaUbilKdUcoWTeBKrWPSaEcUpAvKjn0ANubzQNKAlAMpKRAkkXMGelDuwvNAGUgEExttTjnIlY5Y9xBty+aQSRJjTQdr+aqgMUCEzZJF7RvtXcLd9o2zZ9P02pj/8AdcCSCoz13onAtF3G4UGTnetY2uN/2ojQ4hjK96iAYNlJFu+31FDP8NQ4eUFKjclNpFtoq8xmGKSQqM1h+xpmFw6ngUSlMGIttfXapRm3eCYhsfdLDoHlJ1O1VeIYeYbSMUhbZnr/AG94r03CcObJGYBR6k+as1cIwzzZbfYbW2RdCkzNUeMPESojNAnqep8Uq9P4j8B8OxRIw+bDEqvlMp76UqJXoXQAT21PY0+wVEam2toqIRlHtuYtFTCFLBMXHYbf4qjsHNqZ667113OlBypKzlgCT2pCCZsLnr5pwiBmi89rWFEVPFn1fZipxCmgZHck6iKyeJxr6FkoWlYOhBsPM1p/i7MjhxdbjM0uSAL9R/yKyWB4e7i3FSS20DKrnY9amqgf4kp3DpecVbQlNwI7z8qpcU+nELnPyhcEAgwfo1osVw9J4fxPD4cCSspSBPRAisLwN5Tj68K+IVmlK5MAhWmtzpUipnFgAxfrIAJNjtUIzFVyOabiNZG1WDrTqM6YPKOx3oJXqNv5blKiQokKH4hvQRAAf3EH3RrFJakwoKAyjoDpJ8dqkUswkkyAm8BVreaExbiyTymR1GbuO5qgHKXFlAAkpFrGTB22/atJ8NYP1PiPBsFJOTMsgQdB43FVvCcEsr9daSAICc0731rYf/P8MXeN4h5QEtMxJGkxp20oD+KoBxTgCSbiZ3BruERk5wOWQCeu1GcTaz49cAGTAozBYeUZHIKVAgz+9RBGHZRl9pPWSf8An9KPZymMqBYi/egkhTKWcMDnXlkqPUTVswwGwNJm31FUc9FDiU21j+K7UwBBkQfNKiOphMX1HfUCakbKVJAzSR37WpUqqndPd00JJv8AU04G3u6dz2FKlREOMw6MZhl4dZBDgg62qqLCMNwd1KQAsAmR3iaVKorPcHeGLViklPuUkmepgT/Fed8bwTnDPiI+klNnQ42QAPxTSpUXGgfeYWgB9sBSkSk5QQTVJikp9VQbQFJzXlIj3f4pUqigwlZbab9JMkEaDqJojh/C3cZi8pIShChn0nXSlSqi8cYbQ0G2m0JhIAASBaDt5rRfCrf+lcCxfEMo9ZxwBM3mLDTc9aVKiIcHxprGOg4hv0ypcctwTe3etQgCxCjAFqVKiOYu3pYlPuaUCvdJt/zNXMhKQIMkC8+aVKgclItPzPy81ylSoP/Z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855" name="AutoShape 15" descr="data:image/jpeg;base64,/9j/4AAQSkZJRgABAQAAAQABAAD/2wCEAAkGBwgHBgkIBwgKCgkLDRYPDQwMDRsUFRAWIB0iIiAdHx8kKDQsJCYxJx8fLT0tMTU3Ojo6Iys/RD84QzQ5OjcBCgoKDQwNGg8PGjclHyU3Nzc3Nzc3Nzc3Nzc3Nzc3Nzc3Nzc3Nzc3Nzc3Nzc3Nzc3Nzc3Nzc3Nzc3Nzc3Nzc3N//AABEIAJcAlwMBIgACEQEDEQH/xAAbAAABBQEBAAAAAAAAAAAAAAAEAAIDBQYBB//EADcQAAEDAgQFAgMHAwUBAAAAAAECAxEAIQQSMWEFIkFRcRMyBoHwFCNCUpGhsWJy4RUzwdHxB//EABYBAQEBAAAAAAAAAAAAAAAAAAABAv/EABYRAQEBAAAAAAAAAAAAAAAAAAARAf/aAAwDAQACEQMRAD8ArjzN5QAkxqMsfx4riQPVKgEgAyDA/wCq6Sr05IPjMewvTGnFBwjm1uTM6+aw0qOOsZ1N8wjIeg5reKbg2E+l0mZix6+PNQ/EOIeZxY5lx6cBN7mKfw7G4goHOogqiIPKM3nzvVHcQ02lJJVlUU2uOgO1MTa8A3N5EASNr0Q+6VhOZJGg69jvTUkJWM4V7jrO28UETgAQQZFxA2hR7fUU5CYR6hP4ojpqNqlKM6cucXHWd96eUBTRKcxzKJJgkEAp3oAXVZFCBPWNr7fV66tJUjnNwRBzbjb5U4svup+5ClnNAIFk+4d6je9dHIpfMFSoBOgtvQD5RZJiB0vpB27112yyFJgDzJ01tUnovLEEqSkDsR31vTUMrW5CC4YmAT0tregFxshEmxGvUD3bd6kwg+4UqTmm+vYW0pj7brgUHU2F+XS2Yd70/CInDZU6aEfl/egc4nNFjGnWOp7UMEkElJgEXCbdtqOKQZOqtASZ77+BUHpLVcKy8umt481QOkAKGXNFgUyb38UgklJkq7i5sY8dqKQyQQpUWsdI180wYcemr70XHSLW87UECwYUUpUq3UkdfFKiXcOkoVcaXmD1pVBrHEn0yVLElOpi1v3qBC/vCUlMAmBawmjcR/tgiTFus6Cg2s/rkAkAK3HU71BnfiPKMSjOUmWx2mw8U/h5SWkhWSZmZFjPS1R/EKoxgIUYyCwBHSi+GH7iyFXM2J6q81QngAUwrQaWvY7URhcMXFDJGXRRMQDKbadqTyVKSDGYdfcOhiL+K0mDaZbwhLKc6iQbTrb6mgqHMEEpIIEZYI7nm23ioVsNM+mXFTAJgACTIMC3TatI42t+waVBHUWIuO9VGMwuKKz6aIAPLY6SN6gr3cY+eRJypNkjxO1PaTh0KlYGeNI5RET0qMsviVK9w5QMp1g70JiWcQF+1QEzEnoRreqohxtDp0RzD3ZpBsesU0IShtTaHU5lkcwPQRbSq5CFeo2DKNP4O9WrGGWQJkz06mCN6IicwxWkJYH3mqlK+etvOlAuYdTCFwcw0KohOl+lXC1pZTEQnsDc3O/mgcXhXHVKzpSiBALqZEQJgZvFKIW3M6swBN4JJ89hv+9NGYpuAJiewt43qNSW21pU0vNz3Nr3PSe1PRkUnMkjLAy6dhvQShMQCLJNxe3N4qMBWTm+ZM9tRapCnLJISLzYnv5qBNm1zBPcAdhvQdWQUKBITrrOs+K5TCpGYqCkqNxBjvrrSoNO46PTNoA1mNqEaUfWMJSZNjCdJO1ErIUMyX2zbTNt5riWSFJBIgH80xfzUGZ42c2JBMTlFwRPt8Ubw3KGUyB7h+Xor6/ShuPpjF2CiCgaTYgedqkwaVltsJzgiJJB/NVVcYPDh91KFXC5uCJFvHStfgmEpaCWkZIEAEeP81UcAwSkqLkqWMkDMonv3rTNslKIAUCOpGoqI43h4QUiBtPyobFssoSfaQYtarJKglsc0Ji8JjWKrOJvhaFZVqzJ0OWI+dEVOKDSSCUpBJnQdvG1V+LCHSeSBJkxc3F9KIWw66vMbg2JPf8AX96r8a4GVrEkwTcyIgjeiqt9KC+BlQDaTAsL7VaMMrDYLZagflEH3DaqphCnSktkmVd9NZ61dolkDKVHKCMqrx01m2tAJovLk5knmjQ6x0pBlblnPTCegUZ7f4p7rqF84UoEXmRbXff+aCW0FqnM5nSDYdNL2NAQ43hw2BnRbtykft5qqKcjismhAi56AX080W62qADGui+0n+req5SIVOUJ5bwR2FhzVQSsK58o87GetqgAUWiIVB2/p8VKsAImQSe50vrrQ8hLSpSL6Agdv7qBOpKjACwn8o87ilULpGVRTB8Ad/NKghVw7FJblSCkagmOkbV0sYnMlRbJ5osBAv1tWpeWFNqRCp6EA3sN9qgSQkmJmZsD3O9BmlNOQC4lXTmIE6UWwh8OWUpKdzH4ulr1aYicoHMeWYvew3ozhrCMXjEYZKVCCSTlPQneg1nwq0wvAtobVJyDMVak/wDd60oaCUe3UflNqoOH4NvBIbUyVnKIIUZkdevirv7SktSocoFu9REb7iQUpXCZga3HkmqHi7zDTn3TgVA5hlFtP0ovjGIDsISCO8a/XSgMRwcrPqyrTS9BUucRISfUASYtBEkwdqzuNUt7EZcwUnNywdLjatJxDDJbTlUg5h/MHeqDEtlDxUkq15tZFxvbtTFD4Jz08w/Kdeuh20ot3GuJOUpSJVMoO42/igngVhSgopkg8tuh3oV19aSElJsZMzI0P5rVVWP2sKFoSSDsT7tqj9YgQrmSAYKD/btagBitQTbSFAmDzdZrpeLisrI5oMCLzA0vRFiMU4LKJKSZvJiJ2qB0pcTKQpMdZjoNq79mxWHyuONpixKbSBJ33qELKFqAIKSIkHWw3oHh1JECZBMJUDOvioyHAw5mAjrEzp4rhaSlaisaGdR3813OpeGJIAnsBbl80DVZ0pUAgqImcxUIv4rlMccHpmCACToBOvmu1RoH0pLZKL5fHYVA2GgqeUCbRF7naiX8+UzNpPXb/wAoZHqlf4okk+7uYrIieLa0pKMoSR3Hbx4/ej+EJSOIYZYPpgL1zJNvIFBOeoESQoQLqGaNB26Ve/CODcxGLdxBJKGUkAKnUk/Xzqg974mwH20tNPoXYwEmY2rU4FsP4dCjpEgAVUK4LhlYkuuMNlZ65ZJGl6s2lfZG1gWb9qBHbpURWcXAYxGYXyXI6xJmnNce4cQps4llKwYIUqJ8UsMz9sxD/qq96cgibinYPgWHThy2EpE/7gWJkjrfxQUXFOI4RxxWV9pSTEcwMG9V32I4leZklwg8xgHteYrWf6FggsKGGaJSZkIt5j50nUt4ZRUkZDNxpaisHiMGrDZ0uaxoTsdqq8ayASRJGnS1xtatJx3EhSylPKTeTbod6z2JWM8gApBHLGt9NauAJtkqMkiEkzAGl9qtsKEYHDF5DaFur6wOw2qLDYZDgIKgkFP4iRaCQdal4i24w2lK1JCc/uBk9J60DXQ+iMQtSiSqTmOgk/01BnKXimY6QCYi21WbGZ7gz6lgckanc21qrkqxCiADIA8WG9A5dlrJHXmTJ7+KhXP2dy50gxN+XxU2VRBAiReYHfzTQAMKUm+aAZi9vN6AZ7PlVAB1HUk38V2pFgX5Gz5jv5pUF2/6dhyg/Lao0pTJCcplWlu52qVZWpkjmCesTbSuJkBJ0k79/NQQuwQSCm6YE5R0/wAVq/gV1LasYzmB/F0Mgzess4ogyM3t7mNKtfhZ9TPGGkgk+pLZkETPm3Sg9AEKVyp1uelVPGcelgobSkBVhHa9FY7iaOGNsZpJWcvg1m8Vx/hxxwaxRcQ5MZ8pyyaIt8DiEqcbyKAct7RrV+4gFAsZP7155xDiKsJjcI+wDLbiSkTIWkz/AN16Gy8F4dK0pBBAy6aRQCYvFKYASlMeNayHGMY4EcxkkRc+OsVqOJkIQVqTpaBFYjjLpVpMJuoAaGRvtQxQYh9blyUm0SRt4oN1IzCVSBe41uNqMcbKGwCmXItr2J70Pk5hlVlm8kbgDr+1VXcIMpUsKMriOncdqe+F4t0NlMJTMxvl2rqgpDaU2BO9hrvVjhGghBkEpTeBeRA/qooYOFvA+g2SUSVKV31gRlqvYSpXNcyII+Q6RReNWlzFKZZEhBg809+s1GlICUJAII1J8DeiOLtmBBtp+vioS5GEI/N0g/lG1SqtqEhQPQ7/AN1DKI9GAkTNwRtprQPUrMFpvPUAHv43rlRO5EkleRIANja+a/X6ilQX765QEgJiLg5esVGBcTljMRcpHf6+VFNMvYlxDOEQ4t1wwkJm9h+lprXcD+BwlSXOKuEkaMtrMfNU79P1oMdhcBiscoJwGGW+sW5MtrDU6Ctjwf4JXhVtYvF4kB5shaUtpHQzBJrbMYVjDpS0yhtpAmAkARrUqgnIQYFj2olZrFNsuKUh1tK/UGi9Sm0/vUGM4DwnFqbXiMI2SlPQQP2rmIcwyMWPtDikcsAAE3vJJpepgsUMmDxSJ1IzGx2/igif+HuHOvMrbbCEsEFKUwBbarpBAbhIsLWrNvYrE4dIDhEC2aDzdaJwfEUKcS2FTOp+dv5qBccXLSgVSO2lYriK8+IKYSTm+ulajjBLkZVGRaQDGnasni1Z3QEySJOpA17zRQLoCgSAmYtoYtbpUYhJkBB3kWv4miEiQJJIIm89vO1cd5CV9rnqdfNVQLr5S4CkzHLGmoO0GpXHXnVKSsjLrYAaxfTS1DOpUhgZpKjdUzayu5+t6l4enPik4cqVC5QoHeI1PSiHJSESU2PQ/IxFj2inKkoEEkqkfxtHeplsuon1BAE6iRNxe9QFRCcoKYjX9N6CJUjMQonm1GmvioFEFgagke69xA2qZzLkMRGaxPbtE1CfblB/TtHnag46MrcGSSJmDJvrpSp7iRBOZAMWBiInzSqj2/4a4A1wjDBHvxK49ZzLE20G1XwBBtmHme2tNgGNzPSuoHNFrd4oykRmhUAm+lMSkoJCQRE9+wp45iBaJjUV0DTLFxpI7UGb4oyjCYp50NBXqcxkkSapsYlrFBCvsoJX+UR1rVcbw+cIXcG4kRa//tVQwuVIBHNEpvUVnXML6DKfvXcpRAQqCka3/SouGcKcU6HnXUluQoDl7zpHYVb4/D5JOpHkg6/5qpxDuUWAkagEg6661FFcfxLLTaghQ9QAi3zrFuNhxxalRBVteCLaUbilKdUcoWTeBKrWPSaEcUpAvKjn0ANubzQNKAlAMpKRAkkXMGelDuwvNAGUgEExttTjnIlY5Y9xBty+aQSRJjTQdr+aqgMUCEzZJF7RvtXcLd9o2zZ9P02pj/8AdcCSCoz13onAtF3G4UGTnetY2uN/2ojQ4hjK96iAYNlJFu+31FDP8NQ4eUFKjclNpFtoq8xmGKSQqM1h+xpmFw6ngUSlMGIttfXapRm3eCYhsfdLDoHlJ1O1VeIYeYbSMUhbZnr/AG94r03CcObJGYBR6k+as1cIwzzZbfYbW2RdCkzNUeMPESojNAnqep8Uq9P4j8B8OxRIw+bDEqvlMp76UqJXoXQAT21PY0+wVEam2toqIRlHtuYtFTCFLBMXHYbf4qjsHNqZ667113OlBypKzlgCT2pCCZsLnr5pwiBmi89rWFEVPFn1fZipxCmgZHck6iKyeJxr6FkoWlYOhBsPM1p/i7MjhxdbjM0uSAL9R/yKyWB4e7i3FSS20DKrnY9amqgf4kp3DpecVbQlNwI7z8qpcU+nELnPyhcEAgwfo1osVw9J4fxPD4cCSspSBPRAisLwN5Tj68K+IVmlK5MAhWmtzpUipnFgAxfrIAJNjtUIzFVyOabiNZG1WDrTqM6YPKOx3oJXqNv5blKiQokKH4hvQRAAf3EH3RrFJakwoKAyjoDpJ8dqkUswkkyAm8BVreaExbiyTymR1GbuO5qgHKXFlAAkpFrGTB22/atJ8NYP1PiPBsFJOTMsgQdB43FVvCcEsr9daSAICc0731rYf/P8MXeN4h5QEtMxJGkxp20oD+KoBxTgCSbiZ3BruERk5wOWQCeu1GcTaz49cAGTAozBYeUZHIKVAgz+9RBGHZRl9pPWSf8An9KPZymMqBYi/egkhTKWcMDnXlkqPUTVswwGwNJm31FUc9FDiU21j+K7UwBBkQfNKiOphMX1HfUCakbKVJAzSR37WpUqqndPd00JJv8AU04G3u6dz2FKlREOMw6MZhl4dZBDgg62qqLCMNwd1KQAsAmR3iaVKorPcHeGLViklPuUkmepgT/Fed8bwTnDPiI+klNnQ42QAPxTSpUXGgfeYWgB9sBSkSk5QQTVJikp9VQbQFJzXlIj3f4pUqigwlZbab9JMkEaDqJojh/C3cZi8pIShChn0nXSlSqi8cYbQ0G2m0JhIAASBaDt5rRfCrf+lcCxfEMo9ZxwBM3mLDTc9aVKiIcHxprGOg4hv0ypcctwTe3etQgCxCjAFqVKiOYu3pYlPuaUCvdJt/zNXMhKQIMkC8+aVKgclItPzPy81ylSoP/Z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3" name="그림 12" descr="tt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4888" y="3094174"/>
            <a:ext cx="2294087" cy="3280121"/>
          </a:xfrm>
          <a:prstGeom prst="rect">
            <a:avLst/>
          </a:prstGeom>
        </p:spPr>
      </p:pic>
      <p:sp>
        <p:nvSpPr>
          <p:cNvPr id="35857" name="AutoShape 17" descr="문지기 이모카와 무쿠조(芋川椋三玄關番之卷) 1917 : 네이버 블로그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5" name="그림 14" descr="다운로드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74033" y="3011763"/>
            <a:ext cx="3455298" cy="3375785"/>
          </a:xfrm>
          <a:prstGeom prst="rect">
            <a:avLst/>
          </a:prstGeom>
        </p:spPr>
      </p:pic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8072230" cy="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795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accent1"/>
                </a:solidFill>
              </a:rPr>
              <a:t>2. </a:t>
            </a:r>
            <a:r>
              <a:rPr lang="ko-KR" altLang="en-US" sz="3600" dirty="0" smtClean="0"/>
              <a:t>일본문화산업의 발전과정과 </a:t>
            </a:r>
            <a:r>
              <a:rPr lang="ko-KR" altLang="en-US" sz="3600" dirty="0" smtClean="0"/>
              <a:t>특징들</a:t>
            </a:r>
            <a:endParaRPr lang="ko-KR" altLang="en-US" sz="3600" dirty="0" smtClean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71059" y="1374864"/>
            <a:ext cx="8282609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 최초의 애니메이션 작품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기타야마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세이타로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는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1917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년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월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《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  <a:hlinkClick r:id="rId2"/>
              </a:rPr>
              <a:t>원숭이와 게의 전투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》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를    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출품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315F97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315F97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한컴바탕" pitchFamily="18" charset="2"/>
                <a:cs typeface="한컴바탕" pitchFamily="18" charset="2"/>
              </a:rPr>
              <a:t> 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7" name="그림 6" descr="다운로드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5056" y="3127927"/>
            <a:ext cx="2689778" cy="3067291"/>
          </a:xfrm>
          <a:prstGeom prst="rect">
            <a:avLst/>
          </a:prstGeom>
        </p:spPr>
      </p:pic>
      <p:pic>
        <p:nvPicPr>
          <p:cNvPr id="8" name="그림 7" descr="다운로드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0876" y="3079058"/>
            <a:ext cx="4729750" cy="3096455"/>
          </a:xfrm>
          <a:prstGeom prst="rect">
            <a:avLst/>
          </a:prstGeom>
        </p:spPr>
      </p:pic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8072230" cy="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795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accent1"/>
                </a:solidFill>
              </a:rPr>
              <a:t>2. </a:t>
            </a:r>
            <a:r>
              <a:rPr lang="ko-KR" altLang="en-US" sz="3600" dirty="0" smtClean="0"/>
              <a:t>일본문화산업의 발전과정과 </a:t>
            </a:r>
            <a:r>
              <a:rPr lang="ko-KR" altLang="en-US" sz="3600" dirty="0" smtClean="0"/>
              <a:t>특징들</a:t>
            </a:r>
            <a:endParaRPr lang="ko-KR" altLang="en-US" sz="3600" dirty="0" smtClean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97564" y="1305390"/>
            <a:ext cx="818984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 최초의 애니메이션 작품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고치 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준이치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도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6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월에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《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  <a:hlinkClick r:id="rId2"/>
              </a:rPr>
              <a:t>하나와 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  <a:hlinkClick r:id="rId2"/>
              </a:rPr>
              <a:t>헤코나이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  <a:hlinkClick r:id="rId2"/>
              </a:rPr>
              <a:t> 명검 이야기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》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를 출품</a:t>
            </a:r>
            <a:r>
              <a:rPr lang="en-US" altLang="ko-KR" sz="2400" dirty="0" smtClean="0">
                <a:hlinkClick r:id="rId3"/>
              </a:rPr>
              <a:t> </a:t>
            </a:r>
            <a:endParaRPr lang="en-US" altLang="ko-KR" sz="2400" dirty="0" smtClean="0">
              <a:hlinkClick r:id="rId3"/>
            </a:endParaRPr>
          </a:p>
          <a:p>
            <a:pPr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dirty="0" smtClean="0">
                <a:hlinkClick r:id="rId3"/>
              </a:rPr>
              <a:t>-</a:t>
            </a:r>
            <a:r>
              <a:rPr lang="ko-KR" altLang="en-US" sz="2400" dirty="0" smtClean="0">
                <a:hlinkClick r:id="rId3"/>
              </a:rPr>
              <a:t>아래의 링크는 애니메이션을 볼 수 있는 링크</a:t>
            </a:r>
            <a:endParaRPr lang="en-US" altLang="ko-KR" sz="2400" dirty="0" smtClean="0">
              <a:hlinkClick r:id="rId3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altLang="ko-KR" sz="2400" dirty="0" smtClean="0">
              <a:hlinkClick r:id="rId3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dirty="0" smtClean="0">
                <a:hlinkClick r:id="rId3"/>
              </a:rPr>
              <a:t>https</a:t>
            </a:r>
            <a:r>
              <a:rPr lang="en-US" altLang="ko-KR" sz="2400" dirty="0" smtClean="0">
                <a:hlinkClick r:id="rId3"/>
              </a:rPr>
              <a:t>://goevel.wordpress.com/2013/04/14/animation_japan/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한컴바탕" pitchFamily="18" charset="2"/>
                <a:cs typeface="한컴바탕" pitchFamily="18" charset="2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7" name="그림 6" descr="220px-Anime_cell_19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2453" y="4134677"/>
            <a:ext cx="6917634" cy="2345636"/>
          </a:xfrm>
          <a:prstGeom prst="rect">
            <a:avLst/>
          </a:prstGeom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8072230" cy="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795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accent1"/>
                </a:solidFill>
              </a:rPr>
              <a:t>2. </a:t>
            </a:r>
            <a:r>
              <a:rPr lang="ko-KR" altLang="en-US" sz="3600" dirty="0" smtClean="0"/>
              <a:t>일본문화산업의 발전과정과 </a:t>
            </a:r>
            <a:r>
              <a:rPr lang="ko-KR" altLang="en-US" sz="3600" dirty="0" smtClean="0"/>
              <a:t>특징들</a:t>
            </a:r>
            <a:endParaRPr lang="ko-KR" altLang="en-US" sz="3600" dirty="0" smtClean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37322" y="1364157"/>
            <a:ext cx="780553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기타야마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세이타로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는 일본에서 최초의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  <a:hlinkClick r:id="rId2"/>
              </a:rPr>
              <a:t>애니메이션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독립 스튜디오인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기타야마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영화 제작소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를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설립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400" dirty="0" smtClean="0">
              <a:solidFill>
                <a:srgbClr val="222222"/>
              </a:solidFill>
              <a:latin typeface="Arial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400" dirty="0" smtClean="0">
              <a:solidFill>
                <a:srgbClr val="0000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-1923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년 관동대지진으로 설비가 파괴되면서 제작을 중단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7" name="그림 6" descr="다운로드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088" y="2579411"/>
            <a:ext cx="7553738" cy="2509424"/>
          </a:xfrm>
          <a:prstGeom prst="rect">
            <a:avLst/>
          </a:prstGeom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8072230" cy="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795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accent1"/>
                </a:solidFill>
              </a:rPr>
              <a:t>2. </a:t>
            </a:r>
            <a:r>
              <a:rPr lang="ko-KR" altLang="en-US" sz="3600" dirty="0" smtClean="0"/>
              <a:t>일본문화산업의 발전과정과 </a:t>
            </a:r>
            <a:r>
              <a:rPr lang="ko-KR" altLang="en-US" sz="3600" dirty="0" smtClean="0"/>
              <a:t>특징들</a:t>
            </a:r>
            <a:endParaRPr lang="ko-KR" altLang="en-US" sz="3600" dirty="0" smtClean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71061" y="1325199"/>
            <a:ext cx="8229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현대의 상업적인 일본 애니메이션의 시작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-1960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년대에는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데즈카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오사무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의 작품에서 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캐릭터풍의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애니메이션 스타일이 탄생 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400" dirty="0" smtClean="0">
              <a:solidFill>
                <a:srgbClr val="222222"/>
              </a:solidFill>
              <a:latin typeface="Arial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7" name="그림 6" descr="tezukast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2050" y="3128755"/>
            <a:ext cx="5958923" cy="3470828"/>
          </a:xfrm>
          <a:prstGeom prst="rect">
            <a:avLst/>
          </a:prstGeom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8072230" cy="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795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accent1"/>
                </a:solidFill>
              </a:rPr>
              <a:t>2. </a:t>
            </a:r>
            <a:r>
              <a:rPr lang="ko-KR" altLang="en-US" sz="3600" dirty="0" smtClean="0"/>
              <a:t>일본문화산업의 발전과정과 </a:t>
            </a:r>
            <a:r>
              <a:rPr lang="ko-KR" altLang="en-US" sz="3600" dirty="0" smtClean="0"/>
              <a:t>특징들</a:t>
            </a:r>
            <a:endParaRPr lang="ko-KR" altLang="en-US" sz="3600" dirty="0" smtClean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77078" y="1328130"/>
            <a:ext cx="772601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 애니메이션의 배포과정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              </a:t>
            </a:r>
            <a:r>
              <a:rPr kumimoji="1" lang="ko-KR" altLang="en-US" sz="32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ko-KR" alt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      극장</a:t>
            </a:r>
            <a:endParaRPr kumimoji="1" lang="en-US" altLang="ko-KR" sz="3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3200" dirty="0" smtClean="0"/>
              <a:t>                         ↓</a:t>
            </a:r>
            <a:endParaRPr kumimoji="1" lang="en-US" altLang="ko-KR" sz="3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                  텔레비전 방송</a:t>
            </a:r>
            <a:endParaRPr kumimoji="1" lang="en-US" altLang="ko-KR" sz="3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3200" dirty="0" smtClean="0"/>
              <a:t>                         ↓</a:t>
            </a:r>
            <a:endParaRPr lang="ko-KR" altLang="en-US" sz="32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                    홈 미디어</a:t>
            </a:r>
            <a:endParaRPr kumimoji="1" lang="en-US" altLang="ko-KR" sz="3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3200" dirty="0" smtClean="0"/>
              <a:t>                         ↓</a:t>
            </a:r>
            <a:endParaRPr lang="ko-KR" altLang="en-US" sz="32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                      인터넷 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8072230" cy="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795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accent1"/>
                </a:solidFill>
              </a:rPr>
              <a:t>2. </a:t>
            </a:r>
            <a:r>
              <a:rPr lang="ko-KR" altLang="en-US" sz="3600" dirty="0" smtClean="0"/>
              <a:t>일본문화산업의 발전과정과 </a:t>
            </a:r>
            <a:r>
              <a:rPr lang="ko-KR" altLang="en-US" sz="3600" dirty="0" smtClean="0"/>
              <a:t>특징들</a:t>
            </a:r>
            <a:endParaRPr lang="ko-KR" altLang="en-US" sz="3600" dirty="0" smtClean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71060" y="1525345"/>
            <a:ext cx="771276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 애니메이션의 세분화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다양한 대중의 수요를 잡기 위한 장르의 세분화 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한컴바탕" pitchFamily="18" charset="2"/>
                <a:cs typeface="한컴바탕" pitchFamily="18" charset="2"/>
              </a:rPr>
              <a:t> 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41987" name="Picture 3" descr="외방커뮤니티 &gt; 만화방 &gt; 애니랑 느낌이 좀 다른 원작표지와 굿즈들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354" y="2803455"/>
            <a:ext cx="2282781" cy="3239536"/>
          </a:xfrm>
          <a:prstGeom prst="rect">
            <a:avLst/>
          </a:prstGeom>
          <a:noFill/>
        </p:spPr>
      </p:pic>
      <p:sp>
        <p:nvSpPr>
          <p:cNvPr id="41989" name="AutoShape 5" descr="주간소년점프 2018년 27호 표지 &amp; 게재순 : 네이버 블로그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1991" name="AutoShape 7" descr="주간소년점프 2018년 27호 표지 &amp; 게재순 : 네이버 블로그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41993" name="Picture 9" descr="애니메디아 3월호 표지 아스나랑 유나네요 소아온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7250" y="2766046"/>
            <a:ext cx="2750999" cy="3449223"/>
          </a:xfrm>
          <a:prstGeom prst="rect">
            <a:avLst/>
          </a:prstGeom>
          <a:noFill/>
        </p:spPr>
      </p:pic>
      <p:pic>
        <p:nvPicPr>
          <p:cNvPr id="41995" name="Picture 11" descr="잡지] 월간 애니메디아 2016년 1월호 표지 'Free 하이 스피드' - 인스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1412" y="2807804"/>
            <a:ext cx="2751040" cy="3473726"/>
          </a:xfrm>
          <a:prstGeom prst="rect">
            <a:avLst/>
          </a:prstGeom>
          <a:noFill/>
        </p:spPr>
      </p:pic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8072230" cy="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795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accent1"/>
                </a:solidFill>
              </a:rPr>
              <a:t>2. </a:t>
            </a:r>
            <a:r>
              <a:rPr lang="ko-KR" altLang="en-US" sz="3600" dirty="0" smtClean="0"/>
              <a:t>일본문화산업의 발전과정과 </a:t>
            </a:r>
            <a:r>
              <a:rPr lang="ko-KR" altLang="en-US" sz="3600" dirty="0" smtClean="0"/>
              <a:t>특징들</a:t>
            </a:r>
            <a:endParaRPr lang="ko-KR" altLang="en-US" sz="3600" dirty="0" smtClean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10818" y="1352917"/>
            <a:ext cx="818984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 애니메이션 용어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일본에서 애니메이션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(Animation)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을 지칭하는 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약자는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아니메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이 용어는 일본애니메이션 산업이 커지면서 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각국의 사전에 등재될 정도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315F97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일본의 애니메이션 산업이 전 세계의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60%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이상을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dirty="0" smtClean="0">
                <a:solidFill>
                  <a:srgbClr val="222222"/>
                </a:solidFill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제작할 정도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699B37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But,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699B37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한국에서는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699B37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699B37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 애니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699B37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699B37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699B37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또는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699B37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699B37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애니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699B37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699B37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를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699B37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 </a:t>
            </a:r>
            <a:r>
              <a:rPr kumimoji="1" lang="ko-KR" altLang="en-US" sz="2400" dirty="0" smtClean="0">
                <a:solidFill>
                  <a:srgbClr val="699B37"/>
                </a:solidFill>
                <a:latin typeface="Arial"/>
                <a:ea typeface="함초롬바탕" pitchFamily="18" charset="-127"/>
                <a:cs typeface="함초롬바탕" pitchFamily="18" charset="-127"/>
              </a:rPr>
              <a:t>많이 사용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8072230" cy="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795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accent1"/>
                </a:solidFill>
              </a:rPr>
              <a:t>2. </a:t>
            </a:r>
            <a:r>
              <a:rPr lang="ko-KR" altLang="en-US" sz="3600" dirty="0" smtClean="0"/>
              <a:t>일본문화산업의 발전과정과 </a:t>
            </a:r>
            <a:r>
              <a:rPr lang="ko-KR" altLang="en-US" sz="3600" dirty="0" smtClean="0"/>
              <a:t>특징들</a:t>
            </a:r>
            <a:endParaRPr lang="ko-KR" altLang="en-US" sz="3600" dirty="0" smtClean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71059" y="1374846"/>
            <a:ext cx="812358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 애니메이션의 제작특징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움직임보다는 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패닝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4D5156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카메라의 위치를 고정한 상태에서 적당한 시간을 두고 왼쪽에서 오른쪽 혹은 오른쪽에서 왼쪽으로 움직이면서 촬영하는 방법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4D5156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줌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캠코더 촬영자는 움직이지 않는 상태에서 피사체를 가깝게 접근하거나 멀리 떨어뜨려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촬영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하는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기법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앵글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보이는 각도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315F97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699B37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699B37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699B37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가지에 집중→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699B37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699B37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카메라 효과의 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699B37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사용성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699B37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699B37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과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699B37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699B37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주위 환경의 사실성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699B37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699B37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699B37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up!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8072230" cy="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795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accent1"/>
                </a:solidFill>
              </a:rPr>
              <a:t>2. </a:t>
            </a:r>
            <a:r>
              <a:rPr lang="ko-KR" altLang="en-US" sz="3600" dirty="0" smtClean="0"/>
              <a:t>일본문화산업의 발전과정과 </a:t>
            </a:r>
            <a:r>
              <a:rPr lang="ko-KR" altLang="en-US" sz="3600" dirty="0" smtClean="0"/>
              <a:t>특징들</a:t>
            </a:r>
            <a:endParaRPr lang="ko-KR" altLang="en-US" sz="3600" dirty="0" smtClean="0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57808" y="1364880"/>
            <a:ext cx="8388626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 애니메이션의 특징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699B37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699B37"/>
              </a:solidFill>
              <a:effectLst/>
              <a:latin typeface="Arial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                      다양한 예술 형태의 사용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                                   ↓↓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            강조하는 감정의 표현과 현실적인 외형이나</a:t>
            </a:r>
            <a:r>
              <a:rPr kumimoji="1" lang="ko-KR" altLang="en-US" sz="2400" dirty="0" smtClean="0"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  <a:endParaRPr kumimoji="1" lang="en-US" altLang="ko-KR" sz="2400" dirty="0" smtClean="0"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                       캐릭터적인 인물을 묘사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                                            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&amp;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                     등장인물의 조화와 특징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            스토리 라인을 다양한 방법으로 표현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한컴바탕" pitchFamily="18" charset="2"/>
                <a:cs typeface="한컴바탕" pitchFamily="18" charset="2"/>
              </a:rPr>
              <a:t> 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342900" y="1266825"/>
            <a:ext cx="7839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3875" y="248692"/>
            <a:ext cx="1191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solidFill>
                  <a:schemeClr val="accent1"/>
                </a:solidFill>
              </a:rPr>
              <a:t>목차</a:t>
            </a:r>
            <a:endParaRPr lang="ko-KR" altLang="en-US" sz="4400" dirty="0">
              <a:solidFill>
                <a:schemeClr val="accent1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22851" y="1863930"/>
            <a:ext cx="752723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1. </a:t>
            </a:r>
            <a:r>
              <a:rPr kumimoji="1" lang="ko-KR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 문화산업의 종류는</a:t>
            </a:r>
            <a:r>
              <a:rPr kumimoji="1" lang="en-US" altLang="ko-KR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?</a:t>
            </a: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2. </a:t>
            </a:r>
            <a:r>
              <a:rPr kumimoji="1" lang="ko-KR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 문화산업의 발전과정과 특징들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애니메이션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만화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소설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3. </a:t>
            </a:r>
            <a:r>
              <a:rPr kumimoji="1" lang="ko-KR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마무리 글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한컴바탕" pitchFamily="18" charset="2"/>
                <a:cs typeface="한컴바탕" pitchFamily="18" charset="2"/>
              </a:rPr>
              <a:t> 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13" name="바닥글 개체 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5714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8072230" cy="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795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accent1"/>
                </a:solidFill>
              </a:rPr>
              <a:t>2. </a:t>
            </a:r>
            <a:r>
              <a:rPr lang="ko-KR" altLang="en-US" sz="3600" dirty="0" smtClean="0"/>
              <a:t>일본문화산업의 발전과정과 </a:t>
            </a:r>
            <a:r>
              <a:rPr lang="ko-KR" altLang="en-US" sz="3600" dirty="0" smtClean="0"/>
              <a:t>특징들</a:t>
            </a:r>
            <a:endParaRPr lang="ko-KR" altLang="en-US" sz="3600" dirty="0" smtClean="0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97565" y="1338111"/>
            <a:ext cx="80043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 애니메이션 제작사들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일본의 애니메이션 제작사는 약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430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여 곳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지브리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스튜디오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가이낙스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토에이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애니메이션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 등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54275" name="Picture 3" descr="지브리 스튜디오 OST 스트리밍 서비스 통해 공개, 토토로, 애플 뮤직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605" y="3314354"/>
            <a:ext cx="4851361" cy="3232220"/>
          </a:xfrm>
          <a:prstGeom prst="rect">
            <a:avLst/>
          </a:prstGeom>
          <a:noFill/>
        </p:spPr>
      </p:pic>
      <p:pic>
        <p:nvPicPr>
          <p:cNvPr id="54277" name="Picture 5" descr="일본 애니메이션 제작사 '가이낙스' 역사 소개/에비츄와 에반게리온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9652" y="3360392"/>
            <a:ext cx="3415088" cy="3066912"/>
          </a:xfrm>
          <a:prstGeom prst="rect">
            <a:avLst/>
          </a:prstGeom>
          <a:noFill/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8072230" cy="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795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accent1"/>
                </a:solidFill>
              </a:rPr>
              <a:t>2. </a:t>
            </a:r>
            <a:r>
              <a:rPr lang="ko-KR" altLang="en-US" sz="3600" dirty="0" smtClean="0"/>
              <a:t>일본문화산업의 발전과정과 </a:t>
            </a:r>
            <a:r>
              <a:rPr lang="ko-KR" altLang="en-US" sz="3600" dirty="0" smtClean="0"/>
              <a:t>특징들</a:t>
            </a:r>
            <a:endParaRPr lang="ko-KR" altLang="en-US" sz="3600" dirty="0" smtClean="0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18051" y="1393679"/>
            <a:ext cx="857415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일본만화의 역사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                                     &lt;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조수인물회화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&gt;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 만화의 원조가 되는 첫 작품 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-12~13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세기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붓으로 그려진 회화로 만화적인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과장과 선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연출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표현의 방법이 유쾌하고 발랄하다는 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것에서 만화라고 볼 수 있음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7" name="그림 6" descr="2001671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5913" y="2704272"/>
            <a:ext cx="2879034" cy="3537502"/>
          </a:xfrm>
          <a:prstGeom prst="rect">
            <a:avLst/>
          </a:prstGeom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8072230" cy="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795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accent1"/>
                </a:solidFill>
              </a:rPr>
              <a:t>2. </a:t>
            </a:r>
            <a:r>
              <a:rPr lang="ko-KR" altLang="en-US" sz="3600" dirty="0" smtClean="0"/>
              <a:t>일본문화산업의 발전과정과 </a:t>
            </a:r>
            <a:r>
              <a:rPr lang="ko-KR" altLang="en-US" sz="3600" dirty="0" smtClean="0"/>
              <a:t>특징들</a:t>
            </a:r>
            <a:endParaRPr lang="ko-KR" altLang="en-US" sz="3600" dirty="0" smtClean="0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71061" y="1243114"/>
            <a:ext cx="7951304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일본만화의 역사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E9AE2B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                            &lt;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도바에본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鳥羽繪本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)&gt;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우타가와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히로시게의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도카이도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53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경 중 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간바라의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야설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-18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세기 초 오사카에서</a:t>
            </a:r>
            <a:r>
              <a:rPr kumimoji="1" lang="en-US" altLang="ko-KR" sz="2400" dirty="0" smtClean="0">
                <a:solidFill>
                  <a:srgbClr val="000000"/>
                </a:solidFill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endParaRPr kumimoji="1" lang="en-US" altLang="ko-KR" sz="2400" dirty="0" smtClean="0">
              <a:solidFill>
                <a:srgbClr val="000000"/>
              </a:solidFill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그림을 책으로 묶은 만화 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-1603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년에 시작된 에도 막부 시대의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섬세한 목판예술인 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우키요에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浮世繪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를 바탕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한컴바탕" pitchFamily="18" charset="2"/>
                <a:cs typeface="한컴바탕" pitchFamily="18" charset="2"/>
              </a:rPr>
              <a:t> 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7" name="그림 6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0539" y="2639461"/>
            <a:ext cx="3417901" cy="2621652"/>
          </a:xfrm>
          <a:prstGeom prst="rect">
            <a:avLst/>
          </a:prstGeom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8072230" cy="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795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accent1"/>
                </a:solidFill>
              </a:rPr>
              <a:t>2. </a:t>
            </a:r>
            <a:r>
              <a:rPr lang="ko-KR" altLang="en-US" sz="3600" dirty="0" smtClean="0"/>
              <a:t>일본문화산업의 발전과정과 </a:t>
            </a:r>
            <a:r>
              <a:rPr lang="ko-KR" altLang="en-US" sz="3600" dirty="0" smtClean="0"/>
              <a:t>특징들</a:t>
            </a:r>
            <a:endParaRPr lang="ko-KR" altLang="en-US" sz="3600" dirty="0" smtClean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71059" y="1279753"/>
            <a:ext cx="8163339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일본만화의 역사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E9AE2B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  《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저팬펀치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》                    《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그림신문일본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繪新聞日本地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》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400" dirty="0" smtClean="0">
              <a:solidFill>
                <a:srgbClr val="000000"/>
              </a:solidFill>
              <a:latin typeface="Arial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일본에서 설립된 </a:t>
            </a:r>
            <a:r>
              <a:rPr kumimoji="1" lang="ko-KR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            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일본인에 의해 창간된                             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 smtClean="0">
                <a:solidFill>
                  <a:srgbClr val="000000"/>
                </a:solidFill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en-US" altLang="ko-KR" sz="2400" dirty="0" smtClean="0">
                <a:solidFill>
                  <a:srgbClr val="000000"/>
                </a:solidFill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ko-KR" altLang="en-US" sz="2400" dirty="0" smtClean="0">
                <a:solidFill>
                  <a:srgbClr val="000000"/>
                </a:solidFill>
                <a:latin typeface="굴림" pitchFamily="50" charset="-127"/>
                <a:ea typeface="함초롬바탕" pitchFamily="18" charset="-127"/>
                <a:cs typeface="굴림" pitchFamily="50" charset="-127"/>
              </a:rPr>
              <a:t>최초의 </a:t>
            </a:r>
            <a:r>
              <a:rPr kumimoji="1" lang="ko-KR" altLang="en-US" sz="2400" dirty="0" smtClean="0">
                <a:solidFill>
                  <a:srgbClr val="000000"/>
                </a:solidFill>
                <a:latin typeface="굴림" pitchFamily="50" charset="-127"/>
                <a:ea typeface="함초롬바탕" pitchFamily="18" charset="-127"/>
                <a:cs typeface="굴림" pitchFamily="50" charset="-127"/>
              </a:rPr>
              <a:t>잡지</a:t>
            </a:r>
            <a:r>
              <a:rPr kumimoji="1" lang="en-US" altLang="ko-KR" sz="2400" dirty="0" smtClean="0">
                <a:solidFill>
                  <a:srgbClr val="000000"/>
                </a:solidFill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                     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최초의 만화잡지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-1862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년 영국인   </a:t>
            </a:r>
            <a:r>
              <a:rPr kumimoji="1" lang="ko-KR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            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-1874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년 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카와나베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키요사이가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‘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찰스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와쿠만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’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이 창간           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《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저팬펀치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》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를 모방해 창간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7" name="그림 6" descr="220px-Japan_Punch_Jul_18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556" y="2651677"/>
            <a:ext cx="1754308" cy="2344393"/>
          </a:xfrm>
          <a:prstGeom prst="rect">
            <a:avLst/>
          </a:prstGeom>
        </p:spPr>
      </p:pic>
      <p:pic>
        <p:nvPicPr>
          <p:cNvPr id="8" name="그림 7" descr="200932347_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796208"/>
            <a:ext cx="3882887" cy="2226365"/>
          </a:xfrm>
          <a:prstGeom prst="rect">
            <a:avLst/>
          </a:prstGeom>
        </p:spPr>
      </p:pic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8072230" cy="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795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accent1"/>
                </a:solidFill>
              </a:rPr>
              <a:t>2. </a:t>
            </a:r>
            <a:r>
              <a:rPr lang="ko-KR" altLang="en-US" sz="3600" dirty="0" smtClean="0"/>
              <a:t>일본문화산업의 발전과정과 </a:t>
            </a:r>
            <a:r>
              <a:rPr lang="ko-KR" altLang="en-US" sz="3600" dirty="0" smtClean="0"/>
              <a:t>특징들</a:t>
            </a:r>
            <a:endParaRPr lang="ko-KR" altLang="en-US" sz="3600" dirty="0" smtClean="0"/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97565" y="1348472"/>
            <a:ext cx="7911548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일본만화의 역사</a:t>
            </a:r>
            <a:endParaRPr kumimoji="1" lang="en-US" altLang="ko-KR" sz="2000" b="0" i="0" u="none" strike="noStrike" cap="none" normalizeH="0" baseline="0" dirty="0" smtClean="0">
              <a:ln>
                <a:noFill/>
              </a:ln>
              <a:solidFill>
                <a:srgbClr val="E9AE2B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                                            《</a:t>
            </a: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마루마루친분</a:t>
            </a: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kumimoji="1" lang="ko-KR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團團珍聞</a:t>
            </a: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-1877</a:t>
            </a: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년 창간된 시사풍자 주간지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처음으로 전문 만화가가 탄생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315F97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                                                               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혼다</a:t>
            </a: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ko-KR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긴키치로</a:t>
            </a: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kumimoji="1" lang="ko-KR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本多錦吉郞</a:t>
            </a: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은</a:t>
            </a:r>
            <a:endParaRPr kumimoji="1" lang="en-US" altLang="ko-KR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일본 최초의 </a:t>
            </a: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6</a:t>
            </a: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칸 만화를 그림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고바야시</a:t>
            </a: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ko-KR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기요치카</a:t>
            </a: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kumimoji="1" lang="ko-KR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小林淸親</a:t>
            </a: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는 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정부를 비판하는 풍자만화를 연재</a:t>
            </a:r>
            <a:endParaRPr kumimoji="1" lang="en-US" altLang="ko-KR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7" name="그림 6" descr="HDKRND80C9X6B3GN2LVZ.jpg"/>
          <p:cNvPicPr>
            <a:picLocks noChangeAspect="1"/>
          </p:cNvPicPr>
          <p:nvPr/>
        </p:nvPicPr>
        <p:blipFill>
          <a:blip r:embed="rId2" cstate="print"/>
          <a:srcRect b="7216"/>
          <a:stretch>
            <a:fillRect/>
          </a:stretch>
        </p:blipFill>
        <p:spPr>
          <a:xfrm>
            <a:off x="4748695" y="2716419"/>
            <a:ext cx="3523697" cy="2385668"/>
          </a:xfrm>
          <a:prstGeom prst="rect">
            <a:avLst/>
          </a:prstGeom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8072230" cy="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795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accent1"/>
                </a:solidFill>
              </a:rPr>
              <a:t>2. </a:t>
            </a:r>
            <a:r>
              <a:rPr lang="ko-KR" altLang="en-US" sz="3600" dirty="0" smtClean="0"/>
              <a:t>일본문화산업의 발전과정과 </a:t>
            </a:r>
            <a:r>
              <a:rPr lang="ko-KR" altLang="en-US" sz="3600" dirty="0" smtClean="0"/>
              <a:t>특징들</a:t>
            </a:r>
            <a:endParaRPr lang="ko-KR" altLang="en-US" sz="3600" dirty="0" smtClean="0"/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384314" y="1329829"/>
            <a:ext cx="804407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일본만화의 역사</a:t>
            </a:r>
            <a:endParaRPr kumimoji="1" lang="en-US" altLang="ko-KR" sz="2000" b="0" i="0" u="none" strike="noStrike" cap="none" normalizeH="0" baseline="0" dirty="0" smtClean="0">
              <a:ln>
                <a:noFill/>
              </a:ln>
              <a:solidFill>
                <a:srgbClr val="E9AE2B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                                                       《</a:t>
            </a:r>
            <a:r>
              <a:rPr kumimoji="1" lang="ko-KR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요미우리신문</a:t>
            </a: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》</a:t>
            </a:r>
            <a:endParaRPr kumimoji="1" lang="en-US" altLang="ko-KR" sz="2200" dirty="0" smtClean="0">
              <a:solidFill>
                <a:srgbClr val="000000"/>
              </a:solidFill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다이쇼</a:t>
            </a: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大正</a:t>
            </a: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 </a:t>
            </a: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시대</a:t>
            </a: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(1912-1926)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ko-KR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부터</a:t>
            </a:r>
            <a:r>
              <a:rPr kumimoji="1" lang="ko-KR" altLang="en-US" sz="1100" dirty="0" smtClean="0"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일본의 만화는</a:t>
            </a:r>
            <a:endParaRPr kumimoji="1" lang="en-US" altLang="ko-KR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신문을 중심으로 발전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여전히 계몽주의 사상의</a:t>
            </a:r>
            <a:endParaRPr kumimoji="1" lang="en-US" altLang="ko-KR" sz="2200" b="0" i="0" u="none" strike="noStrike" cap="none" normalizeH="0" baseline="0" dirty="0" smtClean="0">
              <a:ln>
                <a:noFill/>
              </a:ln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시사풍자만화가 주를 이룸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시요리키</a:t>
            </a: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사장이 </a:t>
            </a: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1930</a:t>
            </a: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년에 </a:t>
            </a:r>
            <a:endParaRPr kumimoji="1" lang="en-US" altLang="ko-KR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200" dirty="0" smtClean="0">
                <a:solidFill>
                  <a:srgbClr val="000000"/>
                </a:solidFill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en-US" altLang="ko-KR" sz="2200" dirty="0" smtClean="0">
                <a:solidFill>
                  <a:srgbClr val="000000"/>
                </a:solidFill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ko-KR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만화부를</a:t>
            </a: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신설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지속적인 투자로 일본 최고의 신문이 됨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7" name="그림 6" descr="0b3ad1f43c70f3ff1712a2b5b27318e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44" y="2545247"/>
            <a:ext cx="2562430" cy="3327830"/>
          </a:xfrm>
          <a:prstGeom prst="rect">
            <a:avLst/>
          </a:prstGeom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8072230" cy="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795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accent1"/>
                </a:solidFill>
              </a:rPr>
              <a:t>2. </a:t>
            </a:r>
            <a:r>
              <a:rPr lang="ko-KR" altLang="en-US" sz="3600" dirty="0" smtClean="0"/>
              <a:t>일본문화산업의 발전과정과 </a:t>
            </a:r>
            <a:r>
              <a:rPr lang="ko-KR" altLang="en-US" sz="3600" dirty="0" smtClean="0"/>
              <a:t>특징들</a:t>
            </a:r>
            <a:endParaRPr lang="ko-KR" altLang="en-US" sz="3600" dirty="0" smtClean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410819" y="1348639"/>
            <a:ext cx="8388625" cy="481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일본만화의 특징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5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-1937</a:t>
            </a:r>
            <a:r>
              <a:rPr kumimoji="1" lang="ko-KR" altLang="en-US" sz="25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년도에 만들어진 </a:t>
            </a:r>
            <a:r>
              <a:rPr kumimoji="1" lang="en-US" altLang="ko-KR" sz="25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Zip-A-Tone(</a:t>
            </a:r>
            <a:r>
              <a:rPr kumimoji="1" lang="ko-KR" altLang="en-US" sz="25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스크린톤</a:t>
            </a:r>
            <a:r>
              <a:rPr kumimoji="1" lang="en-US" altLang="ko-KR" sz="25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r>
              <a:rPr kumimoji="1" lang="ko-KR" altLang="en-US" sz="25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을 활용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5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5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5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5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칸에 그림과 내용을 그려서 전달하는 흑백만화가 주류 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5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5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자국의 문화에 큰 영향을 끼침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예술형식과 대중문화의 장르로서 인정받음</a:t>
            </a:r>
            <a:endParaRPr kumimoji="1" lang="en-US" altLang="ko-KR" sz="2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500" dirty="0" smtClean="0">
              <a:solidFill>
                <a:srgbClr val="000000"/>
              </a:solidFill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8072230" cy="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795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accent1"/>
                </a:solidFill>
              </a:rPr>
              <a:t>2. </a:t>
            </a:r>
            <a:r>
              <a:rPr lang="ko-KR" altLang="en-US" sz="3600" dirty="0" smtClean="0"/>
              <a:t>일본문화산업의 발전과정과 </a:t>
            </a:r>
            <a:r>
              <a:rPr lang="ko-KR" altLang="en-US" sz="3600" dirty="0" smtClean="0"/>
              <a:t>특징들</a:t>
            </a:r>
            <a:endParaRPr lang="ko-KR" altLang="en-US" sz="3600" dirty="0" smtClean="0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384312" y="1356551"/>
            <a:ext cx="809707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일본만화의 신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=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데즈카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오사무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                                  &lt;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데즈카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오사무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&gt;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-1928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년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11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월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~1989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년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월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9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-1946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년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마아짱의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일기장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으로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데뷔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315F97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                                                        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대표작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우주소년 아톰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dirty="0" smtClean="0">
                <a:solidFill>
                  <a:srgbClr val="00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밀림의 왕자 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레오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일본만화의 아버지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일본만화의 신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-1940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년대 이후부터 큰 영향을 끼침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7" name="그림 6" descr="Osamu_Tezuka_1951_Scan10008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6784" y="2509034"/>
            <a:ext cx="2447311" cy="3401436"/>
          </a:xfrm>
          <a:prstGeom prst="rect">
            <a:avLst/>
          </a:prstGeom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8072230" cy="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795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accent1"/>
                </a:solidFill>
              </a:rPr>
              <a:t>2. </a:t>
            </a:r>
            <a:r>
              <a:rPr lang="ko-KR" altLang="en-US" sz="3600" dirty="0" smtClean="0"/>
              <a:t>일본문화산업의 발전과정과 </a:t>
            </a:r>
            <a:r>
              <a:rPr lang="ko-KR" altLang="en-US" sz="3600" dirty="0" smtClean="0"/>
              <a:t>특징들</a:t>
            </a:r>
            <a:endParaRPr lang="ko-KR" altLang="en-US" sz="3600" dirty="0" smtClean="0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384313" y="1355525"/>
            <a:ext cx="8560904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일본만화의 신</a:t>
            </a: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=</a:t>
            </a:r>
            <a:r>
              <a:rPr kumimoji="1" lang="ko-KR" altLang="en-US" sz="2000" b="0" i="0" u="none" strike="noStrike" cap="none" normalizeH="0" baseline="0" dirty="0" err="1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데즈카</a:t>
            </a: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ko-KR" altLang="en-US" sz="2000" b="0" i="0" u="none" strike="noStrike" cap="none" normalizeH="0" baseline="0" dirty="0" err="1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오사무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배경</a:t>
            </a:r>
            <a:r>
              <a:rPr kumimoji="1" lang="en-US" altLang="ko-KR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kumimoji="1" lang="ko-KR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패전 후 전쟁의 잔혹함을 겪은 일본의 암울하던 시기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만화</a:t>
            </a: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ko-KR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를</a:t>
            </a: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통해 미래지향적인 삶을 살 수 있도록 교훈들을 </a:t>
            </a:r>
            <a:endParaRPr kumimoji="1" lang="en-US" altLang="ko-KR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2200" dirty="0" smtClean="0">
                <a:solidFill>
                  <a:srgbClr val="000000"/>
                </a:solidFill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만화와 애니메이션에 녹여냄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2400" dirty="0" smtClean="0"/>
              <a:t>⇒</a:t>
            </a: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오랜 시간 동안의 작품 활동→한 사람의 작품을 온 연령층이 감상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제자들을 양성하고</a:t>
            </a: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많은 신인작가들이 </a:t>
            </a: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데즈카</a:t>
            </a: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ko-KR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오사무</a:t>
            </a: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와 </a:t>
            </a:r>
            <a:endParaRPr kumimoji="1" lang="en-US" altLang="ko-KR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200" dirty="0" smtClean="0">
                <a:solidFill>
                  <a:srgbClr val="000000"/>
                </a:solidFill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ko-KR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그의 제자들과 경쟁하며 새로운 만화들을 탄생시킴</a:t>
            </a:r>
            <a:endParaRPr kumimoji="1" lang="en-US" altLang="ko-KR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8072230" cy="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795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accent1"/>
                </a:solidFill>
              </a:rPr>
              <a:t>2. </a:t>
            </a:r>
            <a:r>
              <a:rPr lang="ko-KR" altLang="en-US" sz="3600" dirty="0" smtClean="0"/>
              <a:t>일본문화산업의 발전과정과 </a:t>
            </a:r>
            <a:r>
              <a:rPr lang="ko-KR" altLang="en-US" sz="3600" dirty="0" smtClean="0"/>
              <a:t>특징들</a:t>
            </a:r>
            <a:endParaRPr lang="ko-KR" altLang="en-US" sz="3600" dirty="0" smtClean="0"/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397565" y="1282799"/>
            <a:ext cx="848139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일본소설의 역사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메이지 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시대이후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문명개화→서양근대소설의 개념유입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→실질적인 일본 근대문학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소설을 포함하여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이 시작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en-US" altLang="ko-KR" sz="2400" dirty="0" smtClean="0">
              <a:solidFill>
                <a:srgbClr val="000000"/>
              </a:solidFill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400" dirty="0" smtClean="0">
                <a:solidFill>
                  <a:srgbClr val="000000"/>
                </a:solidFill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      </a:t>
            </a:r>
            <a:r>
              <a:rPr kumimoji="1" lang="en-US" altLang="ko-KR" sz="2400" dirty="0" smtClean="0">
                <a:solidFill>
                  <a:srgbClr val="00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&lt;</a:t>
            </a:r>
            <a:r>
              <a:rPr kumimoji="1" lang="ko-KR" altLang="en-US" sz="2400" dirty="0" smtClean="0">
                <a:solidFill>
                  <a:srgbClr val="000000"/>
                </a:solidFill>
                <a:latin typeface="굴림" pitchFamily="50" charset="-127"/>
                <a:ea typeface="함초롬바탕" pitchFamily="18" charset="-127"/>
                <a:cs typeface="굴림" pitchFamily="50" charset="-127"/>
              </a:rPr>
              <a:t>소설 신수</a:t>
            </a:r>
            <a:r>
              <a:rPr kumimoji="1" lang="en-US" altLang="ko-KR" sz="2400" dirty="0" smtClean="0">
                <a:solidFill>
                  <a:srgbClr val="00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&gt;                                &lt;</a:t>
            </a:r>
            <a:r>
              <a:rPr kumimoji="1" lang="ko-KR" altLang="en-US" sz="2400" dirty="0" smtClean="0">
                <a:solidFill>
                  <a:srgbClr val="000000"/>
                </a:solidFill>
                <a:latin typeface="굴림" pitchFamily="50" charset="-127"/>
                <a:ea typeface="함초롬바탕" pitchFamily="18" charset="-127"/>
                <a:cs typeface="굴림" pitchFamily="50" charset="-127"/>
              </a:rPr>
              <a:t>소설 종론</a:t>
            </a:r>
            <a:r>
              <a:rPr kumimoji="1" lang="en-US" altLang="ko-KR" sz="2400" dirty="0" smtClean="0">
                <a:solidFill>
                  <a:srgbClr val="00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&gt;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        ‘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쓰보우치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쇼요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                   </a:t>
            </a:r>
            <a:r>
              <a:rPr kumimoji="1" lang="en-US" altLang="ko-KR" sz="2400" dirty="0" smtClean="0">
                <a:solidFill>
                  <a:srgbClr val="000000"/>
                </a:solidFill>
                <a:latin typeface="Arial"/>
                <a:ea typeface="함초롬바탕" pitchFamily="18" charset="-127"/>
                <a:cs typeface="함초롬바탕" pitchFamily="18" charset="-127"/>
              </a:rPr>
              <a:t> </a:t>
            </a:r>
            <a:r>
              <a:rPr kumimoji="1" lang="en-US" altLang="ko-KR" sz="2400" dirty="0" smtClean="0">
                <a:solidFill>
                  <a:srgbClr val="000000"/>
                </a:solidFill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dirty="0" err="1" smtClean="0">
                <a:solidFill>
                  <a:srgbClr val="000000"/>
                </a:solidFill>
                <a:latin typeface="굴림" pitchFamily="50" charset="-127"/>
                <a:ea typeface="함초롬바탕" pitchFamily="18" charset="-127"/>
                <a:cs typeface="굴림" pitchFamily="50" charset="-127"/>
              </a:rPr>
              <a:t>후타바테이</a:t>
            </a:r>
            <a:r>
              <a:rPr kumimoji="1" lang="ko-KR" altLang="en-US" sz="2400" dirty="0" smtClean="0">
                <a:solidFill>
                  <a:srgbClr val="000000"/>
                </a:solidFill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ko-KR" altLang="en-US" sz="2400" dirty="0" err="1" smtClean="0">
                <a:solidFill>
                  <a:srgbClr val="000000"/>
                </a:solidFill>
                <a:latin typeface="굴림" pitchFamily="50" charset="-127"/>
                <a:ea typeface="함초롬바탕" pitchFamily="18" charset="-127"/>
                <a:cs typeface="굴림" pitchFamily="50" charset="-127"/>
              </a:rPr>
              <a:t>시메이</a:t>
            </a:r>
            <a:r>
              <a:rPr kumimoji="1" lang="ko-KR" altLang="en-US" sz="2400" dirty="0" smtClean="0">
                <a:solidFill>
                  <a:srgbClr val="000000"/>
                </a:solidFill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ko-KR" altLang="en-US" sz="2400" dirty="0" smtClean="0">
                <a:solidFill>
                  <a:srgbClr val="000000"/>
                </a:solidFill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568187" y="1306581"/>
            <a:ext cx="7839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6670" y="0"/>
            <a:ext cx="84048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4000" kern="0" dirty="0" smtClean="0">
                <a:solidFill>
                  <a:srgbClr val="000000"/>
                </a:solidFill>
                <a:ea typeface="함초롬바탕"/>
              </a:rPr>
              <a:t>일본문화산업에는 무엇이 있을까</a:t>
            </a:r>
            <a:r>
              <a:rPr lang="en-US" altLang="ko-KR" sz="4000" kern="0" dirty="0" smtClean="0">
                <a:solidFill>
                  <a:srgbClr val="000000"/>
                </a:solidFill>
                <a:latin typeface="함초롬바탕"/>
              </a:rPr>
              <a:t>?</a:t>
            </a:r>
            <a:endParaRPr lang="ko-KR" altLang="en-US" sz="4000" kern="0" dirty="0" smtClean="0">
              <a:solidFill>
                <a:srgbClr val="000000"/>
              </a:solidFill>
            </a:endParaRPr>
          </a:p>
          <a:p>
            <a:endParaRPr lang="ko-KR" altLang="en-US" sz="4400" dirty="0">
              <a:solidFill>
                <a:schemeClr val="accent1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62608" y="2113799"/>
            <a:ext cx="752723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한컴바탕" pitchFamily="18" charset="2"/>
                <a:cs typeface="한컴바탕" pitchFamily="18" charset="2"/>
              </a:rPr>
              <a:t>                        </a:t>
            </a:r>
            <a:r>
              <a:rPr kumimoji="1" lang="ko-KR" altLang="en-US" sz="2800" dirty="0" smtClean="0">
                <a:solidFill>
                  <a:srgbClr val="000000"/>
                </a:solidFill>
                <a:latin typeface="Arial"/>
                <a:ea typeface="한컴바탕" pitchFamily="18" charset="2"/>
                <a:cs typeface="한컴바탕" pitchFamily="18" charset="2"/>
              </a:rPr>
              <a:t>가요                                             영화    </a:t>
            </a:r>
            <a:endParaRPr kumimoji="1" lang="en-US" altLang="ko-KR" sz="2800" dirty="0" smtClean="0">
              <a:solidFill>
                <a:srgbClr val="000000"/>
              </a:solidFill>
              <a:latin typeface="Arial"/>
              <a:ea typeface="한컴바탕" pitchFamily="18" charset="2"/>
              <a:cs typeface="한컴바탕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800" dirty="0" smtClean="0">
              <a:solidFill>
                <a:srgbClr val="000000"/>
              </a:solidFill>
              <a:latin typeface="Arial"/>
              <a:ea typeface="한컴바탕" pitchFamily="18" charset="2"/>
              <a:cs typeface="한컴바탕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3200" dirty="0" smtClean="0">
                <a:solidFill>
                  <a:srgbClr val="000000"/>
                </a:solidFill>
                <a:latin typeface="Arial"/>
                <a:ea typeface="한컴바탕" pitchFamily="18" charset="2"/>
                <a:cs typeface="한컴바탕" pitchFamily="18" charset="2"/>
              </a:rPr>
              <a:t>                         </a:t>
            </a:r>
            <a:r>
              <a:rPr kumimoji="1" lang="ko-KR" altLang="en-US" sz="3200" dirty="0" smtClean="0">
                <a:solidFill>
                  <a:srgbClr val="000000"/>
                </a:solidFill>
                <a:latin typeface="Arial"/>
                <a:ea typeface="한컴바탕" pitchFamily="18" charset="2"/>
                <a:cs typeface="한컴바탕" pitchFamily="18" charset="2"/>
              </a:rPr>
              <a:t>애니메이션            </a:t>
            </a:r>
            <a:endParaRPr kumimoji="1" lang="en-US" altLang="ko-KR" sz="3200" dirty="0" smtClean="0">
              <a:solidFill>
                <a:srgbClr val="000000"/>
              </a:solidFill>
              <a:latin typeface="Arial"/>
              <a:ea typeface="한컴바탕" pitchFamily="18" charset="2"/>
              <a:cs typeface="한컴바탕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dirty="0" smtClean="0">
                <a:solidFill>
                  <a:srgbClr val="000000"/>
                </a:solidFill>
                <a:latin typeface="Arial"/>
                <a:ea typeface="한컴바탕" pitchFamily="18" charset="2"/>
                <a:cs typeface="한컴바탕" pitchFamily="18" charset="2"/>
              </a:rPr>
              <a:t>                                                                           </a:t>
            </a:r>
            <a:endParaRPr kumimoji="1" lang="en-US" altLang="ko-KR" sz="2800" dirty="0" smtClean="0">
              <a:solidFill>
                <a:srgbClr val="000000"/>
              </a:solidFill>
              <a:latin typeface="Arial"/>
              <a:ea typeface="한컴바탕" pitchFamily="18" charset="2"/>
              <a:cs typeface="한컴바탕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dirty="0" smtClean="0">
                <a:solidFill>
                  <a:srgbClr val="000000"/>
                </a:solidFill>
                <a:latin typeface="Arial"/>
                <a:ea typeface="한컴바탕" pitchFamily="18" charset="2"/>
                <a:cs typeface="한컴바탕" pitchFamily="18" charset="2"/>
              </a:rPr>
              <a:t>           </a:t>
            </a:r>
            <a:r>
              <a:rPr kumimoji="1" lang="ko-KR" altLang="en-US" sz="2800" dirty="0" smtClean="0">
                <a:solidFill>
                  <a:srgbClr val="000000"/>
                </a:solidFill>
                <a:latin typeface="Arial"/>
                <a:ea typeface="한컴바탕" pitchFamily="18" charset="2"/>
                <a:cs typeface="한컴바탕" pitchFamily="18" charset="2"/>
              </a:rPr>
              <a:t>게임</a:t>
            </a:r>
            <a:endParaRPr kumimoji="1" lang="en-US" altLang="ko-KR" sz="2800" dirty="0" smtClean="0">
              <a:solidFill>
                <a:srgbClr val="000000"/>
              </a:solidFill>
              <a:latin typeface="Arial"/>
              <a:ea typeface="한컴바탕" pitchFamily="18" charset="2"/>
              <a:cs typeface="한컴바탕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dirty="0" smtClean="0">
                <a:solidFill>
                  <a:srgbClr val="000000"/>
                </a:solidFill>
                <a:latin typeface="Arial"/>
                <a:ea typeface="한컴바탕" pitchFamily="18" charset="2"/>
                <a:cs typeface="한컴바탕" pitchFamily="18" charset="2"/>
              </a:rPr>
              <a:t>                                                        </a:t>
            </a:r>
            <a:r>
              <a:rPr kumimoji="1" lang="ko-KR" altLang="en-US" sz="2800" dirty="0" smtClean="0">
                <a:solidFill>
                  <a:srgbClr val="000000"/>
                </a:solidFill>
                <a:latin typeface="Arial"/>
                <a:ea typeface="한컴바탕" pitchFamily="18" charset="2"/>
                <a:cs typeface="한컴바탕" pitchFamily="18" charset="2"/>
              </a:rPr>
              <a:t>소설</a:t>
            </a:r>
            <a:endParaRPr kumimoji="1" lang="en-US" altLang="ko-KR" sz="2800" dirty="0" smtClean="0">
              <a:solidFill>
                <a:srgbClr val="000000"/>
              </a:solidFill>
              <a:latin typeface="Arial"/>
              <a:ea typeface="한컴바탕" pitchFamily="18" charset="2"/>
              <a:cs typeface="한컴바탕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3200" dirty="0" smtClean="0">
                <a:solidFill>
                  <a:srgbClr val="000000"/>
                </a:solidFill>
                <a:latin typeface="Arial"/>
                <a:ea typeface="한컴바탕" pitchFamily="18" charset="2"/>
                <a:cs typeface="한컴바탕" pitchFamily="18" charset="2"/>
              </a:rPr>
              <a:t>                        만화            </a:t>
            </a: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5714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8072230" cy="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795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accent1"/>
                </a:solidFill>
              </a:rPr>
              <a:t>2. </a:t>
            </a:r>
            <a:r>
              <a:rPr lang="ko-KR" altLang="en-US" sz="3600" dirty="0" smtClean="0"/>
              <a:t>일본문화산업의 발전과정과 </a:t>
            </a:r>
            <a:r>
              <a:rPr lang="ko-KR" altLang="en-US" sz="3600" dirty="0" smtClean="0"/>
              <a:t>특징들</a:t>
            </a:r>
            <a:endParaRPr lang="ko-KR" altLang="en-US" sz="3600" dirty="0" smtClean="0"/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410818" y="1363178"/>
            <a:ext cx="856090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일본소설의 역사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메이지 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 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근대문학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&amp;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사실주의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와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낭만주의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등장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20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년 전후 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dirty="0" smtClean="0">
                <a:solidFill>
                  <a:srgbClr val="000000"/>
                </a:solidFill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en-US" altLang="ko-KR" sz="2400" dirty="0" smtClean="0">
                <a:solidFill>
                  <a:srgbClr val="000000"/>
                </a:solidFill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                                  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↓ ↓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            서구의 자유주의가 문단의 주류→ 혁신운동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But,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자연주의에 반대하는 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신이상주의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                                  ↓↓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            예술지상주의적 문학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VS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사회주의적 문학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  (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다이쇼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말기부터 쇼와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10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년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8072230" cy="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795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accent1"/>
                </a:solidFill>
              </a:rPr>
              <a:t>2. </a:t>
            </a:r>
            <a:r>
              <a:rPr lang="ko-KR" altLang="en-US" sz="3600" dirty="0" smtClean="0"/>
              <a:t>일본문화산업의 발전과정과 </a:t>
            </a:r>
            <a:r>
              <a:rPr lang="ko-KR" altLang="en-US" sz="3600" dirty="0" smtClean="0"/>
              <a:t>특징들</a:t>
            </a:r>
            <a:endParaRPr lang="ko-KR" altLang="en-US" sz="3600" dirty="0" smtClean="0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371060" y="1314921"/>
            <a:ext cx="841513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일본소설의 전쟁후의 방향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           제 </a:t>
            </a:r>
            <a:r>
              <a:rPr kumimoji="1" lang="en-US" altLang="ko-KR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kumimoji="1" lang="ko-KR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차 세계대전 발발</a:t>
            </a:r>
            <a:endParaRPr kumimoji="1" lang="en-US" altLang="ko-KR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                       ↓↓</a:t>
            </a:r>
            <a:endParaRPr kumimoji="1" lang="en-US" altLang="ko-KR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      전쟁에 협력하는 문학만이 허용</a:t>
            </a:r>
            <a:endParaRPr kumimoji="1" lang="en-US" altLang="ko-KR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                       ↓↓</a:t>
            </a:r>
            <a:endParaRPr kumimoji="1" lang="en-US" altLang="ko-KR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      문학의 정신은 점차 어둠에 잠김</a:t>
            </a:r>
            <a:endParaRPr kumimoji="1" lang="ko-KR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한컴바탕" pitchFamily="18" charset="2"/>
                <a:cs typeface="한컴바탕" pitchFamily="18" charset="2"/>
              </a:rPr>
              <a:t> 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8072230" cy="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795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accent1"/>
                </a:solidFill>
              </a:rPr>
              <a:t>2. </a:t>
            </a:r>
            <a:r>
              <a:rPr lang="ko-KR" altLang="en-US" sz="3600" dirty="0" smtClean="0"/>
              <a:t>일본문화산업의 발전과정과 </a:t>
            </a:r>
            <a:r>
              <a:rPr lang="ko-KR" altLang="en-US" sz="3600" dirty="0" smtClean="0"/>
              <a:t>특징들</a:t>
            </a:r>
            <a:endParaRPr lang="ko-KR" altLang="en-US" sz="3600" dirty="0" smtClean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24069" y="1282397"/>
            <a:ext cx="841513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일본소설의 전쟁후의 특징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en-US" altLang="ko-K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자연주의</a:t>
            </a: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와</a:t>
            </a: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‘</a:t>
            </a: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  <a:hlinkClick r:id="rId2"/>
              </a:rPr>
              <a:t>사소설</a:t>
            </a:r>
            <a:r>
              <a:rPr kumimoji="1" lang="en-US" altLang="ko-K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私小說</a:t>
            </a:r>
            <a:r>
              <a:rPr kumimoji="1" lang="en-US" altLang="ko-K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r>
              <a:rPr kumimoji="1" lang="en-US" altLang="ko-K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에서 벗어나</a:t>
            </a:r>
            <a:r>
              <a:rPr kumimoji="1" lang="ko-KR" alt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인간의 </a:t>
            </a:r>
            <a:endParaRPr kumimoji="1" lang="en-US" altLang="ko-K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dirty="0" smtClean="0">
                <a:solidFill>
                  <a:srgbClr val="000000"/>
                </a:solidFill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en-US" altLang="ko-KR" sz="2800" dirty="0" smtClean="0">
                <a:solidFill>
                  <a:srgbClr val="000000"/>
                </a:solidFill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내부를 중시</a:t>
            </a:r>
            <a:r>
              <a:rPr kumimoji="1" lang="en-US" altLang="ko-K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=</a:t>
            </a: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영혼의 리얼리즘이 필연적인 경향</a:t>
            </a:r>
            <a:endParaRPr kumimoji="1" lang="ko-KR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전쟁의 극한적 체험을 통해 본질을 추구</a:t>
            </a:r>
            <a:endParaRPr kumimoji="1" lang="en-US" altLang="ko-KR" sz="2800" dirty="0" smtClean="0">
              <a:solidFill>
                <a:srgbClr val="000000"/>
              </a:solidFill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→새로운 세계관과 인생관을 확립</a:t>
            </a:r>
            <a:r>
              <a:rPr kumimoji="1" lang="en-US" altLang="ko-K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=</a:t>
            </a:r>
            <a:r>
              <a:rPr kumimoji="1" lang="en-US" altLang="ko-K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실존주의적</a:t>
            </a: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경향</a:t>
            </a:r>
            <a:endParaRPr kumimoji="1" lang="ko-KR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⇒전쟁의 잔혹함을 경험 → </a:t>
            </a: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평화</a:t>
            </a: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’지향적인 </a:t>
            </a: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문학경향 </a:t>
            </a:r>
            <a:endParaRPr kumimoji="1" lang="ko-KR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한컴바탕" pitchFamily="18" charset="2"/>
                <a:cs typeface="한컴바탕" pitchFamily="18" charset="2"/>
              </a:rPr>
              <a:t> 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32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8072230" cy="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795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accent1"/>
                </a:solidFill>
              </a:rPr>
              <a:t>2. </a:t>
            </a:r>
            <a:r>
              <a:rPr lang="ko-KR" altLang="en-US" sz="3600" dirty="0" smtClean="0"/>
              <a:t>일본문화산업의 발전과정과 </a:t>
            </a:r>
            <a:r>
              <a:rPr lang="ko-KR" altLang="en-US" sz="3600" dirty="0" smtClean="0"/>
              <a:t>특징들</a:t>
            </a:r>
            <a:endParaRPr lang="ko-KR" altLang="en-US" sz="3600" dirty="0" smtClean="0"/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384312" y="1336672"/>
            <a:ext cx="858740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일본소설의 발전에 기여한 작가들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&lt;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가와바타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야스나리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&gt;                     &lt;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오에 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겐자부로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&gt;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400" dirty="0" smtClean="0">
              <a:solidFill>
                <a:srgbClr val="000000"/>
              </a:solidFill>
              <a:latin typeface="Arial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-1899.6.14.~1972.4.16.                -1935.1.31.~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현재</a:t>
            </a:r>
            <a:endParaRPr kumimoji="1" lang="en-US" altLang="ko-KR" sz="2400" dirty="0" smtClean="0">
              <a:solidFill>
                <a:srgbClr val="000000"/>
              </a:solidFill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-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설국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이즈의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무희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                    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73A3C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만엔원년의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373A3C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풋볼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373A3C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7" name="그림 6" descr="2000000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1855" y="2724564"/>
            <a:ext cx="1728016" cy="2165488"/>
          </a:xfrm>
          <a:prstGeom prst="rect">
            <a:avLst/>
          </a:prstGeom>
        </p:spPr>
      </p:pic>
      <p:pic>
        <p:nvPicPr>
          <p:cNvPr id="8" name="그림 7" descr="20000194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7350" y="2684807"/>
            <a:ext cx="1717441" cy="2152236"/>
          </a:xfrm>
          <a:prstGeom prst="rect">
            <a:avLst/>
          </a:prstGeom>
        </p:spPr>
      </p:pic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33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8072230" cy="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795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accent1"/>
                </a:solidFill>
              </a:rPr>
              <a:t>2. </a:t>
            </a:r>
            <a:r>
              <a:rPr lang="ko-KR" altLang="en-US" sz="3600" dirty="0" smtClean="0"/>
              <a:t>일본문화산업의 발전과정과 </a:t>
            </a:r>
            <a:r>
              <a:rPr lang="ko-KR" altLang="en-US" sz="3600" dirty="0" smtClean="0"/>
              <a:t>특징들</a:t>
            </a:r>
            <a:endParaRPr lang="ko-KR" altLang="en-US" sz="3600" dirty="0" smtClean="0"/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397566" y="1324282"/>
            <a:ext cx="85609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일본소설의 발전에 기여한 작가들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E9AE2B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&lt;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나츠메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소세키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&gt;      &lt;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히가시노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게이고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&gt;     &lt;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무라카미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하루키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&gt;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3200" b="0" i="0" u="none" strike="noStrike" cap="none" normalizeH="0" baseline="0" dirty="0" smtClean="0">
              <a:ln>
                <a:noFill/>
              </a:ln>
              <a:solidFill>
                <a:srgbClr val="315F97"/>
              </a:solidFill>
              <a:effectLst/>
              <a:latin typeface="Arial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315F97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315F97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315F97"/>
              </a:solidFill>
              <a:effectLst/>
              <a:latin typeface="Arial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315F97"/>
              </a:solidFill>
              <a:effectLst/>
              <a:latin typeface="Arial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400" dirty="0" smtClean="0">
              <a:solidFill>
                <a:srgbClr val="315F97"/>
              </a:solidFill>
              <a:latin typeface="Arial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나는 고양이로소이다</a:t>
            </a:r>
            <a:r>
              <a:rPr kumimoji="1" lang="en-US" altLang="ko-KR" sz="2400" dirty="0" smtClean="0">
                <a:solidFill>
                  <a:srgbClr val="00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-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악의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백야행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노르웨이의 숲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한컴바탕" pitchFamily="18" charset="2"/>
                <a:cs typeface="한컴바탕" pitchFamily="18" charset="2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7" name="그림 6" descr="htm_201612121557542323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723" y="2652920"/>
            <a:ext cx="2148478" cy="2846733"/>
          </a:xfrm>
          <a:prstGeom prst="rect">
            <a:avLst/>
          </a:prstGeom>
        </p:spPr>
      </p:pic>
      <p:pic>
        <p:nvPicPr>
          <p:cNvPr id="8" name="그림 7" descr="20090826000686_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6600" y="2640704"/>
            <a:ext cx="2015520" cy="3017976"/>
          </a:xfrm>
          <a:prstGeom prst="rect">
            <a:avLst/>
          </a:prstGeom>
        </p:spPr>
      </p:pic>
      <p:pic>
        <p:nvPicPr>
          <p:cNvPr id="9" name="그림 8" descr="20001102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5455" y="2592042"/>
            <a:ext cx="2267339" cy="2841349"/>
          </a:xfrm>
          <a:prstGeom prst="rect">
            <a:avLst/>
          </a:prstGeom>
        </p:spPr>
      </p:pic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34</a:t>
            </a:fld>
            <a:endParaRPr lang="ko-KR" altLang="en-US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8072230" cy="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accent1"/>
                </a:solidFill>
              </a:rPr>
              <a:t>3. </a:t>
            </a:r>
            <a:r>
              <a:rPr lang="ko-KR" altLang="en-US" sz="3600" dirty="0" smtClean="0">
                <a:solidFill>
                  <a:schemeClr val="accent1"/>
                </a:solidFill>
              </a:rPr>
              <a:t>마무리 글</a:t>
            </a:r>
            <a:endParaRPr lang="ko-KR" altLang="en-US" sz="3600" dirty="0" smtClean="0"/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397566" y="3724939"/>
            <a:ext cx="8560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한컴바탕" pitchFamily="18" charset="2"/>
                <a:cs typeface="한컴바탕" pitchFamily="18" charset="2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08383" y="2080591"/>
            <a:ext cx="74344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dirty="0" smtClean="0"/>
              <a:t>-</a:t>
            </a:r>
            <a:r>
              <a:rPr lang="ko-KR" altLang="en-US" sz="2400" dirty="0" smtClean="0"/>
              <a:t>이로써 </a:t>
            </a:r>
            <a:r>
              <a:rPr lang="ko-KR" altLang="en-US" sz="2400" dirty="0" smtClean="0"/>
              <a:t>일본 문화산업 중 애니메이션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만화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소설의</a:t>
            </a:r>
            <a:endParaRPr lang="en-US" altLang="ko-KR" sz="2400" dirty="0" smtClean="0"/>
          </a:p>
          <a:p>
            <a:pPr fontAlgn="base"/>
            <a:endParaRPr lang="en-US" altLang="ko-KR" sz="2400" dirty="0" smtClean="0"/>
          </a:p>
          <a:p>
            <a:pPr fontAlgn="base"/>
            <a:r>
              <a:rPr lang="ko-KR" altLang="en-US" sz="2400" dirty="0" smtClean="0"/>
              <a:t> </a:t>
            </a:r>
            <a:r>
              <a:rPr lang="ko-KR" altLang="en-US" sz="2400" dirty="0" smtClean="0"/>
              <a:t>발전과정과 특징들에 </a:t>
            </a:r>
            <a:r>
              <a:rPr lang="ko-KR" altLang="en-US" sz="2400" dirty="0" smtClean="0"/>
              <a:t>대하여 알게 됨</a:t>
            </a:r>
            <a:endParaRPr lang="en-US" altLang="ko-KR" sz="2400" dirty="0" smtClean="0"/>
          </a:p>
          <a:p>
            <a:pPr fontAlgn="base"/>
            <a:endParaRPr lang="en-US" altLang="ko-KR" sz="2400" dirty="0" smtClean="0"/>
          </a:p>
          <a:p>
            <a:pPr fontAlgn="base"/>
            <a:r>
              <a:rPr lang="en-US" altLang="ko-KR" sz="2400" dirty="0" smtClean="0"/>
              <a:t>-</a:t>
            </a:r>
            <a:r>
              <a:rPr lang="ko-KR" altLang="en-US" sz="2400" dirty="0" smtClean="0"/>
              <a:t>일본의 문화산업은 빠르게 성장 중이며 </a:t>
            </a:r>
            <a:endParaRPr lang="en-US" altLang="ko-KR" sz="2400" dirty="0" smtClean="0"/>
          </a:p>
          <a:p>
            <a:pPr fontAlgn="base"/>
            <a:endParaRPr lang="en-US" altLang="ko-KR" sz="2400" dirty="0" smtClean="0"/>
          </a:p>
          <a:p>
            <a:pPr fontAlgn="base"/>
            <a:r>
              <a:rPr lang="ko-KR" altLang="en-US" sz="2400" dirty="0" smtClean="0"/>
              <a:t>특히 해외시장은 빠르게 커지고 있음</a:t>
            </a:r>
            <a:endParaRPr lang="en-US" altLang="ko-KR" sz="2400" dirty="0" smtClean="0"/>
          </a:p>
          <a:p>
            <a:pPr fontAlgn="base"/>
            <a:endParaRPr lang="en-US" altLang="ko-KR" sz="2400" dirty="0" smtClean="0"/>
          </a:p>
          <a:p>
            <a:pPr fontAlgn="base"/>
            <a:endParaRPr lang="en-US" altLang="ko-KR" sz="2400" dirty="0" smtClean="0"/>
          </a:p>
          <a:p>
            <a:pPr fontAlgn="base"/>
            <a:r>
              <a:rPr lang="ko-KR" altLang="en-US" sz="2400" dirty="0" smtClean="0"/>
              <a:t>이상 일본 문화산업에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대한 </a:t>
            </a:r>
            <a:r>
              <a:rPr lang="ko-KR" altLang="en-US" sz="2400" dirty="0" err="1" smtClean="0"/>
              <a:t>피피티를</a:t>
            </a:r>
            <a:r>
              <a:rPr lang="ko-KR" altLang="en-US" sz="2400" dirty="0" smtClean="0"/>
              <a:t> 마치겠습니다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35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7839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7371" y="275197"/>
            <a:ext cx="6487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sz="4000" dirty="0" smtClean="0"/>
              <a:t>1. </a:t>
            </a:r>
            <a:r>
              <a:rPr lang="ko-KR" altLang="en-US" sz="4000" dirty="0" smtClean="0"/>
              <a:t>일본 문화산업의 종류는</a:t>
            </a:r>
            <a:r>
              <a:rPr lang="en-US" altLang="ko-KR" sz="4000" dirty="0" smtClean="0"/>
              <a:t>?</a:t>
            </a:r>
            <a:endParaRPr lang="ko-KR" altLang="en-US" sz="40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3582" y="1692159"/>
            <a:ext cx="8309114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“‘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10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조원 돌파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 애니메이션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국외시장 매출 절반 육박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”</a:t>
            </a:r>
            <a:endParaRPr kumimoji="1" lang="ko-KR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 애니메이션 산업이 국외에서 벌어들인 돈이 처음으로 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조엔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약 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10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조 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7291</a:t>
            </a:r>
            <a:r>
              <a:rPr kumimoji="1" lang="ko-KR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억원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대를 돌파해 전체 매출의 절반가량에 이른다는 조사 보고서가 나왔다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kumimoji="1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 동화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동영상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협회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는 일본 애니메이션 산업 관련 회사 약 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150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곳의 매출액을 기반으로 시장 규모를 따져보니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지난해 일본 애니메이션 관련 회사가 국외에서 영화 상영이나 게임 판매 등으로 벌어들인 돈이 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조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92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억엔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(10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조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8092</a:t>
            </a:r>
            <a:r>
              <a:rPr kumimoji="1" lang="ko-KR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억원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이라고 밝혔다고 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[NHK] 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방송이 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16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 전했다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dirty="0" smtClean="0">
              <a:solidFill>
                <a:srgbClr val="0000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이는 전체 매출의 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46%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에 육박하는 액수다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kumimoji="1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dirty="0" smtClean="0">
                <a:solidFill>
                  <a:srgbClr val="222222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kumimoji="1" lang="en-US" altLang="ko-KR" dirty="0" smtClean="0">
                <a:solidFill>
                  <a:srgbClr val="222222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                                          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도쿄에서 조기원 특파원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kumimoji="1" lang="ko-KR" altLang="en-US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한겨례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endParaRPr kumimoji="1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한컴바탕" pitchFamily="18" charset="2"/>
                <a:cs typeface="한컴바탕" pitchFamily="18" charset="2"/>
              </a:rPr>
              <a:t> </a:t>
            </a:r>
            <a:endParaRPr kumimoji="1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7839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6487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sz="4000" dirty="0" smtClean="0"/>
              <a:t>1. </a:t>
            </a:r>
            <a:r>
              <a:rPr lang="ko-KR" altLang="en-US" sz="4000" dirty="0" smtClean="0"/>
              <a:t>일본 문화산업의 종류는</a:t>
            </a:r>
            <a:r>
              <a:rPr lang="en-US" altLang="ko-KR" sz="4000" dirty="0" smtClean="0"/>
              <a:t>?</a:t>
            </a:r>
            <a:endParaRPr lang="ko-KR" altLang="en-US" sz="4000" dirty="0"/>
          </a:p>
        </p:txBody>
      </p:sp>
      <p:sp>
        <p:nvSpPr>
          <p:cNvPr id="7" name="직사각형 6"/>
          <p:cNvSpPr/>
          <p:nvPr/>
        </p:nvSpPr>
        <p:spPr>
          <a:xfrm>
            <a:off x="568757" y="1548056"/>
            <a:ext cx="1850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2400" dirty="0" smtClean="0">
                <a:solidFill>
                  <a:srgbClr val="0070C0"/>
                </a:solidFill>
              </a:rPr>
              <a:t>-</a:t>
            </a:r>
            <a:r>
              <a:rPr lang="ko-KR" altLang="en-US" sz="2400" dirty="0" smtClean="0">
                <a:solidFill>
                  <a:srgbClr val="0070C0"/>
                </a:solidFill>
              </a:rPr>
              <a:t>애니메이션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  <p:pic>
        <p:nvPicPr>
          <p:cNvPr id="31748" name="Picture 4" descr="센과 치히로의 행방불명 (千と千尋の神隱し) OST - 벅스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2241" y="1676399"/>
            <a:ext cx="2362889" cy="4048540"/>
          </a:xfrm>
          <a:prstGeom prst="rect">
            <a:avLst/>
          </a:prstGeom>
          <a:noFill/>
        </p:spPr>
      </p:pic>
      <p:pic>
        <p:nvPicPr>
          <p:cNvPr id="31750" name="Picture 6" descr="하울의 움직이는 성 - YES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861" y="1677019"/>
            <a:ext cx="1766539" cy="3186527"/>
          </a:xfrm>
          <a:prstGeom prst="rect">
            <a:avLst/>
          </a:prstGeom>
          <a:noFill/>
        </p:spPr>
      </p:pic>
      <p:pic>
        <p:nvPicPr>
          <p:cNvPr id="31752" name="Picture 8" descr="이웃집 토토로 - 나무위키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137" y="2761767"/>
            <a:ext cx="2492632" cy="3572773"/>
          </a:xfrm>
          <a:prstGeom prst="rect">
            <a:avLst/>
          </a:prstGeom>
          <a:noFill/>
        </p:spPr>
      </p:pic>
      <p:pic>
        <p:nvPicPr>
          <p:cNvPr id="31756" name="Picture 12" descr="기독교 신앙으로 영화 &lt;너의 이름은.&gt; 보기 : 관계의 신비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5059" y="4389784"/>
            <a:ext cx="3306184" cy="2156792"/>
          </a:xfrm>
          <a:prstGeom prst="rect">
            <a:avLst/>
          </a:prstGeom>
          <a:noFill/>
        </p:spPr>
      </p:pic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13" name="바닥글 개체 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7839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6668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accent1"/>
                </a:solidFill>
              </a:rPr>
              <a:t>1. </a:t>
            </a:r>
            <a:r>
              <a:rPr lang="ko-KR" altLang="en-US" sz="4000" dirty="0" smtClean="0">
                <a:solidFill>
                  <a:schemeClr val="accent1"/>
                </a:solidFill>
              </a:rPr>
              <a:t>일본 문화산업의 종류는</a:t>
            </a:r>
            <a:r>
              <a:rPr lang="en-US" altLang="ko-KR" sz="4000" dirty="0" smtClean="0">
                <a:solidFill>
                  <a:schemeClr val="accent1"/>
                </a:solidFill>
              </a:rPr>
              <a:t>?</a:t>
            </a:r>
            <a:endParaRPr lang="ko-KR" altLang="en-US" sz="4000" dirty="0">
              <a:solidFill>
                <a:schemeClr val="accent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42727" y="1561309"/>
            <a:ext cx="894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dirty="0" smtClean="0"/>
              <a:t>-</a:t>
            </a:r>
            <a:r>
              <a:rPr lang="ko-KR" altLang="en-US" sz="2400" dirty="0" smtClean="0">
                <a:solidFill>
                  <a:srgbClr val="0070C0"/>
                </a:solidFill>
              </a:rPr>
              <a:t>만화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  <p:pic>
        <p:nvPicPr>
          <p:cNvPr id="18434" name="Picture 2" descr="나루토 역대 단행본 표지,회차 총정리! : 네이버 블로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48" y="2021578"/>
            <a:ext cx="2323135" cy="3626357"/>
          </a:xfrm>
          <a:prstGeom prst="rect">
            <a:avLst/>
          </a:prstGeom>
          <a:noFill/>
        </p:spPr>
      </p:pic>
      <p:pic>
        <p:nvPicPr>
          <p:cNvPr id="18436" name="Picture 4" descr="원피스 만화책 전권 표지 및 제목정리(2020.03.23 업데이트) (스압주의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6520" y="1792356"/>
            <a:ext cx="2491006" cy="3866322"/>
          </a:xfrm>
          <a:prstGeom prst="rect">
            <a:avLst/>
          </a:prstGeom>
          <a:noFill/>
        </p:spPr>
      </p:pic>
      <p:pic>
        <p:nvPicPr>
          <p:cNvPr id="18438" name="Picture 6" descr="귀멸의 칼날 단행본 1~16권 속표지와 첫장 일러스트 모음 : 네이버 블로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9719" y="1915560"/>
            <a:ext cx="2400189" cy="3769622"/>
          </a:xfrm>
          <a:prstGeom prst="rect">
            <a:avLst/>
          </a:prstGeom>
          <a:noFill/>
        </p:spPr>
      </p:pic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7839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6668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accent1"/>
                </a:solidFill>
              </a:rPr>
              <a:t>1. </a:t>
            </a:r>
            <a:r>
              <a:rPr lang="ko-KR" altLang="en-US" sz="4000" dirty="0" smtClean="0">
                <a:solidFill>
                  <a:schemeClr val="accent1"/>
                </a:solidFill>
              </a:rPr>
              <a:t>일본 문화산업의 종류는</a:t>
            </a:r>
            <a:r>
              <a:rPr lang="en-US" altLang="ko-KR" sz="4000" dirty="0" smtClean="0">
                <a:solidFill>
                  <a:schemeClr val="accent1"/>
                </a:solidFill>
              </a:rPr>
              <a:t>?</a:t>
            </a:r>
            <a:endParaRPr lang="ko-KR" altLang="en-US" sz="4000" dirty="0">
              <a:solidFill>
                <a:schemeClr val="accent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36711" y="1587812"/>
            <a:ext cx="92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2400" dirty="0" smtClean="0">
                <a:solidFill>
                  <a:srgbClr val="0070C0"/>
                </a:solidFill>
              </a:rPr>
              <a:t>-</a:t>
            </a:r>
            <a:r>
              <a:rPr lang="ko-KR" altLang="en-US" sz="2400" dirty="0" smtClean="0">
                <a:solidFill>
                  <a:srgbClr val="0070C0"/>
                </a:solidFill>
              </a:rPr>
              <a:t>소설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  <p:pic>
        <p:nvPicPr>
          <p:cNvPr id="44034" name="Picture 2" descr="이벤트] 일본 소설 「오후도 서점 이야기」, 가상 캐스팅하고, 커피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580" y="2623585"/>
            <a:ext cx="2636659" cy="3498919"/>
          </a:xfrm>
          <a:prstGeom prst="rect">
            <a:avLst/>
          </a:prstGeom>
          <a:noFill/>
        </p:spPr>
      </p:pic>
      <p:pic>
        <p:nvPicPr>
          <p:cNvPr id="44036" name="Picture 4" descr="악의(惡意) - 히가시노 게이고 :: 단테스 이야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2692" y="1475961"/>
            <a:ext cx="1476375" cy="2143125"/>
          </a:xfrm>
          <a:prstGeom prst="rect">
            <a:avLst/>
          </a:prstGeom>
          <a:noFill/>
        </p:spPr>
      </p:pic>
      <p:pic>
        <p:nvPicPr>
          <p:cNvPr id="44038" name="Picture 6" descr="나는 고양이로소이다 - YES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8067" y="3551581"/>
            <a:ext cx="2146852" cy="2981739"/>
          </a:xfrm>
          <a:prstGeom prst="rect">
            <a:avLst/>
          </a:prstGeom>
          <a:noFill/>
        </p:spPr>
      </p:pic>
      <p:pic>
        <p:nvPicPr>
          <p:cNvPr id="44040" name="Picture 8" descr="나미야 잡화점의 기적-히가시노 게이고 : 네이버 블로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0936" y="1550505"/>
            <a:ext cx="2511888" cy="3684104"/>
          </a:xfrm>
          <a:prstGeom prst="rect">
            <a:avLst/>
          </a:prstGeom>
          <a:noFill/>
        </p:spPr>
      </p:pic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8072230" cy="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795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accent1"/>
                </a:solidFill>
              </a:rPr>
              <a:t>2. </a:t>
            </a:r>
            <a:r>
              <a:rPr lang="ko-KR" altLang="en-US" sz="3600" dirty="0" smtClean="0"/>
              <a:t>일본문화산업의 발전과정과 </a:t>
            </a:r>
            <a:r>
              <a:rPr lang="ko-KR" altLang="en-US" sz="3600" dirty="0" smtClean="0"/>
              <a:t>특징들</a:t>
            </a:r>
            <a:endParaRPr lang="ko-KR" altLang="en-US" sz="3600" dirty="0" smtClean="0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50574" y="1361119"/>
            <a:ext cx="820309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애니메이션 사업의 첫 시작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&lt;1910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년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&gt;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배경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전쟁을 치르며 외국의 문화가 유입되던 시기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영화가 일본의 대중문화에 크게 정착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미국 애니메이션을 바탕으로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닛카쓰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덴카쓰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등의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일본 영화사들이 만들어짐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400" dirty="0" smtClean="0">
              <a:solidFill>
                <a:srgbClr val="000000"/>
              </a:solidFill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2900" y="1266825"/>
            <a:ext cx="8072230" cy="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75" y="248692"/>
            <a:ext cx="795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accent1"/>
                </a:solidFill>
              </a:rPr>
              <a:t>2. </a:t>
            </a:r>
            <a:r>
              <a:rPr lang="ko-KR" altLang="en-US" sz="3600" dirty="0" smtClean="0"/>
              <a:t>일본문화산업의 발전과정과 </a:t>
            </a:r>
            <a:r>
              <a:rPr lang="ko-KR" altLang="en-US" sz="3600" dirty="0" smtClean="0"/>
              <a:t>특징들</a:t>
            </a:r>
            <a:endParaRPr lang="ko-KR" altLang="en-US" sz="3600" dirty="0" smtClean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91435" y="1464853"/>
            <a:ext cx="8011236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 최초의 애니메이션 작품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100" b="0" i="0" u="none" strike="noStrike" cap="none" normalizeH="0" baseline="0" dirty="0" smtClean="0">
                <a:ln>
                  <a:noFill/>
                </a:ln>
                <a:solidFill>
                  <a:srgbClr val="E9AE2B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en-US" altLang="ko-KR" sz="2100" dirty="0" smtClean="0">
              <a:solidFill>
                <a:srgbClr val="E9AE2B"/>
              </a:solidFill>
              <a:latin typeface="Arial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영화사의 의뢰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3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명이 해외 애니메이션 작품을 분석 및 기법을 연구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-1916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년 일본 최초의 애니메이션 작품을 제작하기 시작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-1917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년에 일본의 첫 애니메이션들이 출품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315F97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일본의 상업적 애니메이션의 역사의 초기단계를 지나고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바탕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 애니메이션 제작활동이 활발히 이루어짐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한컴바탕" pitchFamily="18" charset="2"/>
                <a:cs typeface="한컴바탕" pitchFamily="18" charset="2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일본문화산업의 발전과정과 특징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오늘의PPT색상테마031_네이비">
      <a:dk1>
        <a:srgbClr val="3A3838"/>
      </a:dk1>
      <a:lt1>
        <a:srgbClr val="FFFFFF"/>
      </a:lt1>
      <a:dk2>
        <a:srgbClr val="3A3838"/>
      </a:dk2>
      <a:lt2>
        <a:srgbClr val="F2F2F2"/>
      </a:lt2>
      <a:accent1>
        <a:srgbClr val="434B56"/>
      </a:accent1>
      <a:accent2>
        <a:srgbClr val="606F82"/>
      </a:accent2>
      <a:accent3>
        <a:srgbClr val="C8C2B6"/>
      </a:accent3>
      <a:accent4>
        <a:srgbClr val="A59C91"/>
      </a:accent4>
      <a:accent5>
        <a:srgbClr val="817669"/>
      </a:accent5>
      <a:accent6>
        <a:srgbClr val="95A2B1"/>
      </a:accent6>
      <a:hlink>
        <a:srgbClr val="757070"/>
      </a:hlink>
      <a:folHlink>
        <a:srgbClr val="75707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</TotalTime>
  <Words>582</Words>
  <Application>Microsoft Office PowerPoint</Application>
  <PresentationFormat>화면 슬라이드 쇼(4:3)</PresentationFormat>
  <Paragraphs>467</Paragraphs>
  <Slides>35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1" baseType="lpstr">
      <vt:lpstr>굴림</vt:lpstr>
      <vt:lpstr>Arial</vt:lpstr>
      <vt:lpstr>맑은 고딕</vt:lpstr>
      <vt:lpstr>함초롬바탕</vt:lpstr>
      <vt:lpstr>한컴바탕</vt:lpstr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home</cp:lastModifiedBy>
  <cp:revision>34</cp:revision>
  <dcterms:created xsi:type="dcterms:W3CDTF">2015-01-21T11:35:38Z</dcterms:created>
  <dcterms:modified xsi:type="dcterms:W3CDTF">2020-05-04T15:26:46Z</dcterms:modified>
</cp:coreProperties>
</file>