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96" r:id="rId4"/>
    <p:sldId id="258" r:id="rId5"/>
    <p:sldId id="278" r:id="rId6"/>
    <p:sldId id="259" r:id="rId7"/>
    <p:sldId id="277" r:id="rId8"/>
    <p:sldId id="282" r:id="rId9"/>
    <p:sldId id="260" r:id="rId10"/>
    <p:sldId id="279" r:id="rId11"/>
    <p:sldId id="281" r:id="rId12"/>
    <p:sldId id="284" r:id="rId13"/>
    <p:sldId id="262" r:id="rId14"/>
    <p:sldId id="286" r:id="rId15"/>
    <p:sldId id="287" r:id="rId16"/>
    <p:sldId id="288" r:id="rId17"/>
    <p:sldId id="293" r:id="rId18"/>
    <p:sldId id="289" r:id="rId19"/>
    <p:sldId id="294" r:id="rId20"/>
    <p:sldId id="290" r:id="rId21"/>
    <p:sldId id="295" r:id="rId2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56" autoAdjust="0"/>
    <p:restoredTop sz="94660"/>
  </p:normalViewPr>
  <p:slideViewPr>
    <p:cSldViewPr snapToGrid="0">
      <p:cViewPr varScale="1">
        <p:scale>
          <a:sx n="87" d="100"/>
          <a:sy n="87" d="100"/>
        </p:scale>
        <p:origin x="9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80AE5-58F9-41EB-AE98-2B462BDDF4D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74233-D1F0-4296-AF55-00E783804C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7491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80AE5-58F9-41EB-AE98-2B462BDDF4D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74233-D1F0-4296-AF55-00E783804C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793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80AE5-58F9-41EB-AE98-2B462BDDF4D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74233-D1F0-4296-AF55-00E783804C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6519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80AE5-58F9-41EB-AE98-2B462BDDF4D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74233-D1F0-4296-AF55-00E783804C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171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80AE5-58F9-41EB-AE98-2B462BDDF4D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74233-D1F0-4296-AF55-00E783804C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5471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80AE5-58F9-41EB-AE98-2B462BDDF4D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74233-D1F0-4296-AF55-00E783804C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2831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80AE5-58F9-41EB-AE98-2B462BDDF4D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74233-D1F0-4296-AF55-00E783804C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5091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80AE5-58F9-41EB-AE98-2B462BDDF4D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74233-D1F0-4296-AF55-00E783804C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2446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80AE5-58F9-41EB-AE98-2B462BDDF4D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74233-D1F0-4296-AF55-00E783804C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5400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80AE5-58F9-41EB-AE98-2B462BDDF4D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74233-D1F0-4296-AF55-00E783804C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110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80AE5-58F9-41EB-AE98-2B462BDDF4D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74233-D1F0-4296-AF55-00E783804C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783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80AE5-58F9-41EB-AE98-2B462BDDF4D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74233-D1F0-4296-AF55-00E783804C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2664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youtu.be/0hoK3RFvxw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02" y="2816433"/>
            <a:ext cx="3980873" cy="3980873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777318" y="2255630"/>
            <a:ext cx="9144000" cy="1830952"/>
          </a:xfrm>
        </p:spPr>
        <p:txBody>
          <a:bodyPr>
            <a:normAutofit/>
          </a:bodyPr>
          <a:lstStyle/>
          <a:p>
            <a:r>
              <a:rPr lang="ko-KR" altLang="en-US" dirty="0" err="1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분라쿠</a:t>
            </a:r>
            <a:r>
              <a:rPr lang="en-US" altLang="ko-KR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[</a:t>
            </a:r>
            <a:r>
              <a:rPr lang="ko-KR" altLang="en-US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文樂</a:t>
            </a:r>
            <a:r>
              <a:rPr lang="en-US" altLang="ko-KR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]</a:t>
            </a:r>
            <a:r>
              <a:rPr lang="ko-KR" altLang="en-US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의</a:t>
            </a:r>
            <a:r>
              <a:rPr lang="en-US" altLang="ko-KR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/>
            </a:r>
            <a:br>
              <a:rPr lang="en-US" altLang="ko-KR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역사와 특징</a:t>
            </a:r>
            <a:endParaRPr lang="ko-KR" altLang="en-US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77388" y="1607842"/>
            <a:ext cx="9144000" cy="436962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일본 전통문화 속의 예능과 무대 예술의 특징 중</a:t>
            </a:r>
            <a:endParaRPr lang="ko-KR" altLang="en-US" dirty="0">
              <a:solidFill>
                <a:schemeClr val="bg1"/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188" y="-196193"/>
            <a:ext cx="914239" cy="914239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188" y="1423602"/>
            <a:ext cx="914239" cy="914239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187" y="3079244"/>
            <a:ext cx="914239" cy="914239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187" y="4692209"/>
            <a:ext cx="914239" cy="914239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187" y="6312004"/>
            <a:ext cx="914239" cy="914239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075" y="528958"/>
            <a:ext cx="914239" cy="914239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074" y="2184600"/>
            <a:ext cx="914239" cy="914239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074" y="3797565"/>
            <a:ext cx="914239" cy="914239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074" y="5417360"/>
            <a:ext cx="914239" cy="914239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210" y="-196193"/>
            <a:ext cx="914239" cy="914239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210" y="1423602"/>
            <a:ext cx="914239" cy="914239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209" y="3079244"/>
            <a:ext cx="914239" cy="914239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209" y="4692209"/>
            <a:ext cx="914239" cy="914239"/>
          </a:xfrm>
          <a:prstGeom prst="rect">
            <a:avLst/>
          </a:prstGeom>
        </p:spPr>
      </p:pic>
      <p:pic>
        <p:nvPicPr>
          <p:cNvPr id="25" name="그림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209" y="6312004"/>
            <a:ext cx="914239" cy="914239"/>
          </a:xfrm>
          <a:prstGeom prst="rect">
            <a:avLst/>
          </a:prstGeom>
        </p:spPr>
      </p:pic>
      <p:sp>
        <p:nvSpPr>
          <p:cNvPr id="27" name="타원 26"/>
          <p:cNvSpPr/>
          <p:nvPr/>
        </p:nvSpPr>
        <p:spPr>
          <a:xfrm>
            <a:off x="9788193" y="956800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타원 27"/>
          <p:cNvSpPr/>
          <p:nvPr/>
        </p:nvSpPr>
        <p:spPr>
          <a:xfrm>
            <a:off x="9787693" y="2608275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9784400" y="4186547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타원 29"/>
          <p:cNvSpPr/>
          <p:nvPr/>
        </p:nvSpPr>
        <p:spPr>
          <a:xfrm>
            <a:off x="9784400" y="5863708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타원 30"/>
          <p:cNvSpPr/>
          <p:nvPr/>
        </p:nvSpPr>
        <p:spPr>
          <a:xfrm>
            <a:off x="10939287" y="1718140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타원 31"/>
          <p:cNvSpPr/>
          <p:nvPr/>
        </p:nvSpPr>
        <p:spPr>
          <a:xfrm>
            <a:off x="10939287" y="3304811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타원 32"/>
          <p:cNvSpPr/>
          <p:nvPr/>
        </p:nvSpPr>
        <p:spPr>
          <a:xfrm>
            <a:off x="10939287" y="4966676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타원 33"/>
          <p:cNvSpPr/>
          <p:nvPr/>
        </p:nvSpPr>
        <p:spPr>
          <a:xfrm>
            <a:off x="12085422" y="954662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타원 34"/>
          <p:cNvSpPr/>
          <p:nvPr/>
        </p:nvSpPr>
        <p:spPr>
          <a:xfrm>
            <a:off x="12085422" y="2608275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타원 35"/>
          <p:cNvSpPr/>
          <p:nvPr/>
        </p:nvSpPr>
        <p:spPr>
          <a:xfrm>
            <a:off x="12085422" y="4227016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타원 36"/>
          <p:cNvSpPr/>
          <p:nvPr/>
        </p:nvSpPr>
        <p:spPr>
          <a:xfrm>
            <a:off x="12085422" y="5875322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TextBox 37"/>
          <p:cNvSpPr txBox="1"/>
          <p:nvPr/>
        </p:nvSpPr>
        <p:spPr>
          <a:xfrm>
            <a:off x="4514521" y="4806870"/>
            <a:ext cx="3669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일본어일본학과 </a:t>
            </a:r>
            <a:r>
              <a:rPr lang="en-US" altLang="ko-KR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21901815 </a:t>
            </a:r>
            <a:r>
              <a:rPr lang="ko-KR" altLang="en-US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정미정</a:t>
            </a:r>
            <a:endParaRPr lang="ko-KR" alt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9" name="타원 38"/>
          <p:cNvSpPr/>
          <p:nvPr/>
        </p:nvSpPr>
        <p:spPr>
          <a:xfrm>
            <a:off x="10934911" y="6586471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타원 39"/>
          <p:cNvSpPr/>
          <p:nvPr/>
        </p:nvSpPr>
        <p:spPr>
          <a:xfrm>
            <a:off x="10934911" y="67611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075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직사각형 31"/>
          <p:cNvSpPr/>
          <p:nvPr/>
        </p:nvSpPr>
        <p:spPr>
          <a:xfrm>
            <a:off x="-43935" y="-56583"/>
            <a:ext cx="9273309" cy="71858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flipH="1">
            <a:off x="282187" y="338712"/>
            <a:ext cx="8158427" cy="1034149"/>
          </a:xfrm>
        </p:spPr>
        <p:txBody>
          <a:bodyPr>
            <a:noAutofit/>
          </a:bodyPr>
          <a:lstStyle/>
          <a:p>
            <a:r>
              <a:rPr lang="ko-KR" altLang="en-US" sz="3600" b="1" dirty="0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일본 전통 인형극의 역사와 유래</a:t>
            </a:r>
            <a:endParaRPr lang="ko-KR" altLang="en-US" sz="3600" b="1" dirty="0">
              <a:solidFill>
                <a:srgbClr val="FF505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31" name="그룹 30"/>
          <p:cNvGrpSpPr/>
          <p:nvPr/>
        </p:nvGrpSpPr>
        <p:grpSpPr>
          <a:xfrm>
            <a:off x="9425187" y="-196193"/>
            <a:ext cx="3215262" cy="7422436"/>
            <a:chOff x="9425187" y="-196193"/>
            <a:chExt cx="3215262" cy="7422436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-196193"/>
              <a:ext cx="914239" cy="914239"/>
            </a:xfrm>
            <a:prstGeom prst="rect">
              <a:avLst/>
            </a:prstGeom>
          </p:spPr>
        </p:pic>
        <p:pic>
          <p:nvPicPr>
            <p:cNvPr id="5" name="그림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1423602"/>
              <a:ext cx="914239" cy="914239"/>
            </a:xfrm>
            <a:prstGeom prst="rect">
              <a:avLst/>
            </a:prstGeom>
          </p:spPr>
        </p:pic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3079244"/>
              <a:ext cx="914239" cy="914239"/>
            </a:xfrm>
            <a:prstGeom prst="rect">
              <a:avLst/>
            </a:prstGeom>
          </p:spPr>
        </p:pic>
        <p:pic>
          <p:nvPicPr>
            <p:cNvPr id="7" name="그림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4692209"/>
              <a:ext cx="914239" cy="914239"/>
            </a:xfrm>
            <a:prstGeom prst="rect">
              <a:avLst/>
            </a:prstGeom>
          </p:spPr>
        </p:pic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6312004"/>
              <a:ext cx="914239" cy="914239"/>
            </a:xfrm>
            <a:prstGeom prst="rect">
              <a:avLst/>
            </a:prstGeom>
          </p:spPr>
        </p:pic>
        <p:pic>
          <p:nvPicPr>
            <p:cNvPr id="9" name="그림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5" y="528958"/>
              <a:ext cx="914239" cy="914239"/>
            </a:xfrm>
            <a:prstGeom prst="rect">
              <a:avLst/>
            </a:prstGeom>
          </p:spPr>
        </p:pic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2184600"/>
              <a:ext cx="914239" cy="914239"/>
            </a:xfrm>
            <a:prstGeom prst="rect">
              <a:avLst/>
            </a:prstGeom>
          </p:spPr>
        </p:pic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3797565"/>
              <a:ext cx="914239" cy="914239"/>
            </a:xfrm>
            <a:prstGeom prst="rect">
              <a:avLst/>
            </a:prstGeom>
          </p:spPr>
        </p:pic>
        <p:pic>
          <p:nvPicPr>
            <p:cNvPr id="12" name="그림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5417360"/>
              <a:ext cx="914239" cy="914239"/>
            </a:xfrm>
            <a:prstGeom prst="rect">
              <a:avLst/>
            </a:prstGeom>
          </p:spPr>
        </p:pic>
        <p:pic>
          <p:nvPicPr>
            <p:cNvPr id="13" name="그림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-196193"/>
              <a:ext cx="914239" cy="914239"/>
            </a:xfrm>
            <a:prstGeom prst="rect">
              <a:avLst/>
            </a:prstGeom>
          </p:spPr>
        </p:pic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1423602"/>
              <a:ext cx="914239" cy="914239"/>
            </a:xfrm>
            <a:prstGeom prst="rect">
              <a:avLst/>
            </a:prstGeom>
          </p:spPr>
        </p:pic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3079244"/>
              <a:ext cx="914239" cy="914239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4692209"/>
              <a:ext cx="914239" cy="914239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6312004"/>
              <a:ext cx="914239" cy="914239"/>
            </a:xfrm>
            <a:prstGeom prst="rect">
              <a:avLst/>
            </a:prstGeom>
          </p:spPr>
        </p:pic>
        <p:sp>
          <p:nvSpPr>
            <p:cNvPr id="18" name="타원 17"/>
            <p:cNvSpPr/>
            <p:nvPr/>
          </p:nvSpPr>
          <p:spPr>
            <a:xfrm>
              <a:off x="9788193" y="95680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>
              <a:off x="9787693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타원 19"/>
            <p:cNvSpPr/>
            <p:nvPr/>
          </p:nvSpPr>
          <p:spPr>
            <a:xfrm>
              <a:off x="9784400" y="4186547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9784400" y="5863708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타원 21"/>
            <p:cNvSpPr/>
            <p:nvPr/>
          </p:nvSpPr>
          <p:spPr>
            <a:xfrm>
              <a:off x="10939287" y="171814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>
              <a:off x="10939287" y="33048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>
              <a:off x="10939287" y="496667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>
              <a:off x="12085422" y="95466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>
              <a:off x="12085422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타원 26"/>
            <p:cNvSpPr/>
            <p:nvPr/>
          </p:nvSpPr>
          <p:spPr>
            <a:xfrm>
              <a:off x="12085422" y="422701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타원 27"/>
            <p:cNvSpPr/>
            <p:nvPr/>
          </p:nvSpPr>
          <p:spPr>
            <a:xfrm>
              <a:off x="12085422" y="587532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10934911" y="658647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10934911" y="676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22865" y="204786"/>
            <a:ext cx="680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 smtClean="0">
                <a:solidFill>
                  <a:schemeClr val="accent2"/>
                </a:solidFill>
                <a:latin typeface="+mj-lt"/>
                <a:ea typeface="함초롬돋움" panose="020B0604000101010101" pitchFamily="50" charset="-127"/>
                <a:cs typeface="함초롬돋움" panose="020B0604000101010101" pitchFamily="50" charset="-127"/>
              </a:rPr>
              <a:t>분라쿠의</a:t>
            </a:r>
            <a:r>
              <a:rPr lang="ko-KR" altLang="en-US" sz="2000" dirty="0" smtClean="0">
                <a:solidFill>
                  <a:schemeClr val="accent2"/>
                </a:solidFill>
                <a:latin typeface="+mj-lt"/>
                <a:ea typeface="함초롬돋움" panose="020B0604000101010101" pitchFamily="50" charset="-127"/>
                <a:cs typeface="함초롬돋움" panose="020B0604000101010101" pitchFamily="50" charset="-127"/>
              </a:rPr>
              <a:t> 역사와 유래</a:t>
            </a:r>
            <a:endParaRPr lang="ko-KR" altLang="en-US" sz="2000" dirty="0">
              <a:solidFill>
                <a:schemeClr val="accent2"/>
              </a:solidFill>
              <a:latin typeface="+mj-lt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pic>
        <p:nvPicPr>
          <p:cNvPr id="36" name="내용 개체 틀 3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9596" y="483573"/>
            <a:ext cx="741403" cy="741403"/>
          </a:xfrm>
        </p:spPr>
      </p:pic>
      <p:pic>
        <p:nvPicPr>
          <p:cNvPr id="40" name="내용 개체 틀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239" y="485019"/>
            <a:ext cx="741403" cy="741403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654762" y="1323996"/>
            <a:ext cx="4745210" cy="6008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sz="2400" b="1" kern="0" dirty="0" err="1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헤이안</a:t>
            </a:r>
            <a:r>
              <a:rPr lang="ko-KR" altLang="en-US" sz="2400" b="1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시대</a:t>
            </a:r>
            <a:r>
              <a:rPr lang="en-US" altLang="ko-KR" sz="2400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400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平安時代</a:t>
            </a:r>
            <a:r>
              <a:rPr lang="en-US" altLang="ko-KR" sz="2400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794-1185)</a:t>
            </a:r>
            <a:endParaRPr lang="ko-KR" altLang="en-US" sz="2400" kern="0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862353" y="1906573"/>
            <a:ext cx="522167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ko-KR" altLang="en-US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예인집단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藝人集團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 err="1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함초롬돋움" panose="020B0604000101010101" pitchFamily="50" charset="-127"/>
              </a:rPr>
              <a:t>구구쓰시</a:t>
            </a:r>
            <a:r>
              <a:rPr lang="en-US" altLang="ko-KR" sz="2000" dirty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함초롬돋움" panose="020B0604000101010101" pitchFamily="50" charset="-127"/>
              </a:rPr>
              <a:t>傀儡師</a:t>
            </a:r>
            <a:r>
              <a:rPr lang="en-US" altLang="ko-KR" sz="2400" b="1" dirty="0">
                <a:solidFill>
                  <a:srgbClr val="FF505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2400" b="1" dirty="0">
              <a:solidFill>
                <a:srgbClr val="FF505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endParaRPr lang="ko-KR" alt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643490" y="2488419"/>
            <a:ext cx="64405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무로마치</a:t>
            </a:r>
            <a:r>
              <a:rPr lang="ko-KR" altLang="en-US" sz="24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시대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室町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1336-1573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933362" y="3072311"/>
            <a:ext cx="59152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유랑생활에서 정착 생활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933362" y="3477933"/>
            <a:ext cx="5884011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000" b="1" dirty="0" err="1" smtClean="0">
                <a:solidFill>
                  <a:srgbClr val="FF505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에비스카키</a:t>
            </a:r>
            <a:r>
              <a:rPr lang="en-US" altLang="ko-KR" sz="2000" b="1" dirty="0">
                <a:solidFill>
                  <a:srgbClr val="FF505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b="1" dirty="0">
                <a:solidFill>
                  <a:srgbClr val="FF505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夷舁き</a:t>
            </a:r>
            <a:r>
              <a:rPr lang="en-US" altLang="ko-KR" sz="2000" b="1" dirty="0" smtClean="0">
                <a:solidFill>
                  <a:srgbClr val="FF505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2000" b="1" dirty="0" smtClean="0">
                <a:solidFill>
                  <a:srgbClr val="FF505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: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인형 놀이를 전문으로 하는 </a:t>
            </a: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연희집단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인형을 상자에 넣어 짊어지고 다님</a:t>
            </a:r>
          </a:p>
          <a:p>
            <a:endParaRPr lang="ko-KR" altLang="en-US" dirty="0"/>
          </a:p>
          <a:p>
            <a:endParaRPr lang="ko-KR" alt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788313" y="4124867"/>
            <a:ext cx="44137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sz="2000" dirty="0" smtClean="0">
                <a:solidFill>
                  <a:srgbClr val="FF5050"/>
                </a:solidFill>
              </a:rPr>
              <a:t>▶오늘날 </a:t>
            </a:r>
            <a:r>
              <a:rPr lang="ko-KR" altLang="en-US" sz="2000" dirty="0">
                <a:solidFill>
                  <a:srgbClr val="FF5050"/>
                </a:solidFill>
              </a:rPr>
              <a:t>인형극 극장 형태의 기원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12251" y="4422828"/>
            <a:ext cx="34671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16</a:t>
            </a:r>
            <a:r>
              <a:rPr lang="ko-KR" altLang="en-US" sz="24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세기 중반</a:t>
            </a:r>
          </a:p>
          <a:p>
            <a:endParaRPr lang="ko-KR" alt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1933362" y="5046924"/>
            <a:ext cx="53076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교토에서 활약하였는데 종종 궁정에서 공연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54762" y="5577027"/>
            <a:ext cx="45008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에도시대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江戶時代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1603-1867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33362" y="6150466"/>
            <a:ext cx="5733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집마다 찾아가 축복해주는 </a:t>
            </a:r>
            <a:r>
              <a:rPr lang="ko-KR" altLang="en-US" sz="2000" b="1" dirty="0" err="1">
                <a:solidFill>
                  <a:srgbClr val="FF505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카도즈케게</a:t>
            </a:r>
            <a:r>
              <a:rPr lang="en-US" altLang="ko-KR" sz="2000" b="1" dirty="0">
                <a:solidFill>
                  <a:srgbClr val="FF505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b="1" dirty="0">
                <a:solidFill>
                  <a:srgbClr val="FF505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門付藝</a:t>
            </a:r>
            <a:r>
              <a:rPr lang="en-US" altLang="ko-KR" sz="2000" b="1" dirty="0">
                <a:solidFill>
                  <a:srgbClr val="FF505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2000" b="1" dirty="0">
              <a:solidFill>
                <a:srgbClr val="FF505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cxnSp>
        <p:nvCxnSpPr>
          <p:cNvPr id="49" name="직선 연결선 48"/>
          <p:cNvCxnSpPr/>
          <p:nvPr/>
        </p:nvCxnSpPr>
        <p:spPr>
          <a:xfrm>
            <a:off x="422865" y="1423602"/>
            <a:ext cx="0" cy="5065121"/>
          </a:xfrm>
          <a:prstGeom prst="line">
            <a:avLst/>
          </a:prstGeom>
          <a:ln w="60325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타원 49"/>
          <p:cNvSpPr/>
          <p:nvPr/>
        </p:nvSpPr>
        <p:spPr>
          <a:xfrm>
            <a:off x="324959" y="1595247"/>
            <a:ext cx="195812" cy="19581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타원 50"/>
          <p:cNvSpPr/>
          <p:nvPr/>
        </p:nvSpPr>
        <p:spPr>
          <a:xfrm>
            <a:off x="324959" y="2660010"/>
            <a:ext cx="195812" cy="19581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타원 51"/>
          <p:cNvSpPr/>
          <p:nvPr/>
        </p:nvSpPr>
        <p:spPr>
          <a:xfrm>
            <a:off x="324959" y="4532995"/>
            <a:ext cx="195812" cy="19581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타원 52"/>
          <p:cNvSpPr/>
          <p:nvPr/>
        </p:nvSpPr>
        <p:spPr>
          <a:xfrm>
            <a:off x="324959" y="5733245"/>
            <a:ext cx="195812" cy="19581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445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직사각형 31"/>
          <p:cNvSpPr/>
          <p:nvPr/>
        </p:nvSpPr>
        <p:spPr>
          <a:xfrm>
            <a:off x="-43935" y="-56583"/>
            <a:ext cx="9273309" cy="71858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flipH="1">
            <a:off x="387697" y="363074"/>
            <a:ext cx="7615540" cy="1034149"/>
          </a:xfrm>
        </p:spPr>
        <p:txBody>
          <a:bodyPr>
            <a:noAutofit/>
          </a:bodyPr>
          <a:lstStyle/>
          <a:p>
            <a:pPr fontAlgn="base"/>
            <a:r>
              <a:rPr lang="ko-KR" altLang="en-US" sz="4000" b="1" dirty="0" err="1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조루리</a:t>
            </a:r>
            <a:r>
              <a:rPr lang="en-US" altLang="ko-KR" sz="4000" b="1" dirty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4000" b="1" dirty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淨瑠璃</a:t>
            </a:r>
            <a:r>
              <a:rPr lang="en-US" altLang="ko-KR" sz="4000" b="1" dirty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4000" b="1" dirty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의 역사와 유래</a:t>
            </a:r>
            <a:endParaRPr lang="ko-KR" altLang="en-US" sz="4000" dirty="0">
              <a:solidFill>
                <a:srgbClr val="FF505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31" name="그룹 30"/>
          <p:cNvGrpSpPr/>
          <p:nvPr/>
        </p:nvGrpSpPr>
        <p:grpSpPr>
          <a:xfrm>
            <a:off x="9425187" y="-196193"/>
            <a:ext cx="3215262" cy="7422436"/>
            <a:chOff x="9425187" y="-196193"/>
            <a:chExt cx="3215262" cy="7422436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-196193"/>
              <a:ext cx="914239" cy="914239"/>
            </a:xfrm>
            <a:prstGeom prst="rect">
              <a:avLst/>
            </a:prstGeom>
          </p:spPr>
        </p:pic>
        <p:pic>
          <p:nvPicPr>
            <p:cNvPr id="5" name="그림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1423602"/>
              <a:ext cx="914239" cy="914239"/>
            </a:xfrm>
            <a:prstGeom prst="rect">
              <a:avLst/>
            </a:prstGeom>
          </p:spPr>
        </p:pic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3079244"/>
              <a:ext cx="914239" cy="914239"/>
            </a:xfrm>
            <a:prstGeom prst="rect">
              <a:avLst/>
            </a:prstGeom>
          </p:spPr>
        </p:pic>
        <p:pic>
          <p:nvPicPr>
            <p:cNvPr id="7" name="그림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4692209"/>
              <a:ext cx="914239" cy="914239"/>
            </a:xfrm>
            <a:prstGeom prst="rect">
              <a:avLst/>
            </a:prstGeom>
          </p:spPr>
        </p:pic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6312004"/>
              <a:ext cx="914239" cy="914239"/>
            </a:xfrm>
            <a:prstGeom prst="rect">
              <a:avLst/>
            </a:prstGeom>
          </p:spPr>
        </p:pic>
        <p:pic>
          <p:nvPicPr>
            <p:cNvPr id="9" name="그림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5" y="528958"/>
              <a:ext cx="914239" cy="914239"/>
            </a:xfrm>
            <a:prstGeom prst="rect">
              <a:avLst/>
            </a:prstGeom>
          </p:spPr>
        </p:pic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2184600"/>
              <a:ext cx="914239" cy="914239"/>
            </a:xfrm>
            <a:prstGeom prst="rect">
              <a:avLst/>
            </a:prstGeom>
          </p:spPr>
        </p:pic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3797565"/>
              <a:ext cx="914239" cy="914239"/>
            </a:xfrm>
            <a:prstGeom prst="rect">
              <a:avLst/>
            </a:prstGeom>
          </p:spPr>
        </p:pic>
        <p:pic>
          <p:nvPicPr>
            <p:cNvPr id="12" name="그림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5417360"/>
              <a:ext cx="914239" cy="914239"/>
            </a:xfrm>
            <a:prstGeom prst="rect">
              <a:avLst/>
            </a:prstGeom>
          </p:spPr>
        </p:pic>
        <p:pic>
          <p:nvPicPr>
            <p:cNvPr id="13" name="그림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-196193"/>
              <a:ext cx="914239" cy="914239"/>
            </a:xfrm>
            <a:prstGeom prst="rect">
              <a:avLst/>
            </a:prstGeom>
          </p:spPr>
        </p:pic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1423602"/>
              <a:ext cx="914239" cy="914239"/>
            </a:xfrm>
            <a:prstGeom prst="rect">
              <a:avLst/>
            </a:prstGeom>
          </p:spPr>
        </p:pic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3079244"/>
              <a:ext cx="914239" cy="914239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4692209"/>
              <a:ext cx="914239" cy="914239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6312004"/>
              <a:ext cx="914239" cy="914239"/>
            </a:xfrm>
            <a:prstGeom prst="rect">
              <a:avLst/>
            </a:prstGeom>
          </p:spPr>
        </p:pic>
        <p:sp>
          <p:nvSpPr>
            <p:cNvPr id="18" name="타원 17"/>
            <p:cNvSpPr/>
            <p:nvPr/>
          </p:nvSpPr>
          <p:spPr>
            <a:xfrm>
              <a:off x="9788193" y="95680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>
              <a:off x="9787693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타원 19"/>
            <p:cNvSpPr/>
            <p:nvPr/>
          </p:nvSpPr>
          <p:spPr>
            <a:xfrm>
              <a:off x="9784400" y="4186547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9784400" y="5863708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타원 21"/>
            <p:cNvSpPr/>
            <p:nvPr/>
          </p:nvSpPr>
          <p:spPr>
            <a:xfrm>
              <a:off x="10939287" y="171814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>
              <a:off x="10939287" y="33048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>
              <a:off x="10939287" y="496667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>
              <a:off x="12085422" y="95466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>
              <a:off x="12085422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타원 26"/>
            <p:cNvSpPr/>
            <p:nvPr/>
          </p:nvSpPr>
          <p:spPr>
            <a:xfrm>
              <a:off x="12085422" y="422701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타원 27"/>
            <p:cNvSpPr/>
            <p:nvPr/>
          </p:nvSpPr>
          <p:spPr>
            <a:xfrm>
              <a:off x="12085422" y="587532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10934911" y="658647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10934911" y="676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387697" y="178408"/>
            <a:ext cx="680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 smtClean="0">
                <a:solidFill>
                  <a:schemeClr val="accent2"/>
                </a:solidFill>
              </a:rPr>
              <a:t>분라쿠의</a:t>
            </a:r>
            <a:r>
              <a:rPr lang="ko-KR" altLang="en-US" sz="2000" dirty="0" smtClean="0">
                <a:solidFill>
                  <a:schemeClr val="accent2"/>
                </a:solidFill>
              </a:rPr>
              <a:t> 역사와 유래</a:t>
            </a:r>
            <a:endParaRPr lang="ko-KR" altLang="en-US" sz="2000" dirty="0">
              <a:solidFill>
                <a:schemeClr val="accent2"/>
              </a:solidFill>
            </a:endParaRPr>
          </a:p>
        </p:txBody>
      </p:sp>
      <p:pic>
        <p:nvPicPr>
          <p:cNvPr id="33" name="내용 개체 틀 3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4386" y="465987"/>
            <a:ext cx="741403" cy="741403"/>
          </a:xfrm>
        </p:spPr>
      </p:pic>
      <p:sp>
        <p:nvSpPr>
          <p:cNvPr id="3" name="TextBox 2"/>
          <p:cNvSpPr txBox="1"/>
          <p:nvPr/>
        </p:nvSpPr>
        <p:spPr>
          <a:xfrm>
            <a:off x="501162" y="1784838"/>
            <a:ext cx="828235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15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세기경에 </a:t>
            </a: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시작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24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샤미센이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사용되기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전에는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비파가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24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조루리는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원래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주인공인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조루리히메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浄瑠璃姫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)의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이야기를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비롯한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장편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서사시를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악기의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반주에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맞추어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노래하는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예능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명칭</a:t>
            </a:r>
            <a:endParaRPr lang="en-US" altLang="ko-KR" sz="24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다유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太夫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):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조루리를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부르는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전문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예능인</a:t>
            </a:r>
            <a:endParaRPr lang="en-US" altLang="ko-KR" sz="24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24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조루리가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많은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사람의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인기를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끌자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다유가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노래하는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조루리만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감상하던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형태에서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점점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다양한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형태로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변화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3823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직사각형 31"/>
          <p:cNvSpPr/>
          <p:nvPr/>
        </p:nvSpPr>
        <p:spPr>
          <a:xfrm>
            <a:off x="-43935" y="-56583"/>
            <a:ext cx="9273309" cy="71858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flipH="1">
            <a:off x="366558" y="528958"/>
            <a:ext cx="7615540" cy="1034149"/>
          </a:xfrm>
        </p:spPr>
        <p:txBody>
          <a:bodyPr>
            <a:noAutofit/>
          </a:bodyPr>
          <a:lstStyle/>
          <a:p>
            <a:pPr fontAlgn="base"/>
            <a:r>
              <a:rPr lang="ko-KR" altLang="en-US" sz="3600" b="1" dirty="0" err="1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닌교</a:t>
            </a:r>
            <a:r>
              <a:rPr lang="ko-KR" altLang="en-US" sz="3600" b="1" dirty="0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600" b="1" dirty="0" err="1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조루리와</a:t>
            </a:r>
            <a:r>
              <a:rPr lang="ko-KR" altLang="en-US" sz="3600" b="1" dirty="0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600" b="1" dirty="0" err="1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분라쿠가</a:t>
            </a:r>
            <a:r>
              <a:rPr lang="en-US" altLang="ko-KR" sz="3600" b="1" dirty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/>
            </a:r>
            <a:br>
              <a:rPr lang="en-US" altLang="ko-KR" sz="3600" b="1" dirty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3600" b="1" dirty="0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동의어가 된 이유</a:t>
            </a:r>
            <a:endParaRPr lang="ko-KR" altLang="en-US" sz="3600" dirty="0">
              <a:solidFill>
                <a:srgbClr val="FF505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31" name="그룹 30"/>
          <p:cNvGrpSpPr/>
          <p:nvPr/>
        </p:nvGrpSpPr>
        <p:grpSpPr>
          <a:xfrm>
            <a:off x="9425187" y="-196193"/>
            <a:ext cx="3215262" cy="7422436"/>
            <a:chOff x="9425187" y="-196193"/>
            <a:chExt cx="3215262" cy="7422436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-196193"/>
              <a:ext cx="914239" cy="914239"/>
            </a:xfrm>
            <a:prstGeom prst="rect">
              <a:avLst/>
            </a:prstGeom>
          </p:spPr>
        </p:pic>
        <p:pic>
          <p:nvPicPr>
            <p:cNvPr id="5" name="그림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1423602"/>
              <a:ext cx="914239" cy="914239"/>
            </a:xfrm>
            <a:prstGeom prst="rect">
              <a:avLst/>
            </a:prstGeom>
          </p:spPr>
        </p:pic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3079244"/>
              <a:ext cx="914239" cy="914239"/>
            </a:xfrm>
            <a:prstGeom prst="rect">
              <a:avLst/>
            </a:prstGeom>
          </p:spPr>
        </p:pic>
        <p:pic>
          <p:nvPicPr>
            <p:cNvPr id="7" name="그림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4692209"/>
              <a:ext cx="914239" cy="914239"/>
            </a:xfrm>
            <a:prstGeom prst="rect">
              <a:avLst/>
            </a:prstGeom>
          </p:spPr>
        </p:pic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6312004"/>
              <a:ext cx="914239" cy="914239"/>
            </a:xfrm>
            <a:prstGeom prst="rect">
              <a:avLst/>
            </a:prstGeom>
          </p:spPr>
        </p:pic>
        <p:pic>
          <p:nvPicPr>
            <p:cNvPr id="9" name="그림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5" y="528958"/>
              <a:ext cx="914239" cy="914239"/>
            </a:xfrm>
            <a:prstGeom prst="rect">
              <a:avLst/>
            </a:prstGeom>
          </p:spPr>
        </p:pic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2184600"/>
              <a:ext cx="914239" cy="914239"/>
            </a:xfrm>
            <a:prstGeom prst="rect">
              <a:avLst/>
            </a:prstGeom>
          </p:spPr>
        </p:pic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3797565"/>
              <a:ext cx="914239" cy="914239"/>
            </a:xfrm>
            <a:prstGeom prst="rect">
              <a:avLst/>
            </a:prstGeom>
          </p:spPr>
        </p:pic>
        <p:pic>
          <p:nvPicPr>
            <p:cNvPr id="12" name="그림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5417360"/>
              <a:ext cx="914239" cy="914239"/>
            </a:xfrm>
            <a:prstGeom prst="rect">
              <a:avLst/>
            </a:prstGeom>
          </p:spPr>
        </p:pic>
        <p:pic>
          <p:nvPicPr>
            <p:cNvPr id="13" name="그림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-196193"/>
              <a:ext cx="914239" cy="914239"/>
            </a:xfrm>
            <a:prstGeom prst="rect">
              <a:avLst/>
            </a:prstGeom>
          </p:spPr>
        </p:pic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1423602"/>
              <a:ext cx="914239" cy="914239"/>
            </a:xfrm>
            <a:prstGeom prst="rect">
              <a:avLst/>
            </a:prstGeom>
          </p:spPr>
        </p:pic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3079244"/>
              <a:ext cx="914239" cy="914239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4692209"/>
              <a:ext cx="914239" cy="914239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6312004"/>
              <a:ext cx="914239" cy="914239"/>
            </a:xfrm>
            <a:prstGeom prst="rect">
              <a:avLst/>
            </a:prstGeom>
          </p:spPr>
        </p:pic>
        <p:sp>
          <p:nvSpPr>
            <p:cNvPr id="18" name="타원 17"/>
            <p:cNvSpPr/>
            <p:nvPr/>
          </p:nvSpPr>
          <p:spPr>
            <a:xfrm>
              <a:off x="9788193" y="95680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>
              <a:off x="9787693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타원 19"/>
            <p:cNvSpPr/>
            <p:nvPr/>
          </p:nvSpPr>
          <p:spPr>
            <a:xfrm>
              <a:off x="9784400" y="4186547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9784400" y="5863708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타원 21"/>
            <p:cNvSpPr/>
            <p:nvPr/>
          </p:nvSpPr>
          <p:spPr>
            <a:xfrm>
              <a:off x="10939287" y="171814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>
              <a:off x="10939287" y="33048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>
              <a:off x="10939287" y="496667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>
              <a:off x="12085422" y="95466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>
              <a:off x="12085422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타원 26"/>
            <p:cNvSpPr/>
            <p:nvPr/>
          </p:nvSpPr>
          <p:spPr>
            <a:xfrm>
              <a:off x="12085422" y="422701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타원 27"/>
            <p:cNvSpPr/>
            <p:nvPr/>
          </p:nvSpPr>
          <p:spPr>
            <a:xfrm>
              <a:off x="12085422" y="587532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10934911" y="658647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10934911" y="676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366558" y="127311"/>
            <a:ext cx="680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 smtClean="0">
                <a:solidFill>
                  <a:schemeClr val="accent2"/>
                </a:solidFill>
              </a:rPr>
              <a:t>분라쿠의</a:t>
            </a:r>
            <a:r>
              <a:rPr lang="ko-KR" altLang="en-US" sz="2000" dirty="0" smtClean="0">
                <a:solidFill>
                  <a:schemeClr val="accent2"/>
                </a:solidFill>
              </a:rPr>
              <a:t> 역사와 유래</a:t>
            </a:r>
            <a:endParaRPr lang="ko-KR" altLang="en-US" sz="2000" dirty="0">
              <a:solidFill>
                <a:schemeClr val="accent2"/>
              </a:solidFill>
            </a:endParaRPr>
          </a:p>
        </p:txBody>
      </p:sp>
      <p:pic>
        <p:nvPicPr>
          <p:cNvPr id="33" name="내용 개체 틀 3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02" y="395653"/>
            <a:ext cx="741403" cy="741403"/>
          </a:xfrm>
        </p:spPr>
      </p:pic>
      <p:pic>
        <p:nvPicPr>
          <p:cNvPr id="34" name="내용 개체 틀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910" y="389453"/>
            <a:ext cx="741403" cy="741403"/>
          </a:xfrm>
          <a:prstGeom prst="rect">
            <a:avLst/>
          </a:prstGeom>
        </p:spPr>
      </p:pic>
      <p:pic>
        <p:nvPicPr>
          <p:cNvPr id="36" name="내용 개체 틀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3345" y="397099"/>
            <a:ext cx="741403" cy="74140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2152" y="1930394"/>
            <a:ext cx="772445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ko-KR" sz="28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19</a:t>
            </a:r>
            <a:r>
              <a:rPr lang="ko-KR" altLang="en-US" sz="28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세기 </a:t>
            </a:r>
            <a:r>
              <a:rPr lang="ko-KR" altLang="en-US" sz="28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오사카에 </a:t>
            </a:r>
            <a:r>
              <a:rPr lang="ko-KR" altLang="en-US" sz="28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우에무라</a:t>
            </a:r>
            <a:r>
              <a:rPr lang="ko-KR" altLang="en-US" sz="28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8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분라쿠겐</a:t>
            </a:r>
            <a:r>
              <a:rPr lang="en-US" altLang="ko-KR" sz="28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8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植村文樂軒</a:t>
            </a:r>
            <a:r>
              <a:rPr lang="en-US" altLang="ko-KR" sz="28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28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 </a:t>
            </a:r>
            <a:r>
              <a:rPr lang="ko-KR" altLang="en-US" sz="28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출현</a:t>
            </a:r>
            <a:endParaRPr lang="en-US" altLang="ko-KR" sz="28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ko-KR" sz="28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28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분라쿠겐의</a:t>
            </a:r>
            <a:r>
              <a:rPr lang="ko-KR" altLang="en-US" sz="28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8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문하생들은 </a:t>
            </a:r>
            <a:r>
              <a:rPr lang="ko-KR" altLang="en-US" sz="28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닌교</a:t>
            </a:r>
            <a:r>
              <a:rPr lang="ko-KR" altLang="en-US" sz="28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8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조루리</a:t>
            </a:r>
            <a:r>
              <a:rPr lang="ko-KR" altLang="en-US" sz="28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전용 극장을 </a:t>
            </a:r>
            <a:r>
              <a:rPr lang="ko-KR" altLang="en-US" sz="28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개설</a:t>
            </a:r>
            <a:endParaRPr lang="en-US" altLang="ko-KR" sz="28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ko-KR" sz="28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28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극장 명칭을 </a:t>
            </a:r>
            <a:r>
              <a:rPr lang="ko-KR" altLang="en-US" sz="28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분라쿠좌</a:t>
            </a:r>
            <a:r>
              <a:rPr lang="en-US" altLang="ko-KR" sz="28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8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文樂座</a:t>
            </a:r>
            <a:r>
              <a:rPr lang="en-US" altLang="ko-KR" sz="28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28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로 붙였다</a:t>
            </a:r>
            <a:r>
              <a:rPr lang="en-US" altLang="ko-KR" sz="28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ko-KR" sz="28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28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닌교</a:t>
            </a:r>
            <a:r>
              <a:rPr lang="ko-KR" altLang="en-US" sz="28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8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조루리는</a:t>
            </a:r>
            <a:r>
              <a:rPr lang="ko-KR" altLang="en-US" sz="28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사람들 사이에서 </a:t>
            </a:r>
            <a:r>
              <a:rPr lang="ko-KR" altLang="en-US" sz="28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분라쿠좌의</a:t>
            </a:r>
            <a:r>
              <a:rPr lang="ko-KR" altLang="en-US" sz="28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연극이라 </a:t>
            </a:r>
            <a:r>
              <a:rPr lang="ko-KR" altLang="en-US" sz="28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불림</a:t>
            </a:r>
            <a:r>
              <a:rPr lang="en-US" altLang="ko-KR" sz="28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39447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284" y="-1195702"/>
            <a:ext cx="5149165" cy="5149165"/>
          </a:xfrm>
        </p:spPr>
      </p:pic>
      <p:sp>
        <p:nvSpPr>
          <p:cNvPr id="7" name="이등변 삼각형 6"/>
          <p:cNvSpPr/>
          <p:nvPr/>
        </p:nvSpPr>
        <p:spPr>
          <a:xfrm rot="950096">
            <a:off x="8488218" y="3004362"/>
            <a:ext cx="6225309" cy="4932218"/>
          </a:xfrm>
          <a:prstGeom prst="triangl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 rot="19089907">
            <a:off x="4584604" y="4734207"/>
            <a:ext cx="10160000" cy="2586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 rot="19089907">
            <a:off x="4831797" y="4989368"/>
            <a:ext cx="10160000" cy="92481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 rot="19089907">
            <a:off x="4337411" y="4645184"/>
            <a:ext cx="10160000" cy="92481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 rot="19065105">
            <a:off x="8511094" y="4738255"/>
            <a:ext cx="6459032" cy="3694545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 rot="19089907">
            <a:off x="6174831" y="5659738"/>
            <a:ext cx="10160000" cy="9248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1" name="그룹 40"/>
          <p:cNvGrpSpPr/>
          <p:nvPr/>
        </p:nvGrpSpPr>
        <p:grpSpPr>
          <a:xfrm rot="2879514">
            <a:off x="10441813" y="3200281"/>
            <a:ext cx="2423943" cy="5472263"/>
            <a:chOff x="10365534" y="2068991"/>
            <a:chExt cx="3215262" cy="6978476"/>
          </a:xfrm>
        </p:grpSpPr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5535" y="2068991"/>
              <a:ext cx="914239" cy="914239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5535" y="3688786"/>
              <a:ext cx="914239" cy="914239"/>
            </a:xfrm>
            <a:prstGeom prst="rect">
              <a:avLst/>
            </a:prstGeom>
          </p:spPr>
        </p:pic>
        <p:pic>
          <p:nvPicPr>
            <p:cNvPr id="18" name="그림 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5534" y="5344428"/>
              <a:ext cx="914239" cy="914239"/>
            </a:xfrm>
            <a:prstGeom prst="rect">
              <a:avLst/>
            </a:prstGeom>
          </p:spPr>
        </p:pic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5534" y="6957393"/>
              <a:ext cx="914239" cy="914239"/>
            </a:xfrm>
            <a:prstGeom prst="rect">
              <a:avLst/>
            </a:prstGeom>
          </p:spPr>
        </p:pic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20422" y="2794142"/>
              <a:ext cx="914239" cy="914239"/>
            </a:xfrm>
            <a:prstGeom prst="rect">
              <a:avLst/>
            </a:prstGeom>
          </p:spPr>
        </p:pic>
        <p:pic>
          <p:nvPicPr>
            <p:cNvPr id="21" name="그림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20421" y="4449784"/>
              <a:ext cx="914239" cy="914239"/>
            </a:xfrm>
            <a:prstGeom prst="rect">
              <a:avLst/>
            </a:prstGeom>
          </p:spPr>
        </p:pic>
        <p:pic>
          <p:nvPicPr>
            <p:cNvPr id="22" name="그림 2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20421" y="6062749"/>
              <a:ext cx="914239" cy="914239"/>
            </a:xfrm>
            <a:prstGeom prst="rect">
              <a:avLst/>
            </a:prstGeom>
          </p:spPr>
        </p:pic>
        <p:pic>
          <p:nvPicPr>
            <p:cNvPr id="23" name="그림 2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20421" y="7682544"/>
              <a:ext cx="914239" cy="914239"/>
            </a:xfrm>
            <a:prstGeom prst="rect">
              <a:avLst/>
            </a:prstGeom>
          </p:spPr>
        </p:pic>
        <p:pic>
          <p:nvPicPr>
            <p:cNvPr id="24" name="그림 2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66557" y="2068991"/>
              <a:ext cx="914239" cy="914239"/>
            </a:xfrm>
            <a:prstGeom prst="rect">
              <a:avLst/>
            </a:prstGeom>
          </p:spPr>
        </p:pic>
        <p:pic>
          <p:nvPicPr>
            <p:cNvPr id="25" name="그림 2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66557" y="3688786"/>
              <a:ext cx="914239" cy="914239"/>
            </a:xfrm>
            <a:prstGeom prst="rect">
              <a:avLst/>
            </a:prstGeom>
          </p:spPr>
        </p:pic>
        <p:pic>
          <p:nvPicPr>
            <p:cNvPr id="26" name="그림 2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66556" y="5344428"/>
              <a:ext cx="914239" cy="914239"/>
            </a:xfrm>
            <a:prstGeom prst="rect">
              <a:avLst/>
            </a:prstGeom>
          </p:spPr>
        </p:pic>
        <p:pic>
          <p:nvPicPr>
            <p:cNvPr id="27" name="그림 2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66556" y="6957393"/>
              <a:ext cx="914239" cy="914239"/>
            </a:xfrm>
            <a:prstGeom prst="rect">
              <a:avLst/>
            </a:prstGeom>
          </p:spPr>
        </p:pic>
        <p:sp>
          <p:nvSpPr>
            <p:cNvPr id="28" name="타원 27"/>
            <p:cNvSpPr/>
            <p:nvPr/>
          </p:nvSpPr>
          <p:spPr>
            <a:xfrm>
              <a:off x="10728540" y="3221984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10728040" y="4873459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10724747" y="645173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타원 30"/>
            <p:cNvSpPr/>
            <p:nvPr/>
          </p:nvSpPr>
          <p:spPr>
            <a:xfrm>
              <a:off x="10724747" y="812889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타원 31"/>
            <p:cNvSpPr/>
            <p:nvPr/>
          </p:nvSpPr>
          <p:spPr>
            <a:xfrm>
              <a:off x="11879634" y="3983324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타원 32"/>
            <p:cNvSpPr/>
            <p:nvPr/>
          </p:nvSpPr>
          <p:spPr>
            <a:xfrm>
              <a:off x="11879634" y="556999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타원 33"/>
            <p:cNvSpPr/>
            <p:nvPr/>
          </p:nvSpPr>
          <p:spPr>
            <a:xfrm>
              <a:off x="11879634" y="723186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타원 34"/>
            <p:cNvSpPr/>
            <p:nvPr/>
          </p:nvSpPr>
          <p:spPr>
            <a:xfrm>
              <a:off x="13025769" y="321984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타원 35"/>
            <p:cNvSpPr/>
            <p:nvPr/>
          </p:nvSpPr>
          <p:spPr>
            <a:xfrm>
              <a:off x="13025769" y="4873459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타원 36"/>
            <p:cNvSpPr/>
            <p:nvPr/>
          </p:nvSpPr>
          <p:spPr>
            <a:xfrm>
              <a:off x="13025769" y="649220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타원 37"/>
            <p:cNvSpPr/>
            <p:nvPr/>
          </p:nvSpPr>
          <p:spPr>
            <a:xfrm>
              <a:off x="13025769" y="814050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타원 38"/>
            <p:cNvSpPr/>
            <p:nvPr/>
          </p:nvSpPr>
          <p:spPr>
            <a:xfrm>
              <a:off x="11875258" y="885165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타원 39"/>
            <p:cNvSpPr/>
            <p:nvPr/>
          </p:nvSpPr>
          <p:spPr>
            <a:xfrm>
              <a:off x="11875258" y="233279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060881" y="2627900"/>
            <a:ext cx="4536272" cy="1325563"/>
          </a:xfrm>
        </p:spPr>
        <p:txBody>
          <a:bodyPr>
            <a:normAutofit/>
          </a:bodyPr>
          <a:lstStyle/>
          <a:p>
            <a:r>
              <a:rPr lang="ko-KR" altLang="en-US" sz="5400" b="1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분라쿠의</a:t>
            </a:r>
            <a:r>
              <a:rPr lang="ko-KR" altLang="en-US" sz="5400" b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특징</a:t>
            </a:r>
            <a:endParaRPr lang="ko-KR" altLang="en-US" sz="5400" b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1566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직사각형 31"/>
          <p:cNvSpPr/>
          <p:nvPr/>
        </p:nvSpPr>
        <p:spPr>
          <a:xfrm>
            <a:off x="-43935" y="-56583"/>
            <a:ext cx="9273309" cy="71858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flipH="1">
            <a:off x="335795" y="377178"/>
            <a:ext cx="3757034" cy="1034149"/>
          </a:xfrm>
        </p:spPr>
        <p:txBody>
          <a:bodyPr>
            <a:noAutofit/>
          </a:bodyPr>
          <a:lstStyle/>
          <a:p>
            <a:pPr fontAlgn="base"/>
            <a:r>
              <a:rPr lang="ko-KR" altLang="en-US" b="1" dirty="0" err="1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조루리와</a:t>
            </a:r>
            <a:r>
              <a:rPr lang="ko-KR" altLang="en-US" b="1" dirty="0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b="1" dirty="0" err="1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다유</a:t>
            </a:r>
            <a:endParaRPr lang="ko-KR" altLang="en-US" dirty="0">
              <a:solidFill>
                <a:srgbClr val="FF505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31" name="그룹 30"/>
          <p:cNvGrpSpPr/>
          <p:nvPr/>
        </p:nvGrpSpPr>
        <p:grpSpPr>
          <a:xfrm>
            <a:off x="9425187" y="-196193"/>
            <a:ext cx="3215262" cy="7422436"/>
            <a:chOff x="9425187" y="-196193"/>
            <a:chExt cx="3215262" cy="7422436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-196193"/>
              <a:ext cx="914239" cy="914239"/>
            </a:xfrm>
            <a:prstGeom prst="rect">
              <a:avLst/>
            </a:prstGeom>
          </p:spPr>
        </p:pic>
        <p:pic>
          <p:nvPicPr>
            <p:cNvPr id="5" name="그림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1423602"/>
              <a:ext cx="914239" cy="914239"/>
            </a:xfrm>
            <a:prstGeom prst="rect">
              <a:avLst/>
            </a:prstGeom>
          </p:spPr>
        </p:pic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3079244"/>
              <a:ext cx="914239" cy="914239"/>
            </a:xfrm>
            <a:prstGeom prst="rect">
              <a:avLst/>
            </a:prstGeom>
          </p:spPr>
        </p:pic>
        <p:pic>
          <p:nvPicPr>
            <p:cNvPr id="7" name="그림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4692209"/>
              <a:ext cx="914239" cy="914239"/>
            </a:xfrm>
            <a:prstGeom prst="rect">
              <a:avLst/>
            </a:prstGeom>
          </p:spPr>
        </p:pic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6312004"/>
              <a:ext cx="914239" cy="914239"/>
            </a:xfrm>
            <a:prstGeom prst="rect">
              <a:avLst/>
            </a:prstGeom>
          </p:spPr>
        </p:pic>
        <p:pic>
          <p:nvPicPr>
            <p:cNvPr id="9" name="그림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5" y="528958"/>
              <a:ext cx="914239" cy="914239"/>
            </a:xfrm>
            <a:prstGeom prst="rect">
              <a:avLst/>
            </a:prstGeom>
          </p:spPr>
        </p:pic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2184600"/>
              <a:ext cx="914239" cy="914239"/>
            </a:xfrm>
            <a:prstGeom prst="rect">
              <a:avLst/>
            </a:prstGeom>
          </p:spPr>
        </p:pic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3797565"/>
              <a:ext cx="914239" cy="914239"/>
            </a:xfrm>
            <a:prstGeom prst="rect">
              <a:avLst/>
            </a:prstGeom>
          </p:spPr>
        </p:pic>
        <p:pic>
          <p:nvPicPr>
            <p:cNvPr id="12" name="그림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5417360"/>
              <a:ext cx="914239" cy="914239"/>
            </a:xfrm>
            <a:prstGeom prst="rect">
              <a:avLst/>
            </a:prstGeom>
          </p:spPr>
        </p:pic>
        <p:pic>
          <p:nvPicPr>
            <p:cNvPr id="13" name="그림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-196193"/>
              <a:ext cx="914239" cy="914239"/>
            </a:xfrm>
            <a:prstGeom prst="rect">
              <a:avLst/>
            </a:prstGeom>
          </p:spPr>
        </p:pic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1423602"/>
              <a:ext cx="914239" cy="914239"/>
            </a:xfrm>
            <a:prstGeom prst="rect">
              <a:avLst/>
            </a:prstGeom>
          </p:spPr>
        </p:pic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3079244"/>
              <a:ext cx="914239" cy="914239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4692209"/>
              <a:ext cx="914239" cy="914239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6312004"/>
              <a:ext cx="914239" cy="914239"/>
            </a:xfrm>
            <a:prstGeom prst="rect">
              <a:avLst/>
            </a:prstGeom>
          </p:spPr>
        </p:pic>
        <p:sp>
          <p:nvSpPr>
            <p:cNvPr id="18" name="타원 17"/>
            <p:cNvSpPr/>
            <p:nvPr/>
          </p:nvSpPr>
          <p:spPr>
            <a:xfrm>
              <a:off x="9788193" y="95680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>
              <a:off x="9787693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타원 19"/>
            <p:cNvSpPr/>
            <p:nvPr/>
          </p:nvSpPr>
          <p:spPr>
            <a:xfrm>
              <a:off x="9784400" y="4186547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9784400" y="5863708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타원 21"/>
            <p:cNvSpPr/>
            <p:nvPr/>
          </p:nvSpPr>
          <p:spPr>
            <a:xfrm>
              <a:off x="10939287" y="171814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>
              <a:off x="10939287" y="33048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>
              <a:off x="10939287" y="496667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>
              <a:off x="12085422" y="95466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>
              <a:off x="12085422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타원 26"/>
            <p:cNvSpPr/>
            <p:nvPr/>
          </p:nvSpPr>
          <p:spPr>
            <a:xfrm>
              <a:off x="12085422" y="422701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타원 27"/>
            <p:cNvSpPr/>
            <p:nvPr/>
          </p:nvSpPr>
          <p:spPr>
            <a:xfrm>
              <a:off x="12085422" y="587532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10934911" y="658647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10934911" y="676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22865" y="204786"/>
            <a:ext cx="680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 smtClean="0">
                <a:solidFill>
                  <a:schemeClr val="accent2"/>
                </a:solidFill>
              </a:rPr>
              <a:t>분라쿠의</a:t>
            </a:r>
            <a:r>
              <a:rPr lang="ko-KR" altLang="en-US" sz="2000" dirty="0" smtClean="0">
                <a:solidFill>
                  <a:schemeClr val="accent2"/>
                </a:solidFill>
              </a:rPr>
              <a:t> 특징</a:t>
            </a:r>
            <a:endParaRPr lang="ko-KR" altLang="en-US" sz="2000" dirty="0">
              <a:solidFill>
                <a:schemeClr val="accent2"/>
              </a:solidFill>
            </a:endParaRPr>
          </a:p>
        </p:txBody>
      </p:sp>
      <p:pic>
        <p:nvPicPr>
          <p:cNvPr id="33" name="내용 개체 틀 3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991" y="448406"/>
            <a:ext cx="741403" cy="741403"/>
          </a:xfrm>
        </p:spPr>
      </p:pic>
      <p:pic>
        <p:nvPicPr>
          <p:cNvPr id="34" name="내용 개체 틀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6199" y="442206"/>
            <a:ext cx="741403" cy="741403"/>
          </a:xfrm>
          <a:prstGeom prst="rect">
            <a:avLst/>
          </a:prstGeom>
        </p:spPr>
      </p:pic>
      <p:pic>
        <p:nvPicPr>
          <p:cNvPr id="36" name="내용 개체 틀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3634" y="449852"/>
            <a:ext cx="741403" cy="74140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5123" y="1913952"/>
            <a:ext cx="8326315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다유는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원칙적으로 한 사람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모든 것을 말로 읊어 표현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각본을 앞에 두고 읽으며 전개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다유가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보는 각본을 </a:t>
            </a: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유카홍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床本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조루리의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구성은 지아이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地合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)·</a:t>
            </a: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코토바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詞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)·</a:t>
            </a: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후시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節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기다유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조루리는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오사카 사투리로 하는 것이 원칙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지아이는 </a:t>
            </a: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샤미센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반주의 타이밍에 맞춰 억양을 붙여 이야기하는 것으로 서경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敍景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)·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서사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敍事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부분에 활용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코토바는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샤미센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반주 없이 이야기하는 사설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辭說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부분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후시는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부분이라든가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서정적인 장면에서 들려주는 가락이다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소리의 높이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·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길이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·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장단 등을 다르게 한 </a:t>
            </a: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지아이를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통해 장면마다 변화 나타냄</a:t>
            </a:r>
          </a:p>
          <a:p>
            <a:endParaRPr lang="ko-KR" altLang="en-US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8011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직사각형 31"/>
          <p:cNvSpPr/>
          <p:nvPr/>
        </p:nvSpPr>
        <p:spPr>
          <a:xfrm>
            <a:off x="-43935" y="-56583"/>
            <a:ext cx="9273309" cy="71858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flipH="1">
            <a:off x="332470" y="349190"/>
            <a:ext cx="4513173" cy="1034149"/>
          </a:xfrm>
        </p:spPr>
        <p:txBody>
          <a:bodyPr>
            <a:normAutofit/>
          </a:bodyPr>
          <a:lstStyle/>
          <a:p>
            <a:pPr fontAlgn="base"/>
            <a:r>
              <a:rPr lang="ko-KR" altLang="en-US" b="1" dirty="0" err="1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분라쿠</a:t>
            </a:r>
            <a:r>
              <a:rPr lang="ko-KR" altLang="en-US" b="1" dirty="0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속 </a:t>
            </a:r>
            <a:r>
              <a:rPr lang="ko-KR" altLang="en-US" b="1" dirty="0" err="1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샤미센</a:t>
            </a:r>
            <a:endParaRPr lang="ko-KR" altLang="en-US" dirty="0">
              <a:solidFill>
                <a:srgbClr val="FF505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31" name="그룹 30"/>
          <p:cNvGrpSpPr/>
          <p:nvPr/>
        </p:nvGrpSpPr>
        <p:grpSpPr>
          <a:xfrm>
            <a:off x="9425187" y="-196193"/>
            <a:ext cx="3215262" cy="7422436"/>
            <a:chOff x="9425187" y="-196193"/>
            <a:chExt cx="3215262" cy="7422436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-196193"/>
              <a:ext cx="914239" cy="914239"/>
            </a:xfrm>
            <a:prstGeom prst="rect">
              <a:avLst/>
            </a:prstGeom>
          </p:spPr>
        </p:pic>
        <p:pic>
          <p:nvPicPr>
            <p:cNvPr id="5" name="그림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1423602"/>
              <a:ext cx="914239" cy="914239"/>
            </a:xfrm>
            <a:prstGeom prst="rect">
              <a:avLst/>
            </a:prstGeom>
          </p:spPr>
        </p:pic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3079244"/>
              <a:ext cx="914239" cy="914239"/>
            </a:xfrm>
            <a:prstGeom prst="rect">
              <a:avLst/>
            </a:prstGeom>
          </p:spPr>
        </p:pic>
        <p:pic>
          <p:nvPicPr>
            <p:cNvPr id="7" name="그림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4692209"/>
              <a:ext cx="914239" cy="914239"/>
            </a:xfrm>
            <a:prstGeom prst="rect">
              <a:avLst/>
            </a:prstGeom>
          </p:spPr>
        </p:pic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6312004"/>
              <a:ext cx="914239" cy="914239"/>
            </a:xfrm>
            <a:prstGeom prst="rect">
              <a:avLst/>
            </a:prstGeom>
          </p:spPr>
        </p:pic>
        <p:pic>
          <p:nvPicPr>
            <p:cNvPr id="9" name="그림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5" y="528958"/>
              <a:ext cx="914239" cy="914239"/>
            </a:xfrm>
            <a:prstGeom prst="rect">
              <a:avLst/>
            </a:prstGeom>
          </p:spPr>
        </p:pic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2184600"/>
              <a:ext cx="914239" cy="914239"/>
            </a:xfrm>
            <a:prstGeom prst="rect">
              <a:avLst/>
            </a:prstGeom>
          </p:spPr>
        </p:pic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3797565"/>
              <a:ext cx="914239" cy="914239"/>
            </a:xfrm>
            <a:prstGeom prst="rect">
              <a:avLst/>
            </a:prstGeom>
          </p:spPr>
        </p:pic>
        <p:pic>
          <p:nvPicPr>
            <p:cNvPr id="12" name="그림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5417360"/>
              <a:ext cx="914239" cy="914239"/>
            </a:xfrm>
            <a:prstGeom prst="rect">
              <a:avLst/>
            </a:prstGeom>
          </p:spPr>
        </p:pic>
        <p:pic>
          <p:nvPicPr>
            <p:cNvPr id="13" name="그림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-196193"/>
              <a:ext cx="914239" cy="914239"/>
            </a:xfrm>
            <a:prstGeom prst="rect">
              <a:avLst/>
            </a:prstGeom>
          </p:spPr>
        </p:pic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1423602"/>
              <a:ext cx="914239" cy="914239"/>
            </a:xfrm>
            <a:prstGeom prst="rect">
              <a:avLst/>
            </a:prstGeom>
          </p:spPr>
        </p:pic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3079244"/>
              <a:ext cx="914239" cy="914239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4692209"/>
              <a:ext cx="914239" cy="914239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6312004"/>
              <a:ext cx="914239" cy="914239"/>
            </a:xfrm>
            <a:prstGeom prst="rect">
              <a:avLst/>
            </a:prstGeom>
          </p:spPr>
        </p:pic>
        <p:sp>
          <p:nvSpPr>
            <p:cNvPr id="18" name="타원 17"/>
            <p:cNvSpPr/>
            <p:nvPr/>
          </p:nvSpPr>
          <p:spPr>
            <a:xfrm>
              <a:off x="9788193" y="95680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>
              <a:off x="9787693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타원 19"/>
            <p:cNvSpPr/>
            <p:nvPr/>
          </p:nvSpPr>
          <p:spPr>
            <a:xfrm>
              <a:off x="9784400" y="4186547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9784400" y="5863708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타원 21"/>
            <p:cNvSpPr/>
            <p:nvPr/>
          </p:nvSpPr>
          <p:spPr>
            <a:xfrm>
              <a:off x="10939287" y="171814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>
              <a:off x="10939287" y="33048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>
              <a:off x="10939287" y="496667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>
              <a:off x="12085422" y="95466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>
              <a:off x="12085422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타원 26"/>
            <p:cNvSpPr/>
            <p:nvPr/>
          </p:nvSpPr>
          <p:spPr>
            <a:xfrm>
              <a:off x="12085422" y="422701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타원 27"/>
            <p:cNvSpPr/>
            <p:nvPr/>
          </p:nvSpPr>
          <p:spPr>
            <a:xfrm>
              <a:off x="12085422" y="587532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10934911" y="658647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10934911" y="676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22865" y="204786"/>
            <a:ext cx="680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 smtClean="0">
                <a:solidFill>
                  <a:schemeClr val="accent2"/>
                </a:solidFill>
              </a:rPr>
              <a:t>분라쿠의</a:t>
            </a:r>
            <a:r>
              <a:rPr lang="ko-KR" altLang="en-US" sz="2000" dirty="0" smtClean="0">
                <a:solidFill>
                  <a:schemeClr val="accent2"/>
                </a:solidFill>
              </a:rPr>
              <a:t> 특징</a:t>
            </a:r>
            <a:endParaRPr lang="ko-KR" altLang="en-US" sz="2000" dirty="0">
              <a:solidFill>
                <a:schemeClr val="accent2"/>
              </a:solidFill>
            </a:endParaRPr>
          </a:p>
        </p:txBody>
      </p:sp>
      <p:pic>
        <p:nvPicPr>
          <p:cNvPr id="33" name="내용 개체 틀 3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408" y="439613"/>
            <a:ext cx="741403" cy="741403"/>
          </a:xfrm>
        </p:spPr>
      </p:pic>
      <p:pic>
        <p:nvPicPr>
          <p:cNvPr id="34" name="내용 개체 틀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5616" y="433413"/>
            <a:ext cx="741403" cy="741403"/>
          </a:xfrm>
          <a:prstGeom prst="rect">
            <a:avLst/>
          </a:prstGeom>
        </p:spPr>
      </p:pic>
      <p:pic>
        <p:nvPicPr>
          <p:cNvPr id="36" name="내용 개체 틀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3051" y="441059"/>
            <a:ext cx="741403" cy="74140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2865" y="1913952"/>
            <a:ext cx="863321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반주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악기로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굵은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대 </a:t>
            </a: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샤미센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사용</a:t>
            </a:r>
            <a:endParaRPr lang="en-US" altLang="ko-KR" sz="24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US" altLang="ko-KR" sz="24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굵을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뿐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아니라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현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튕김도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높고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채도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크고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중량감이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있기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때문에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소리도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크고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폭이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넓어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음색이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호쾌하면서도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마음속까지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스며드는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슬픔을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표현</a:t>
            </a:r>
            <a:endParaRPr lang="en-US" altLang="ko-KR" sz="24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US" altLang="ko-KR" sz="24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때로는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다유를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도와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이끌며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힘을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합침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▶ </a:t>
            </a:r>
            <a:r>
              <a:rPr lang="en-US" altLang="ko-KR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샤미센과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다유를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부부에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비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유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US" altLang="ko-KR" sz="24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다유와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샤미센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연주자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미리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합을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짜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맞춰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연주를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하는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것이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아</a:t>
            </a:r>
            <a:r>
              <a:rPr lang="ko-KR" altLang="en-US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님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매회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다유의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태도에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따라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즉흥적으로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연주</a:t>
            </a:r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7974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직사각형 31"/>
          <p:cNvSpPr/>
          <p:nvPr/>
        </p:nvSpPr>
        <p:spPr>
          <a:xfrm>
            <a:off x="-43935" y="-56583"/>
            <a:ext cx="9273309" cy="71858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flipH="1">
            <a:off x="366558" y="349190"/>
            <a:ext cx="7615540" cy="1034149"/>
          </a:xfrm>
        </p:spPr>
        <p:txBody>
          <a:bodyPr>
            <a:normAutofit/>
          </a:bodyPr>
          <a:lstStyle/>
          <a:p>
            <a:pPr fontAlgn="base"/>
            <a:r>
              <a:rPr lang="ko-KR" altLang="en-US" sz="4000" b="1" dirty="0" err="1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분라쿠</a:t>
            </a:r>
            <a:r>
              <a:rPr lang="ko-KR" altLang="en-US" sz="4000" b="1" dirty="0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인형과 인형 조종사</a:t>
            </a:r>
            <a:endParaRPr lang="ko-KR" altLang="en-US" sz="4000" dirty="0">
              <a:solidFill>
                <a:srgbClr val="FF505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31" name="그룹 30"/>
          <p:cNvGrpSpPr/>
          <p:nvPr/>
        </p:nvGrpSpPr>
        <p:grpSpPr>
          <a:xfrm>
            <a:off x="9425187" y="-196193"/>
            <a:ext cx="3215262" cy="7422436"/>
            <a:chOff x="9425187" y="-196193"/>
            <a:chExt cx="3215262" cy="7422436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-196193"/>
              <a:ext cx="914239" cy="914239"/>
            </a:xfrm>
            <a:prstGeom prst="rect">
              <a:avLst/>
            </a:prstGeom>
          </p:spPr>
        </p:pic>
        <p:pic>
          <p:nvPicPr>
            <p:cNvPr id="5" name="그림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1423602"/>
              <a:ext cx="914239" cy="914239"/>
            </a:xfrm>
            <a:prstGeom prst="rect">
              <a:avLst/>
            </a:prstGeom>
          </p:spPr>
        </p:pic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3079244"/>
              <a:ext cx="914239" cy="914239"/>
            </a:xfrm>
            <a:prstGeom prst="rect">
              <a:avLst/>
            </a:prstGeom>
          </p:spPr>
        </p:pic>
        <p:pic>
          <p:nvPicPr>
            <p:cNvPr id="7" name="그림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4692209"/>
              <a:ext cx="914239" cy="914239"/>
            </a:xfrm>
            <a:prstGeom prst="rect">
              <a:avLst/>
            </a:prstGeom>
          </p:spPr>
        </p:pic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6312004"/>
              <a:ext cx="914239" cy="914239"/>
            </a:xfrm>
            <a:prstGeom prst="rect">
              <a:avLst/>
            </a:prstGeom>
          </p:spPr>
        </p:pic>
        <p:pic>
          <p:nvPicPr>
            <p:cNvPr id="9" name="그림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5" y="528958"/>
              <a:ext cx="914239" cy="914239"/>
            </a:xfrm>
            <a:prstGeom prst="rect">
              <a:avLst/>
            </a:prstGeom>
          </p:spPr>
        </p:pic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2184600"/>
              <a:ext cx="914239" cy="914239"/>
            </a:xfrm>
            <a:prstGeom prst="rect">
              <a:avLst/>
            </a:prstGeom>
          </p:spPr>
        </p:pic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3797565"/>
              <a:ext cx="914239" cy="914239"/>
            </a:xfrm>
            <a:prstGeom prst="rect">
              <a:avLst/>
            </a:prstGeom>
          </p:spPr>
        </p:pic>
        <p:pic>
          <p:nvPicPr>
            <p:cNvPr id="12" name="그림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5417360"/>
              <a:ext cx="914239" cy="914239"/>
            </a:xfrm>
            <a:prstGeom prst="rect">
              <a:avLst/>
            </a:prstGeom>
          </p:spPr>
        </p:pic>
        <p:pic>
          <p:nvPicPr>
            <p:cNvPr id="13" name="그림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-196193"/>
              <a:ext cx="914239" cy="914239"/>
            </a:xfrm>
            <a:prstGeom prst="rect">
              <a:avLst/>
            </a:prstGeom>
          </p:spPr>
        </p:pic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1423602"/>
              <a:ext cx="914239" cy="914239"/>
            </a:xfrm>
            <a:prstGeom prst="rect">
              <a:avLst/>
            </a:prstGeom>
          </p:spPr>
        </p:pic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3079244"/>
              <a:ext cx="914239" cy="914239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4692209"/>
              <a:ext cx="914239" cy="914239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6312004"/>
              <a:ext cx="914239" cy="914239"/>
            </a:xfrm>
            <a:prstGeom prst="rect">
              <a:avLst/>
            </a:prstGeom>
          </p:spPr>
        </p:pic>
        <p:sp>
          <p:nvSpPr>
            <p:cNvPr id="18" name="타원 17"/>
            <p:cNvSpPr/>
            <p:nvPr/>
          </p:nvSpPr>
          <p:spPr>
            <a:xfrm>
              <a:off x="9788193" y="95680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>
              <a:off x="9787693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타원 19"/>
            <p:cNvSpPr/>
            <p:nvPr/>
          </p:nvSpPr>
          <p:spPr>
            <a:xfrm>
              <a:off x="9784400" y="4186547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9784400" y="5863708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타원 21"/>
            <p:cNvSpPr/>
            <p:nvPr/>
          </p:nvSpPr>
          <p:spPr>
            <a:xfrm>
              <a:off x="10939287" y="171814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>
              <a:off x="10939287" y="33048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>
              <a:off x="10939287" y="496667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>
              <a:off x="12085422" y="95466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>
              <a:off x="12085422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타원 26"/>
            <p:cNvSpPr/>
            <p:nvPr/>
          </p:nvSpPr>
          <p:spPr>
            <a:xfrm>
              <a:off x="12085422" y="422701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타원 27"/>
            <p:cNvSpPr/>
            <p:nvPr/>
          </p:nvSpPr>
          <p:spPr>
            <a:xfrm>
              <a:off x="12085422" y="587532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10934911" y="658647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10934911" y="676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22865" y="204786"/>
            <a:ext cx="680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 smtClean="0">
                <a:solidFill>
                  <a:schemeClr val="accent2"/>
                </a:solidFill>
                <a:latin typeface="+mj-lt"/>
                <a:ea typeface="HY견고딕" panose="02030600000101010101" pitchFamily="18" charset="-127"/>
              </a:rPr>
              <a:t>분라쿠의</a:t>
            </a:r>
            <a:r>
              <a:rPr lang="ko-KR" altLang="en-US" sz="2000" dirty="0" smtClean="0">
                <a:solidFill>
                  <a:schemeClr val="accent2"/>
                </a:solidFill>
                <a:latin typeface="+mj-lt"/>
                <a:ea typeface="HY견고딕" panose="02030600000101010101" pitchFamily="18" charset="-127"/>
              </a:rPr>
              <a:t> 특징</a:t>
            </a:r>
            <a:endParaRPr lang="ko-KR" altLang="en-US" sz="2000" dirty="0">
              <a:solidFill>
                <a:schemeClr val="accent2"/>
              </a:solidFill>
              <a:latin typeface="+mj-lt"/>
              <a:ea typeface="HY견고딕" panose="02030600000101010101" pitchFamily="18" charset="-127"/>
            </a:endParaRPr>
          </a:p>
        </p:txBody>
      </p:sp>
      <p:pic>
        <p:nvPicPr>
          <p:cNvPr id="33" name="내용 개체 틀 3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1000" y="395653"/>
            <a:ext cx="741403" cy="741403"/>
          </a:xfrm>
        </p:spPr>
      </p:pic>
      <p:pic>
        <p:nvPicPr>
          <p:cNvPr id="36" name="내용 개체 틀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0643" y="397099"/>
            <a:ext cx="741403" cy="74140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0317" y="1927018"/>
            <a:ext cx="81848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인형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조종사들은 모두 검은 옷을 입고 두건을 써 자신의 모습을 감추는 것이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원칙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한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개의 인형을 세 사람이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조종</a:t>
            </a:r>
            <a:endParaRPr lang="ko-KR" altLang="en-US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주 조종자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오모즈카이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主遣い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):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인형의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동체에 손을 넣어 가장 중요한 부분인 목과 인형의 오른손을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조종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베테랑이 담당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검은 두건 미착용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왼쪽 조종자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히다리즈카이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左遣い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):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인형의 왼쪽 손을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조종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오모즈카이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다음으로 경력자인 사람이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담당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발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조종자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아시즈카이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足遣い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):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몸을 낮춰 인형의 </a:t>
            </a:r>
            <a:r>
              <a:rPr lang="ko-KR" altLang="en-US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양발을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움직인다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endParaRPr lang="ko-KR" altLang="en-US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ko-KR" altLang="en-US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5536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직사각형 31"/>
          <p:cNvSpPr/>
          <p:nvPr/>
        </p:nvSpPr>
        <p:spPr>
          <a:xfrm>
            <a:off x="-43935" y="-56583"/>
            <a:ext cx="9273309" cy="71858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flipH="1">
            <a:off x="366558" y="349190"/>
            <a:ext cx="7615540" cy="1034149"/>
          </a:xfrm>
        </p:spPr>
        <p:txBody>
          <a:bodyPr>
            <a:normAutofit/>
          </a:bodyPr>
          <a:lstStyle/>
          <a:p>
            <a:pPr fontAlgn="base"/>
            <a:r>
              <a:rPr lang="ko-KR" altLang="en-US" sz="4000" b="1" dirty="0" err="1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분라쿠</a:t>
            </a:r>
            <a:r>
              <a:rPr lang="ko-KR" altLang="en-US" sz="4000" b="1" dirty="0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인형과 인형 조종사</a:t>
            </a:r>
            <a:endParaRPr lang="ko-KR" altLang="en-US" sz="4000" dirty="0">
              <a:solidFill>
                <a:srgbClr val="FF505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31" name="그룹 30"/>
          <p:cNvGrpSpPr/>
          <p:nvPr/>
        </p:nvGrpSpPr>
        <p:grpSpPr>
          <a:xfrm>
            <a:off x="9425187" y="-196193"/>
            <a:ext cx="3215262" cy="7422436"/>
            <a:chOff x="9425187" y="-196193"/>
            <a:chExt cx="3215262" cy="7422436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-196193"/>
              <a:ext cx="914239" cy="914239"/>
            </a:xfrm>
            <a:prstGeom prst="rect">
              <a:avLst/>
            </a:prstGeom>
          </p:spPr>
        </p:pic>
        <p:pic>
          <p:nvPicPr>
            <p:cNvPr id="5" name="그림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1423602"/>
              <a:ext cx="914239" cy="914239"/>
            </a:xfrm>
            <a:prstGeom prst="rect">
              <a:avLst/>
            </a:prstGeom>
          </p:spPr>
        </p:pic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3079244"/>
              <a:ext cx="914239" cy="914239"/>
            </a:xfrm>
            <a:prstGeom prst="rect">
              <a:avLst/>
            </a:prstGeom>
          </p:spPr>
        </p:pic>
        <p:pic>
          <p:nvPicPr>
            <p:cNvPr id="7" name="그림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4692209"/>
              <a:ext cx="914239" cy="914239"/>
            </a:xfrm>
            <a:prstGeom prst="rect">
              <a:avLst/>
            </a:prstGeom>
          </p:spPr>
        </p:pic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6312004"/>
              <a:ext cx="914239" cy="914239"/>
            </a:xfrm>
            <a:prstGeom prst="rect">
              <a:avLst/>
            </a:prstGeom>
          </p:spPr>
        </p:pic>
        <p:pic>
          <p:nvPicPr>
            <p:cNvPr id="9" name="그림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5" y="528958"/>
              <a:ext cx="914239" cy="914239"/>
            </a:xfrm>
            <a:prstGeom prst="rect">
              <a:avLst/>
            </a:prstGeom>
          </p:spPr>
        </p:pic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2184600"/>
              <a:ext cx="914239" cy="914239"/>
            </a:xfrm>
            <a:prstGeom prst="rect">
              <a:avLst/>
            </a:prstGeom>
          </p:spPr>
        </p:pic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3797565"/>
              <a:ext cx="914239" cy="914239"/>
            </a:xfrm>
            <a:prstGeom prst="rect">
              <a:avLst/>
            </a:prstGeom>
          </p:spPr>
        </p:pic>
        <p:pic>
          <p:nvPicPr>
            <p:cNvPr id="12" name="그림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5417360"/>
              <a:ext cx="914239" cy="914239"/>
            </a:xfrm>
            <a:prstGeom prst="rect">
              <a:avLst/>
            </a:prstGeom>
          </p:spPr>
        </p:pic>
        <p:pic>
          <p:nvPicPr>
            <p:cNvPr id="13" name="그림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-196193"/>
              <a:ext cx="914239" cy="914239"/>
            </a:xfrm>
            <a:prstGeom prst="rect">
              <a:avLst/>
            </a:prstGeom>
          </p:spPr>
        </p:pic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1423602"/>
              <a:ext cx="914239" cy="914239"/>
            </a:xfrm>
            <a:prstGeom prst="rect">
              <a:avLst/>
            </a:prstGeom>
          </p:spPr>
        </p:pic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3079244"/>
              <a:ext cx="914239" cy="914239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4692209"/>
              <a:ext cx="914239" cy="914239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6312004"/>
              <a:ext cx="914239" cy="914239"/>
            </a:xfrm>
            <a:prstGeom prst="rect">
              <a:avLst/>
            </a:prstGeom>
          </p:spPr>
        </p:pic>
        <p:sp>
          <p:nvSpPr>
            <p:cNvPr id="18" name="타원 17"/>
            <p:cNvSpPr/>
            <p:nvPr/>
          </p:nvSpPr>
          <p:spPr>
            <a:xfrm>
              <a:off x="9788193" y="95680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>
              <a:off x="9787693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타원 19"/>
            <p:cNvSpPr/>
            <p:nvPr/>
          </p:nvSpPr>
          <p:spPr>
            <a:xfrm>
              <a:off x="9784400" y="4186547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9784400" y="5863708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타원 21"/>
            <p:cNvSpPr/>
            <p:nvPr/>
          </p:nvSpPr>
          <p:spPr>
            <a:xfrm>
              <a:off x="10939287" y="171814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>
              <a:off x="10939287" y="33048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>
              <a:off x="10939287" y="496667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>
              <a:off x="12085422" y="95466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>
              <a:off x="12085422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타원 26"/>
            <p:cNvSpPr/>
            <p:nvPr/>
          </p:nvSpPr>
          <p:spPr>
            <a:xfrm>
              <a:off x="12085422" y="422701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타원 27"/>
            <p:cNvSpPr/>
            <p:nvPr/>
          </p:nvSpPr>
          <p:spPr>
            <a:xfrm>
              <a:off x="12085422" y="587532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10934911" y="658647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10934911" y="676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22865" y="204786"/>
            <a:ext cx="680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 smtClean="0">
                <a:solidFill>
                  <a:schemeClr val="accent2"/>
                </a:solidFill>
                <a:latin typeface="+mj-lt"/>
                <a:ea typeface="HY견고딕" panose="02030600000101010101" pitchFamily="18" charset="-127"/>
              </a:rPr>
              <a:t>분라쿠의</a:t>
            </a:r>
            <a:r>
              <a:rPr lang="ko-KR" altLang="en-US" sz="2000" dirty="0" smtClean="0">
                <a:solidFill>
                  <a:schemeClr val="accent2"/>
                </a:solidFill>
                <a:latin typeface="+mj-lt"/>
                <a:ea typeface="HY견고딕" panose="02030600000101010101" pitchFamily="18" charset="-127"/>
              </a:rPr>
              <a:t> 특징</a:t>
            </a:r>
            <a:endParaRPr lang="ko-KR" altLang="en-US" sz="2000" dirty="0">
              <a:solidFill>
                <a:schemeClr val="accent2"/>
              </a:solidFill>
              <a:latin typeface="+mj-lt"/>
              <a:ea typeface="HY견고딕" panose="02030600000101010101" pitchFamily="18" charset="-127"/>
            </a:endParaRPr>
          </a:p>
        </p:txBody>
      </p:sp>
      <p:pic>
        <p:nvPicPr>
          <p:cNvPr id="33" name="내용 개체 틀 3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1000" y="395653"/>
            <a:ext cx="741403" cy="741403"/>
          </a:xfrm>
        </p:spPr>
      </p:pic>
      <p:pic>
        <p:nvPicPr>
          <p:cNvPr id="36" name="내용 개체 틀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0643" y="397099"/>
            <a:ext cx="741403" cy="74140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2865" y="1718140"/>
            <a:ext cx="818480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ko-KR" altLang="en-US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분라쿠</a:t>
            </a:r>
            <a:r>
              <a:rPr lang="ko-KR" altLang="en-US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인형은 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오동나무나 노송나무로 이루어져 </a:t>
            </a:r>
            <a:r>
              <a:rPr lang="ko-KR" altLang="en-US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있음</a:t>
            </a:r>
            <a:endParaRPr lang="en-US" altLang="ko-KR" sz="24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ko-KR" altLang="en-US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인형의 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눈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눈썹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입 등을 움직일 수 있기 때문에 섬세한 표현이 </a:t>
            </a:r>
            <a:r>
              <a:rPr lang="ko-KR" altLang="en-US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가능</a:t>
            </a:r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ko-KR" altLang="en-US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인형의 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목에는 도구시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胴串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라고 불리는 막대기가 달려 </a:t>
            </a:r>
            <a:r>
              <a:rPr lang="ko-KR" altLang="en-US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있음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ko-KR" altLang="en-US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도구시 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중앙에 파진 골에 있는 </a:t>
            </a:r>
            <a:r>
              <a:rPr lang="ko-KR" altLang="en-US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히키셍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引栓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을 당겨서 목을 위아래로 </a:t>
            </a:r>
            <a:r>
              <a:rPr lang="ko-KR" altLang="en-US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움직임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US" altLang="ko-KR" sz="24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ko-KR" altLang="en-US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현재 </a:t>
            </a:r>
            <a:r>
              <a:rPr lang="ko-KR" altLang="en-US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분라쿠에서는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약 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70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종에 가까운 머리가 사용되고 </a:t>
            </a:r>
            <a:r>
              <a:rPr lang="ko-KR" altLang="en-US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있음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5075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직사각형 31"/>
          <p:cNvSpPr/>
          <p:nvPr/>
        </p:nvSpPr>
        <p:spPr>
          <a:xfrm>
            <a:off x="-43935" y="-56583"/>
            <a:ext cx="9273309" cy="71858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flipH="1">
            <a:off x="370548" y="349190"/>
            <a:ext cx="3906504" cy="1034149"/>
          </a:xfrm>
        </p:spPr>
        <p:txBody>
          <a:bodyPr>
            <a:normAutofit/>
          </a:bodyPr>
          <a:lstStyle/>
          <a:p>
            <a:pPr fontAlgn="base"/>
            <a:r>
              <a:rPr lang="ko-KR" altLang="en-US" b="1" dirty="0" err="1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분라쿠의</a:t>
            </a:r>
            <a:r>
              <a:rPr lang="ko-KR" altLang="en-US" b="1" dirty="0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장르</a:t>
            </a:r>
            <a:endParaRPr lang="ko-KR" altLang="en-US" dirty="0">
              <a:solidFill>
                <a:srgbClr val="FF505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31" name="그룹 30"/>
          <p:cNvGrpSpPr/>
          <p:nvPr/>
        </p:nvGrpSpPr>
        <p:grpSpPr>
          <a:xfrm>
            <a:off x="9425187" y="-196193"/>
            <a:ext cx="3215262" cy="7422436"/>
            <a:chOff x="9425187" y="-196193"/>
            <a:chExt cx="3215262" cy="7422436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-196193"/>
              <a:ext cx="914239" cy="914239"/>
            </a:xfrm>
            <a:prstGeom prst="rect">
              <a:avLst/>
            </a:prstGeom>
          </p:spPr>
        </p:pic>
        <p:pic>
          <p:nvPicPr>
            <p:cNvPr id="5" name="그림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1423602"/>
              <a:ext cx="914239" cy="914239"/>
            </a:xfrm>
            <a:prstGeom prst="rect">
              <a:avLst/>
            </a:prstGeom>
          </p:spPr>
        </p:pic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3079244"/>
              <a:ext cx="914239" cy="914239"/>
            </a:xfrm>
            <a:prstGeom prst="rect">
              <a:avLst/>
            </a:prstGeom>
          </p:spPr>
        </p:pic>
        <p:pic>
          <p:nvPicPr>
            <p:cNvPr id="7" name="그림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4692209"/>
              <a:ext cx="914239" cy="914239"/>
            </a:xfrm>
            <a:prstGeom prst="rect">
              <a:avLst/>
            </a:prstGeom>
          </p:spPr>
        </p:pic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6312004"/>
              <a:ext cx="914239" cy="914239"/>
            </a:xfrm>
            <a:prstGeom prst="rect">
              <a:avLst/>
            </a:prstGeom>
          </p:spPr>
        </p:pic>
        <p:pic>
          <p:nvPicPr>
            <p:cNvPr id="9" name="그림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5" y="528958"/>
              <a:ext cx="914239" cy="914239"/>
            </a:xfrm>
            <a:prstGeom prst="rect">
              <a:avLst/>
            </a:prstGeom>
          </p:spPr>
        </p:pic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2184600"/>
              <a:ext cx="914239" cy="914239"/>
            </a:xfrm>
            <a:prstGeom prst="rect">
              <a:avLst/>
            </a:prstGeom>
          </p:spPr>
        </p:pic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3797565"/>
              <a:ext cx="914239" cy="914239"/>
            </a:xfrm>
            <a:prstGeom prst="rect">
              <a:avLst/>
            </a:prstGeom>
          </p:spPr>
        </p:pic>
        <p:pic>
          <p:nvPicPr>
            <p:cNvPr id="12" name="그림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5417360"/>
              <a:ext cx="914239" cy="914239"/>
            </a:xfrm>
            <a:prstGeom prst="rect">
              <a:avLst/>
            </a:prstGeom>
          </p:spPr>
        </p:pic>
        <p:pic>
          <p:nvPicPr>
            <p:cNvPr id="13" name="그림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-196193"/>
              <a:ext cx="914239" cy="914239"/>
            </a:xfrm>
            <a:prstGeom prst="rect">
              <a:avLst/>
            </a:prstGeom>
          </p:spPr>
        </p:pic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1423602"/>
              <a:ext cx="914239" cy="914239"/>
            </a:xfrm>
            <a:prstGeom prst="rect">
              <a:avLst/>
            </a:prstGeom>
          </p:spPr>
        </p:pic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3079244"/>
              <a:ext cx="914239" cy="914239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4692209"/>
              <a:ext cx="914239" cy="914239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6312004"/>
              <a:ext cx="914239" cy="914239"/>
            </a:xfrm>
            <a:prstGeom prst="rect">
              <a:avLst/>
            </a:prstGeom>
          </p:spPr>
        </p:pic>
        <p:sp>
          <p:nvSpPr>
            <p:cNvPr id="18" name="타원 17"/>
            <p:cNvSpPr/>
            <p:nvPr/>
          </p:nvSpPr>
          <p:spPr>
            <a:xfrm>
              <a:off x="9788193" y="95680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>
              <a:off x="9787693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타원 19"/>
            <p:cNvSpPr/>
            <p:nvPr/>
          </p:nvSpPr>
          <p:spPr>
            <a:xfrm>
              <a:off x="9784400" y="4186547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9784400" y="5863708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타원 21"/>
            <p:cNvSpPr/>
            <p:nvPr/>
          </p:nvSpPr>
          <p:spPr>
            <a:xfrm>
              <a:off x="10939287" y="171814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>
              <a:off x="10939287" y="33048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>
              <a:off x="10939287" y="496667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>
              <a:off x="12085422" y="95466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>
              <a:off x="12085422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타원 26"/>
            <p:cNvSpPr/>
            <p:nvPr/>
          </p:nvSpPr>
          <p:spPr>
            <a:xfrm>
              <a:off x="12085422" y="422701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타원 27"/>
            <p:cNvSpPr/>
            <p:nvPr/>
          </p:nvSpPr>
          <p:spPr>
            <a:xfrm>
              <a:off x="12085422" y="587532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10934911" y="658647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10934911" y="676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24181" y="165517"/>
            <a:ext cx="680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 smtClean="0">
                <a:solidFill>
                  <a:schemeClr val="accent2"/>
                </a:solidFill>
              </a:rPr>
              <a:t>분라쿠의</a:t>
            </a:r>
            <a:r>
              <a:rPr lang="ko-KR" altLang="en-US" sz="2000" dirty="0" smtClean="0">
                <a:solidFill>
                  <a:schemeClr val="accent2"/>
                </a:solidFill>
              </a:rPr>
              <a:t> 특징</a:t>
            </a:r>
            <a:endParaRPr lang="ko-KR" altLang="en-US" sz="2000" dirty="0">
              <a:solidFill>
                <a:schemeClr val="accent2"/>
              </a:solidFill>
            </a:endParaRPr>
          </a:p>
        </p:txBody>
      </p:sp>
      <p:pic>
        <p:nvPicPr>
          <p:cNvPr id="33" name="내용 개체 틀 3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3310" y="395653"/>
            <a:ext cx="741403" cy="741403"/>
          </a:xfrm>
        </p:spPr>
      </p:pic>
      <p:pic>
        <p:nvPicPr>
          <p:cNvPr id="34" name="내용 개체 틀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5518" y="389453"/>
            <a:ext cx="741403" cy="741403"/>
          </a:xfrm>
          <a:prstGeom prst="rect">
            <a:avLst/>
          </a:prstGeom>
        </p:spPr>
      </p:pic>
      <p:pic>
        <p:nvPicPr>
          <p:cNvPr id="36" name="내용 개체 틀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2953" y="397099"/>
            <a:ext cx="741403" cy="74140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1354" y="1718140"/>
            <a:ext cx="85900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각본의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주제와 내용에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따라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시대물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時代物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), </a:t>
            </a:r>
            <a:r>
              <a:rPr lang="ko-KR" altLang="en-US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세태물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世話物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),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무용극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舞踊劇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등으로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분류</a:t>
            </a:r>
            <a:endParaRPr lang="ko-KR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424181" y="2563654"/>
            <a:ext cx="76581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시대물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배경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: </a:t>
            </a: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신화시대를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비롯하여 나라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奈良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), </a:t>
            </a:r>
            <a:r>
              <a:rPr lang="ko-KR" altLang="en-US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헤이안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平安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),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가마쿠라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鎌      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倉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), </a:t>
            </a:r>
            <a:r>
              <a:rPr lang="ko-KR" altLang="en-US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무로마치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室町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시대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소재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: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귀족과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무사들 사이에서 일어난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사건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연출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연기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작곡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무대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의상 등 모든 것이 화려하며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형식적인 것이 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많음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딱딱한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윤리관과 과도한 과정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·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기교 등이 포함돼있어 현대인이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이해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하기 어려움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BUT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현대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연극에서는 볼 수 없기에 매력적으로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느껴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질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수도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있음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endParaRPr lang="ko-KR" altLang="en-US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ko-KR" altLang="en-US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0564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직사각형 31"/>
          <p:cNvSpPr/>
          <p:nvPr/>
        </p:nvSpPr>
        <p:spPr>
          <a:xfrm>
            <a:off x="-43935" y="-56583"/>
            <a:ext cx="9273309" cy="71858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flipH="1">
            <a:off x="370548" y="349190"/>
            <a:ext cx="3906504" cy="1034149"/>
          </a:xfrm>
        </p:spPr>
        <p:txBody>
          <a:bodyPr>
            <a:normAutofit/>
          </a:bodyPr>
          <a:lstStyle/>
          <a:p>
            <a:pPr fontAlgn="base"/>
            <a:r>
              <a:rPr lang="ko-KR" altLang="en-US" b="1" dirty="0" err="1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분라쿠의</a:t>
            </a:r>
            <a:r>
              <a:rPr lang="ko-KR" altLang="en-US" b="1" dirty="0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장르</a:t>
            </a:r>
            <a:endParaRPr lang="ko-KR" altLang="en-US" dirty="0">
              <a:solidFill>
                <a:srgbClr val="FF505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31" name="그룹 30"/>
          <p:cNvGrpSpPr/>
          <p:nvPr/>
        </p:nvGrpSpPr>
        <p:grpSpPr>
          <a:xfrm>
            <a:off x="9425187" y="-196193"/>
            <a:ext cx="3215262" cy="7422436"/>
            <a:chOff x="9425187" y="-196193"/>
            <a:chExt cx="3215262" cy="7422436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-196193"/>
              <a:ext cx="914239" cy="914239"/>
            </a:xfrm>
            <a:prstGeom prst="rect">
              <a:avLst/>
            </a:prstGeom>
          </p:spPr>
        </p:pic>
        <p:pic>
          <p:nvPicPr>
            <p:cNvPr id="5" name="그림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1423602"/>
              <a:ext cx="914239" cy="914239"/>
            </a:xfrm>
            <a:prstGeom prst="rect">
              <a:avLst/>
            </a:prstGeom>
          </p:spPr>
        </p:pic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3079244"/>
              <a:ext cx="914239" cy="914239"/>
            </a:xfrm>
            <a:prstGeom prst="rect">
              <a:avLst/>
            </a:prstGeom>
          </p:spPr>
        </p:pic>
        <p:pic>
          <p:nvPicPr>
            <p:cNvPr id="7" name="그림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4692209"/>
              <a:ext cx="914239" cy="914239"/>
            </a:xfrm>
            <a:prstGeom prst="rect">
              <a:avLst/>
            </a:prstGeom>
          </p:spPr>
        </p:pic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6312004"/>
              <a:ext cx="914239" cy="914239"/>
            </a:xfrm>
            <a:prstGeom prst="rect">
              <a:avLst/>
            </a:prstGeom>
          </p:spPr>
        </p:pic>
        <p:pic>
          <p:nvPicPr>
            <p:cNvPr id="9" name="그림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5" y="528958"/>
              <a:ext cx="914239" cy="914239"/>
            </a:xfrm>
            <a:prstGeom prst="rect">
              <a:avLst/>
            </a:prstGeom>
          </p:spPr>
        </p:pic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2184600"/>
              <a:ext cx="914239" cy="914239"/>
            </a:xfrm>
            <a:prstGeom prst="rect">
              <a:avLst/>
            </a:prstGeom>
          </p:spPr>
        </p:pic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3797565"/>
              <a:ext cx="914239" cy="914239"/>
            </a:xfrm>
            <a:prstGeom prst="rect">
              <a:avLst/>
            </a:prstGeom>
          </p:spPr>
        </p:pic>
        <p:pic>
          <p:nvPicPr>
            <p:cNvPr id="12" name="그림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5417360"/>
              <a:ext cx="914239" cy="914239"/>
            </a:xfrm>
            <a:prstGeom prst="rect">
              <a:avLst/>
            </a:prstGeom>
          </p:spPr>
        </p:pic>
        <p:pic>
          <p:nvPicPr>
            <p:cNvPr id="13" name="그림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-196193"/>
              <a:ext cx="914239" cy="914239"/>
            </a:xfrm>
            <a:prstGeom prst="rect">
              <a:avLst/>
            </a:prstGeom>
          </p:spPr>
        </p:pic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1423602"/>
              <a:ext cx="914239" cy="914239"/>
            </a:xfrm>
            <a:prstGeom prst="rect">
              <a:avLst/>
            </a:prstGeom>
          </p:spPr>
        </p:pic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3079244"/>
              <a:ext cx="914239" cy="914239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4692209"/>
              <a:ext cx="914239" cy="914239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6312004"/>
              <a:ext cx="914239" cy="914239"/>
            </a:xfrm>
            <a:prstGeom prst="rect">
              <a:avLst/>
            </a:prstGeom>
          </p:spPr>
        </p:pic>
        <p:sp>
          <p:nvSpPr>
            <p:cNvPr id="18" name="타원 17"/>
            <p:cNvSpPr/>
            <p:nvPr/>
          </p:nvSpPr>
          <p:spPr>
            <a:xfrm>
              <a:off x="9788193" y="95680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>
              <a:off x="9787693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타원 19"/>
            <p:cNvSpPr/>
            <p:nvPr/>
          </p:nvSpPr>
          <p:spPr>
            <a:xfrm>
              <a:off x="9784400" y="4186547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9784400" y="5863708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타원 21"/>
            <p:cNvSpPr/>
            <p:nvPr/>
          </p:nvSpPr>
          <p:spPr>
            <a:xfrm>
              <a:off x="10939287" y="171814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>
              <a:off x="10939287" y="33048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>
              <a:off x="10939287" y="496667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>
              <a:off x="12085422" y="95466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>
              <a:off x="12085422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타원 26"/>
            <p:cNvSpPr/>
            <p:nvPr/>
          </p:nvSpPr>
          <p:spPr>
            <a:xfrm>
              <a:off x="12085422" y="422701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타원 27"/>
            <p:cNvSpPr/>
            <p:nvPr/>
          </p:nvSpPr>
          <p:spPr>
            <a:xfrm>
              <a:off x="12085422" y="587532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10934911" y="658647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10934911" y="676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24181" y="165517"/>
            <a:ext cx="680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 smtClean="0">
                <a:solidFill>
                  <a:schemeClr val="accent2"/>
                </a:solidFill>
              </a:rPr>
              <a:t>분라쿠의</a:t>
            </a:r>
            <a:r>
              <a:rPr lang="ko-KR" altLang="en-US" sz="2000" dirty="0" smtClean="0">
                <a:solidFill>
                  <a:schemeClr val="accent2"/>
                </a:solidFill>
              </a:rPr>
              <a:t> 특징</a:t>
            </a:r>
            <a:endParaRPr lang="ko-KR" altLang="en-US" sz="2000" dirty="0">
              <a:solidFill>
                <a:schemeClr val="accent2"/>
              </a:solidFill>
            </a:endParaRPr>
          </a:p>
        </p:txBody>
      </p:sp>
      <p:pic>
        <p:nvPicPr>
          <p:cNvPr id="33" name="내용 개체 틀 3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3310" y="395653"/>
            <a:ext cx="741403" cy="741403"/>
          </a:xfrm>
        </p:spPr>
      </p:pic>
      <p:pic>
        <p:nvPicPr>
          <p:cNvPr id="34" name="내용 개체 틀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5518" y="389453"/>
            <a:ext cx="741403" cy="741403"/>
          </a:xfrm>
          <a:prstGeom prst="rect">
            <a:avLst/>
          </a:prstGeom>
        </p:spPr>
      </p:pic>
      <p:pic>
        <p:nvPicPr>
          <p:cNvPr id="36" name="내용 개체 틀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2953" y="397099"/>
            <a:ext cx="741403" cy="74140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7677" y="1325492"/>
            <a:ext cx="8590084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세태물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소설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문학 장르에서 쓰이는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용어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pPr fontAlgn="base"/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서정적이거나 </a:t>
            </a:r>
            <a:r>
              <a:rPr lang="ko-KR" altLang="en-US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서경적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敍景的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인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표현 사용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pPr fontAlgn="base"/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배경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: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에도 시대 상공인의 생활과 풍속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소재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: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서민의 삶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내용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: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서민의 사건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연애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의리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인정의 갈등 등을 담고 있음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pPr fontAlgn="base"/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구성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: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상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·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중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·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하 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단으로 이루어진 경우가 많음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pPr fontAlgn="base"/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사실적인 연출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빠른 템포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시대물보다 대중적</a:t>
            </a:r>
            <a:endParaRPr lang="ko-KR" altLang="en-US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4899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직사각형 31"/>
          <p:cNvSpPr/>
          <p:nvPr/>
        </p:nvSpPr>
        <p:spPr>
          <a:xfrm>
            <a:off x="-182301" y="-173832"/>
            <a:ext cx="9273309" cy="71858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flipH="1">
            <a:off x="422867" y="389453"/>
            <a:ext cx="1431265" cy="464246"/>
          </a:xfrm>
        </p:spPr>
        <p:txBody>
          <a:bodyPr>
            <a:noAutofit/>
          </a:bodyPr>
          <a:lstStyle/>
          <a:p>
            <a:r>
              <a:rPr lang="ko-KR" altLang="en-US" b="1" dirty="0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목차</a:t>
            </a:r>
            <a:endParaRPr lang="ko-KR" altLang="en-US" b="1" dirty="0">
              <a:solidFill>
                <a:srgbClr val="FF505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33" name="내용 개체 틀 3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120" y="250874"/>
            <a:ext cx="741403" cy="741403"/>
          </a:xfr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188" y="-196193"/>
            <a:ext cx="914239" cy="914239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188" y="1423602"/>
            <a:ext cx="914239" cy="914239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187" y="3079244"/>
            <a:ext cx="914239" cy="914239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187" y="4692209"/>
            <a:ext cx="914239" cy="914239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187" y="6312004"/>
            <a:ext cx="914239" cy="914239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075" y="528958"/>
            <a:ext cx="914239" cy="914239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074" y="2184600"/>
            <a:ext cx="914239" cy="914239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074" y="3797565"/>
            <a:ext cx="914239" cy="914239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074" y="5417360"/>
            <a:ext cx="914239" cy="914239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210" y="-196193"/>
            <a:ext cx="914239" cy="914239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210" y="1423602"/>
            <a:ext cx="914239" cy="914239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209" y="3079244"/>
            <a:ext cx="914239" cy="914239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209" y="4692209"/>
            <a:ext cx="914239" cy="914239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209" y="6312004"/>
            <a:ext cx="914239" cy="914239"/>
          </a:xfrm>
          <a:prstGeom prst="rect">
            <a:avLst/>
          </a:prstGeom>
        </p:spPr>
      </p:pic>
      <p:sp>
        <p:nvSpPr>
          <p:cNvPr id="18" name="타원 17"/>
          <p:cNvSpPr/>
          <p:nvPr/>
        </p:nvSpPr>
        <p:spPr>
          <a:xfrm>
            <a:off x="9788193" y="956800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>
            <a:off x="9787693" y="2608275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타원 19"/>
          <p:cNvSpPr/>
          <p:nvPr/>
        </p:nvSpPr>
        <p:spPr>
          <a:xfrm>
            <a:off x="9784400" y="4186547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타원 20"/>
          <p:cNvSpPr/>
          <p:nvPr/>
        </p:nvSpPr>
        <p:spPr>
          <a:xfrm>
            <a:off x="9784400" y="5863708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>
            <a:off x="10939287" y="1718140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10939287" y="3304811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>
            <a:off x="10939287" y="4966676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12085422" y="954662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타원 25"/>
          <p:cNvSpPr/>
          <p:nvPr/>
        </p:nvSpPr>
        <p:spPr>
          <a:xfrm>
            <a:off x="12085422" y="2608275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타원 26"/>
          <p:cNvSpPr/>
          <p:nvPr/>
        </p:nvSpPr>
        <p:spPr>
          <a:xfrm>
            <a:off x="12085422" y="4227016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타원 27"/>
          <p:cNvSpPr/>
          <p:nvPr/>
        </p:nvSpPr>
        <p:spPr>
          <a:xfrm>
            <a:off x="12085422" y="5875322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10934911" y="6586471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타원 29"/>
          <p:cNvSpPr/>
          <p:nvPr/>
        </p:nvSpPr>
        <p:spPr>
          <a:xfrm>
            <a:off x="10934911" y="67611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8" name="내용 개체 틀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328" y="244674"/>
            <a:ext cx="741403" cy="741403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5812960" y="2230502"/>
            <a:ext cx="27574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err="1" smtClean="0">
                <a:latin typeface="+mj-lt"/>
              </a:rPr>
              <a:t>분라쿠</a:t>
            </a:r>
            <a:r>
              <a:rPr lang="en-US" altLang="ko-KR" sz="2800" b="1" dirty="0" smtClean="0">
                <a:latin typeface="+mj-lt"/>
              </a:rPr>
              <a:t>[</a:t>
            </a:r>
            <a:r>
              <a:rPr lang="ko-KR" altLang="en-US" sz="2800" b="1" dirty="0" smtClean="0">
                <a:latin typeface="+mj-lt"/>
              </a:rPr>
              <a:t>文樂</a:t>
            </a:r>
            <a:r>
              <a:rPr lang="en-US" altLang="ko-KR" sz="2800" b="1" dirty="0" smtClean="0">
                <a:latin typeface="+mj-lt"/>
              </a:rPr>
              <a:t>]</a:t>
            </a:r>
            <a:r>
              <a:rPr lang="ko-KR" altLang="en-US" sz="2800" b="1" dirty="0" smtClean="0">
                <a:latin typeface="+mj-lt"/>
              </a:rPr>
              <a:t>란</a:t>
            </a:r>
            <a:r>
              <a:rPr lang="en-US" altLang="ko-KR" sz="2800" b="1" dirty="0" smtClean="0">
                <a:latin typeface="+mj-lt"/>
              </a:rPr>
              <a:t>?</a:t>
            </a:r>
            <a:endParaRPr lang="ko-KR" altLang="en-US" sz="2800" b="1" dirty="0">
              <a:latin typeface="+mj-lt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55991" y="2925867"/>
            <a:ext cx="36695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err="1" smtClean="0"/>
              <a:t>분라쿠의</a:t>
            </a:r>
            <a:r>
              <a:rPr lang="ko-KR" altLang="en-US" sz="2800" b="1" dirty="0" smtClean="0"/>
              <a:t> 역사와 유래</a:t>
            </a:r>
            <a:endParaRPr lang="ko-KR" altLang="en-US" sz="28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9421" y="3542849"/>
            <a:ext cx="43042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일본 전통 인형극의 역사와 유래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조루리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淨瑠璃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의 역사와 유래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닌교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조루리와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분라쿠가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동의어가 된 이유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o-KR" altLang="en-US" sz="2000" dirty="0"/>
          </a:p>
        </p:txBody>
      </p:sp>
      <p:sp>
        <p:nvSpPr>
          <p:cNvPr id="47" name="TextBox 46"/>
          <p:cNvSpPr txBox="1"/>
          <p:nvPr/>
        </p:nvSpPr>
        <p:spPr>
          <a:xfrm>
            <a:off x="1155991" y="1621449"/>
            <a:ext cx="2636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발표 주제 소개</a:t>
            </a:r>
            <a:endParaRPr lang="ko-KR" altLang="en-US" sz="28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5812960" y="3542849"/>
            <a:ext cx="2681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err="1" smtClean="0"/>
              <a:t>분라쿠의</a:t>
            </a:r>
            <a:r>
              <a:rPr lang="ko-KR" altLang="en-US" sz="2800" b="1" dirty="0" smtClean="0"/>
              <a:t> 특징</a:t>
            </a:r>
            <a:endParaRPr lang="ko-KR" altLang="en-US" sz="28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5213593" y="4181748"/>
            <a:ext cx="371867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조루리와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다유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太夫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분라쿠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속 </a:t>
            </a: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샤미센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분라쿠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인형과 인형 조종사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분라쿠의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장르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분라쿠의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무대 장치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pic>
        <p:nvPicPr>
          <p:cNvPr id="55" name="내용 개체 틀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5763" y="252320"/>
            <a:ext cx="741403" cy="741403"/>
          </a:xfrm>
          <a:prstGeom prst="rect">
            <a:avLst/>
          </a:prstGeom>
        </p:spPr>
      </p:pic>
      <p:pic>
        <p:nvPicPr>
          <p:cNvPr id="56" name="내용 개체 틀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321" y="1535617"/>
            <a:ext cx="694885" cy="694885"/>
          </a:xfrm>
          <a:prstGeom prst="rect">
            <a:avLst/>
          </a:prstGeom>
        </p:spPr>
      </p:pic>
      <p:pic>
        <p:nvPicPr>
          <p:cNvPr id="57" name="내용 개체 틀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0802" y="2145150"/>
            <a:ext cx="694885" cy="694885"/>
          </a:xfrm>
          <a:prstGeom prst="rect">
            <a:avLst/>
          </a:prstGeom>
        </p:spPr>
      </p:pic>
      <p:pic>
        <p:nvPicPr>
          <p:cNvPr id="58" name="내용 개체 틀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321" y="2840035"/>
            <a:ext cx="694885" cy="694885"/>
          </a:xfrm>
          <a:prstGeom prst="rect">
            <a:avLst/>
          </a:prstGeom>
        </p:spPr>
      </p:pic>
      <p:pic>
        <p:nvPicPr>
          <p:cNvPr id="59" name="내용 개체 틀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0802" y="3449087"/>
            <a:ext cx="694885" cy="694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95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직사각형 31"/>
          <p:cNvSpPr/>
          <p:nvPr/>
        </p:nvSpPr>
        <p:spPr>
          <a:xfrm>
            <a:off x="-43935" y="-56583"/>
            <a:ext cx="9273309" cy="71858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flipH="1">
            <a:off x="366558" y="298703"/>
            <a:ext cx="7615540" cy="1034149"/>
          </a:xfrm>
        </p:spPr>
        <p:txBody>
          <a:bodyPr>
            <a:normAutofit/>
          </a:bodyPr>
          <a:lstStyle/>
          <a:p>
            <a:pPr fontAlgn="base"/>
            <a:r>
              <a:rPr lang="ko-KR" altLang="en-US" dirty="0" err="1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분라쿠의</a:t>
            </a:r>
            <a:r>
              <a:rPr lang="ko-KR" altLang="en-US" dirty="0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무대 장치</a:t>
            </a:r>
            <a:endParaRPr lang="ko-KR" altLang="en-US" dirty="0">
              <a:solidFill>
                <a:srgbClr val="FF505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31" name="그룹 30"/>
          <p:cNvGrpSpPr/>
          <p:nvPr/>
        </p:nvGrpSpPr>
        <p:grpSpPr>
          <a:xfrm>
            <a:off x="9425187" y="-196193"/>
            <a:ext cx="3215262" cy="7422436"/>
            <a:chOff x="9425187" y="-196193"/>
            <a:chExt cx="3215262" cy="7422436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-196193"/>
              <a:ext cx="914239" cy="914239"/>
            </a:xfrm>
            <a:prstGeom prst="rect">
              <a:avLst/>
            </a:prstGeom>
          </p:spPr>
        </p:pic>
        <p:pic>
          <p:nvPicPr>
            <p:cNvPr id="5" name="그림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1423602"/>
              <a:ext cx="914239" cy="914239"/>
            </a:xfrm>
            <a:prstGeom prst="rect">
              <a:avLst/>
            </a:prstGeom>
          </p:spPr>
        </p:pic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3079244"/>
              <a:ext cx="914239" cy="914239"/>
            </a:xfrm>
            <a:prstGeom prst="rect">
              <a:avLst/>
            </a:prstGeom>
          </p:spPr>
        </p:pic>
        <p:pic>
          <p:nvPicPr>
            <p:cNvPr id="7" name="그림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4692209"/>
              <a:ext cx="914239" cy="914239"/>
            </a:xfrm>
            <a:prstGeom prst="rect">
              <a:avLst/>
            </a:prstGeom>
          </p:spPr>
        </p:pic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6312004"/>
              <a:ext cx="914239" cy="914239"/>
            </a:xfrm>
            <a:prstGeom prst="rect">
              <a:avLst/>
            </a:prstGeom>
          </p:spPr>
        </p:pic>
        <p:pic>
          <p:nvPicPr>
            <p:cNvPr id="9" name="그림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5" y="528958"/>
              <a:ext cx="914239" cy="914239"/>
            </a:xfrm>
            <a:prstGeom prst="rect">
              <a:avLst/>
            </a:prstGeom>
          </p:spPr>
        </p:pic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2184600"/>
              <a:ext cx="914239" cy="914239"/>
            </a:xfrm>
            <a:prstGeom prst="rect">
              <a:avLst/>
            </a:prstGeom>
          </p:spPr>
        </p:pic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3797565"/>
              <a:ext cx="914239" cy="914239"/>
            </a:xfrm>
            <a:prstGeom prst="rect">
              <a:avLst/>
            </a:prstGeom>
          </p:spPr>
        </p:pic>
        <p:pic>
          <p:nvPicPr>
            <p:cNvPr id="12" name="그림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5417360"/>
              <a:ext cx="914239" cy="914239"/>
            </a:xfrm>
            <a:prstGeom prst="rect">
              <a:avLst/>
            </a:prstGeom>
          </p:spPr>
        </p:pic>
        <p:pic>
          <p:nvPicPr>
            <p:cNvPr id="13" name="그림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-196193"/>
              <a:ext cx="914239" cy="914239"/>
            </a:xfrm>
            <a:prstGeom prst="rect">
              <a:avLst/>
            </a:prstGeom>
          </p:spPr>
        </p:pic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1423602"/>
              <a:ext cx="914239" cy="914239"/>
            </a:xfrm>
            <a:prstGeom prst="rect">
              <a:avLst/>
            </a:prstGeom>
          </p:spPr>
        </p:pic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3079244"/>
              <a:ext cx="914239" cy="914239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4692209"/>
              <a:ext cx="914239" cy="914239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6312004"/>
              <a:ext cx="914239" cy="914239"/>
            </a:xfrm>
            <a:prstGeom prst="rect">
              <a:avLst/>
            </a:prstGeom>
          </p:spPr>
        </p:pic>
        <p:sp>
          <p:nvSpPr>
            <p:cNvPr id="18" name="타원 17"/>
            <p:cNvSpPr/>
            <p:nvPr/>
          </p:nvSpPr>
          <p:spPr>
            <a:xfrm>
              <a:off x="9788193" y="95680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>
              <a:off x="9787693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타원 19"/>
            <p:cNvSpPr/>
            <p:nvPr/>
          </p:nvSpPr>
          <p:spPr>
            <a:xfrm>
              <a:off x="9784400" y="4186547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9784400" y="5863708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타원 21"/>
            <p:cNvSpPr/>
            <p:nvPr/>
          </p:nvSpPr>
          <p:spPr>
            <a:xfrm>
              <a:off x="10939287" y="171814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>
              <a:off x="10939287" y="33048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>
              <a:off x="10939287" y="496667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>
              <a:off x="12085422" y="95466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>
              <a:off x="12085422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타원 26"/>
            <p:cNvSpPr/>
            <p:nvPr/>
          </p:nvSpPr>
          <p:spPr>
            <a:xfrm>
              <a:off x="12085422" y="422701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타원 27"/>
            <p:cNvSpPr/>
            <p:nvPr/>
          </p:nvSpPr>
          <p:spPr>
            <a:xfrm>
              <a:off x="12085422" y="587532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10934911" y="658647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10934911" y="676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26368" y="107558"/>
            <a:ext cx="680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 smtClean="0">
                <a:solidFill>
                  <a:schemeClr val="accent2"/>
                </a:solidFill>
              </a:rPr>
              <a:t>분라쿠의</a:t>
            </a:r>
            <a:r>
              <a:rPr lang="ko-KR" altLang="en-US" sz="2000" dirty="0" smtClean="0">
                <a:solidFill>
                  <a:schemeClr val="accent2"/>
                </a:solidFill>
              </a:rPr>
              <a:t> 특징</a:t>
            </a:r>
            <a:endParaRPr lang="ko-KR" altLang="en-US" sz="2000" dirty="0">
              <a:solidFill>
                <a:schemeClr val="accent2"/>
              </a:solidFill>
            </a:endParaRPr>
          </a:p>
        </p:txBody>
      </p:sp>
      <p:pic>
        <p:nvPicPr>
          <p:cNvPr id="34" name="내용 개체 틀 3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535" y="395653"/>
            <a:ext cx="741403" cy="741403"/>
          </a:xfrm>
        </p:spPr>
      </p:pic>
      <p:pic>
        <p:nvPicPr>
          <p:cNvPr id="36" name="내용 개체 틀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0743" y="389453"/>
            <a:ext cx="741403" cy="741403"/>
          </a:xfrm>
          <a:prstGeom prst="rect">
            <a:avLst/>
          </a:prstGeom>
        </p:spPr>
      </p:pic>
      <p:pic>
        <p:nvPicPr>
          <p:cNvPr id="37" name="내용 개체 틀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8178" y="397099"/>
            <a:ext cx="741403" cy="74140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1644" y="1792880"/>
            <a:ext cx="853201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사람이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서서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인형을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조종</a:t>
            </a:r>
            <a:endParaRPr lang="en-US" altLang="ko-KR" sz="24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en-US" altLang="ko-KR" sz="24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ko-KR" altLang="en-US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무대 위에 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48cm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정도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높이</a:t>
            </a:r>
            <a:r>
              <a:rPr lang="ko-KR" altLang="en-US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의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난간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설치</a:t>
            </a:r>
            <a:endParaRPr lang="en-US" altLang="ko-KR" sz="24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en-US" altLang="ko-KR" sz="24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후나조코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船底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): </a:t>
            </a:r>
            <a:r>
              <a:rPr lang="ko-KR" altLang="en-US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무대 중심에 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36cm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정도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깊이로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파여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있</a:t>
            </a:r>
            <a:r>
              <a:rPr lang="ko-KR" altLang="en-US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는 곳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en-US" altLang="ko-KR" sz="24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인형은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난간을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바닥으로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함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en-US" altLang="ko-KR" sz="24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뒤쪽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무대는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보통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집으로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사용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바닥보다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36cm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높은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곳에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난</a:t>
            </a:r>
            <a:r>
              <a:rPr lang="ko-KR" altLang="en-US" sz="2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간 </a:t>
            </a:r>
            <a:r>
              <a:rPr lang="en-US" altLang="ko-KR" sz="2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설치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▶</a:t>
            </a:r>
            <a:r>
              <a:rPr lang="en-US" altLang="ko-KR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인형이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관객의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시선과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평행에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가깝게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하기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위함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792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02" y="2816433"/>
            <a:ext cx="3980873" cy="3980873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777318" y="2255630"/>
            <a:ext cx="9144000" cy="1830952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감사합니다</a:t>
            </a:r>
            <a:r>
              <a:rPr lang="en-US" altLang="ko-KR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!</a:t>
            </a:r>
            <a:endParaRPr lang="ko-KR" altLang="en-US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188" y="-196193"/>
            <a:ext cx="914239" cy="914239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188" y="1423602"/>
            <a:ext cx="914239" cy="914239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187" y="3079244"/>
            <a:ext cx="914239" cy="914239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187" y="4692209"/>
            <a:ext cx="914239" cy="914239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187" y="6312004"/>
            <a:ext cx="914239" cy="914239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075" y="528958"/>
            <a:ext cx="914239" cy="914239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074" y="2184600"/>
            <a:ext cx="914239" cy="914239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074" y="3797565"/>
            <a:ext cx="914239" cy="914239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074" y="5417360"/>
            <a:ext cx="914239" cy="914239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210" y="-196193"/>
            <a:ext cx="914239" cy="914239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210" y="1423602"/>
            <a:ext cx="914239" cy="914239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209" y="3079244"/>
            <a:ext cx="914239" cy="914239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209" y="4692209"/>
            <a:ext cx="914239" cy="914239"/>
          </a:xfrm>
          <a:prstGeom prst="rect">
            <a:avLst/>
          </a:prstGeom>
        </p:spPr>
      </p:pic>
      <p:pic>
        <p:nvPicPr>
          <p:cNvPr id="25" name="그림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209" y="6312004"/>
            <a:ext cx="914239" cy="914239"/>
          </a:xfrm>
          <a:prstGeom prst="rect">
            <a:avLst/>
          </a:prstGeom>
        </p:spPr>
      </p:pic>
      <p:sp>
        <p:nvSpPr>
          <p:cNvPr id="27" name="타원 26"/>
          <p:cNvSpPr/>
          <p:nvPr/>
        </p:nvSpPr>
        <p:spPr>
          <a:xfrm>
            <a:off x="9788193" y="956800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타원 27"/>
          <p:cNvSpPr/>
          <p:nvPr/>
        </p:nvSpPr>
        <p:spPr>
          <a:xfrm>
            <a:off x="9787693" y="2608275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9784400" y="4186547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타원 29"/>
          <p:cNvSpPr/>
          <p:nvPr/>
        </p:nvSpPr>
        <p:spPr>
          <a:xfrm>
            <a:off x="9784400" y="5863708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타원 30"/>
          <p:cNvSpPr/>
          <p:nvPr/>
        </p:nvSpPr>
        <p:spPr>
          <a:xfrm>
            <a:off x="10939287" y="1718140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타원 31"/>
          <p:cNvSpPr/>
          <p:nvPr/>
        </p:nvSpPr>
        <p:spPr>
          <a:xfrm>
            <a:off x="10939287" y="3304811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타원 32"/>
          <p:cNvSpPr/>
          <p:nvPr/>
        </p:nvSpPr>
        <p:spPr>
          <a:xfrm>
            <a:off x="10939287" y="4966676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타원 33"/>
          <p:cNvSpPr/>
          <p:nvPr/>
        </p:nvSpPr>
        <p:spPr>
          <a:xfrm>
            <a:off x="12085422" y="954662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타원 34"/>
          <p:cNvSpPr/>
          <p:nvPr/>
        </p:nvSpPr>
        <p:spPr>
          <a:xfrm>
            <a:off x="12085422" y="2608275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타원 35"/>
          <p:cNvSpPr/>
          <p:nvPr/>
        </p:nvSpPr>
        <p:spPr>
          <a:xfrm>
            <a:off x="12085422" y="4227016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타원 36"/>
          <p:cNvSpPr/>
          <p:nvPr/>
        </p:nvSpPr>
        <p:spPr>
          <a:xfrm>
            <a:off x="12085422" y="5875322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타원 38"/>
          <p:cNvSpPr/>
          <p:nvPr/>
        </p:nvSpPr>
        <p:spPr>
          <a:xfrm>
            <a:off x="10934911" y="6586471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타원 39"/>
          <p:cNvSpPr/>
          <p:nvPr/>
        </p:nvSpPr>
        <p:spPr>
          <a:xfrm>
            <a:off x="10934911" y="67611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366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02" y="2816433"/>
            <a:ext cx="3980873" cy="3980873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188" y="-196193"/>
            <a:ext cx="914239" cy="914239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188" y="1423602"/>
            <a:ext cx="914239" cy="914239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187" y="3079244"/>
            <a:ext cx="914239" cy="914239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187" y="4692209"/>
            <a:ext cx="914239" cy="914239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187" y="6312004"/>
            <a:ext cx="914239" cy="914239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075" y="528958"/>
            <a:ext cx="914239" cy="914239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074" y="2184600"/>
            <a:ext cx="914239" cy="914239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074" y="3797565"/>
            <a:ext cx="914239" cy="914239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074" y="5417360"/>
            <a:ext cx="914239" cy="914239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210" y="-196193"/>
            <a:ext cx="914239" cy="914239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210" y="1423602"/>
            <a:ext cx="914239" cy="914239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209" y="3079244"/>
            <a:ext cx="914239" cy="914239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209" y="4692209"/>
            <a:ext cx="914239" cy="914239"/>
          </a:xfrm>
          <a:prstGeom prst="rect">
            <a:avLst/>
          </a:prstGeom>
        </p:spPr>
      </p:pic>
      <p:pic>
        <p:nvPicPr>
          <p:cNvPr id="25" name="그림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209" y="6312004"/>
            <a:ext cx="914239" cy="914239"/>
          </a:xfrm>
          <a:prstGeom prst="rect">
            <a:avLst/>
          </a:prstGeom>
        </p:spPr>
      </p:pic>
      <p:sp>
        <p:nvSpPr>
          <p:cNvPr id="27" name="타원 26"/>
          <p:cNvSpPr/>
          <p:nvPr/>
        </p:nvSpPr>
        <p:spPr>
          <a:xfrm>
            <a:off x="9788193" y="956800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타원 27"/>
          <p:cNvSpPr/>
          <p:nvPr/>
        </p:nvSpPr>
        <p:spPr>
          <a:xfrm>
            <a:off x="9787693" y="2608275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9784400" y="4186547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타원 29"/>
          <p:cNvSpPr/>
          <p:nvPr/>
        </p:nvSpPr>
        <p:spPr>
          <a:xfrm>
            <a:off x="9784400" y="5863708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타원 30"/>
          <p:cNvSpPr/>
          <p:nvPr/>
        </p:nvSpPr>
        <p:spPr>
          <a:xfrm>
            <a:off x="10939287" y="1718140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타원 31"/>
          <p:cNvSpPr/>
          <p:nvPr/>
        </p:nvSpPr>
        <p:spPr>
          <a:xfrm>
            <a:off x="10939287" y="3304811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타원 32"/>
          <p:cNvSpPr/>
          <p:nvPr/>
        </p:nvSpPr>
        <p:spPr>
          <a:xfrm>
            <a:off x="10939287" y="4966676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타원 33"/>
          <p:cNvSpPr/>
          <p:nvPr/>
        </p:nvSpPr>
        <p:spPr>
          <a:xfrm>
            <a:off x="12085422" y="954662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타원 34"/>
          <p:cNvSpPr/>
          <p:nvPr/>
        </p:nvSpPr>
        <p:spPr>
          <a:xfrm>
            <a:off x="12085422" y="2608275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타원 35"/>
          <p:cNvSpPr/>
          <p:nvPr/>
        </p:nvSpPr>
        <p:spPr>
          <a:xfrm>
            <a:off x="12085422" y="4227016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타원 36"/>
          <p:cNvSpPr/>
          <p:nvPr/>
        </p:nvSpPr>
        <p:spPr>
          <a:xfrm>
            <a:off x="12085422" y="5875322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타원 38"/>
          <p:cNvSpPr/>
          <p:nvPr/>
        </p:nvSpPr>
        <p:spPr>
          <a:xfrm>
            <a:off x="10934911" y="6586471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타원 39"/>
          <p:cNvSpPr/>
          <p:nvPr/>
        </p:nvSpPr>
        <p:spPr>
          <a:xfrm>
            <a:off x="10934911" y="67611"/>
            <a:ext cx="195812" cy="19581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3472961" y="2949126"/>
            <a:ext cx="62337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  <a:hlinkClick r:id="rId4"/>
              </a:rPr>
              <a:t>https://youtu.be/0hoK3RFvxwM</a:t>
            </a:r>
            <a:endParaRPr lang="ko-KR" altLang="en-US" sz="32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ko-KR" altLang="en-US" sz="32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76548" y="1383159"/>
            <a:ext cx="47390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66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동영상</a:t>
            </a:r>
            <a:endParaRPr lang="ko-KR" altLang="en-US" sz="66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9231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284" y="-1195702"/>
            <a:ext cx="5149165" cy="5149165"/>
          </a:xfrm>
        </p:spPr>
      </p:pic>
      <p:sp>
        <p:nvSpPr>
          <p:cNvPr id="7" name="이등변 삼각형 6"/>
          <p:cNvSpPr/>
          <p:nvPr/>
        </p:nvSpPr>
        <p:spPr>
          <a:xfrm rot="950096">
            <a:off x="8488218" y="3004362"/>
            <a:ext cx="6225309" cy="4932218"/>
          </a:xfrm>
          <a:prstGeom prst="triangl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 rot="19089907">
            <a:off x="4584604" y="4734207"/>
            <a:ext cx="10160000" cy="2586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 rot="19089907">
            <a:off x="4831797" y="4989368"/>
            <a:ext cx="10160000" cy="92481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 rot="19089907">
            <a:off x="4337411" y="4645184"/>
            <a:ext cx="10160000" cy="92481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 rot="19065105">
            <a:off x="8511094" y="4738255"/>
            <a:ext cx="6459032" cy="3694545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 rot="19089907">
            <a:off x="6174831" y="5659738"/>
            <a:ext cx="10160000" cy="9248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1" name="그룹 40"/>
          <p:cNvGrpSpPr/>
          <p:nvPr/>
        </p:nvGrpSpPr>
        <p:grpSpPr>
          <a:xfrm rot="2879514">
            <a:off x="10441813" y="3200281"/>
            <a:ext cx="2423943" cy="5472263"/>
            <a:chOff x="10365534" y="2068991"/>
            <a:chExt cx="3215262" cy="6978476"/>
          </a:xfrm>
        </p:grpSpPr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5535" y="2068991"/>
              <a:ext cx="914239" cy="914239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5535" y="3688786"/>
              <a:ext cx="914239" cy="914239"/>
            </a:xfrm>
            <a:prstGeom prst="rect">
              <a:avLst/>
            </a:prstGeom>
          </p:spPr>
        </p:pic>
        <p:pic>
          <p:nvPicPr>
            <p:cNvPr id="18" name="그림 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5534" y="5344428"/>
              <a:ext cx="914239" cy="914239"/>
            </a:xfrm>
            <a:prstGeom prst="rect">
              <a:avLst/>
            </a:prstGeom>
          </p:spPr>
        </p:pic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5534" y="6957393"/>
              <a:ext cx="914239" cy="914239"/>
            </a:xfrm>
            <a:prstGeom prst="rect">
              <a:avLst/>
            </a:prstGeom>
          </p:spPr>
        </p:pic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20422" y="2794142"/>
              <a:ext cx="914239" cy="914239"/>
            </a:xfrm>
            <a:prstGeom prst="rect">
              <a:avLst/>
            </a:prstGeom>
          </p:spPr>
        </p:pic>
        <p:pic>
          <p:nvPicPr>
            <p:cNvPr id="21" name="그림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20421" y="4449784"/>
              <a:ext cx="914239" cy="914239"/>
            </a:xfrm>
            <a:prstGeom prst="rect">
              <a:avLst/>
            </a:prstGeom>
          </p:spPr>
        </p:pic>
        <p:pic>
          <p:nvPicPr>
            <p:cNvPr id="22" name="그림 2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20421" y="6062749"/>
              <a:ext cx="914239" cy="914239"/>
            </a:xfrm>
            <a:prstGeom prst="rect">
              <a:avLst/>
            </a:prstGeom>
          </p:spPr>
        </p:pic>
        <p:pic>
          <p:nvPicPr>
            <p:cNvPr id="23" name="그림 2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20421" y="7682544"/>
              <a:ext cx="914239" cy="914239"/>
            </a:xfrm>
            <a:prstGeom prst="rect">
              <a:avLst/>
            </a:prstGeom>
          </p:spPr>
        </p:pic>
        <p:pic>
          <p:nvPicPr>
            <p:cNvPr id="24" name="그림 2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66557" y="2068991"/>
              <a:ext cx="914239" cy="914239"/>
            </a:xfrm>
            <a:prstGeom prst="rect">
              <a:avLst/>
            </a:prstGeom>
          </p:spPr>
        </p:pic>
        <p:pic>
          <p:nvPicPr>
            <p:cNvPr id="25" name="그림 2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66557" y="3688786"/>
              <a:ext cx="914239" cy="914239"/>
            </a:xfrm>
            <a:prstGeom prst="rect">
              <a:avLst/>
            </a:prstGeom>
          </p:spPr>
        </p:pic>
        <p:pic>
          <p:nvPicPr>
            <p:cNvPr id="26" name="그림 2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66556" y="5344428"/>
              <a:ext cx="914239" cy="914239"/>
            </a:xfrm>
            <a:prstGeom prst="rect">
              <a:avLst/>
            </a:prstGeom>
          </p:spPr>
        </p:pic>
        <p:pic>
          <p:nvPicPr>
            <p:cNvPr id="27" name="그림 2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66556" y="6957393"/>
              <a:ext cx="914239" cy="914239"/>
            </a:xfrm>
            <a:prstGeom prst="rect">
              <a:avLst/>
            </a:prstGeom>
          </p:spPr>
        </p:pic>
        <p:sp>
          <p:nvSpPr>
            <p:cNvPr id="28" name="타원 27"/>
            <p:cNvSpPr/>
            <p:nvPr/>
          </p:nvSpPr>
          <p:spPr>
            <a:xfrm>
              <a:off x="10728540" y="3221984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10728040" y="4873459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10724747" y="645173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타원 30"/>
            <p:cNvSpPr/>
            <p:nvPr/>
          </p:nvSpPr>
          <p:spPr>
            <a:xfrm>
              <a:off x="10724747" y="812889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타원 31"/>
            <p:cNvSpPr/>
            <p:nvPr/>
          </p:nvSpPr>
          <p:spPr>
            <a:xfrm>
              <a:off x="11879634" y="3983324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타원 32"/>
            <p:cNvSpPr/>
            <p:nvPr/>
          </p:nvSpPr>
          <p:spPr>
            <a:xfrm>
              <a:off x="11879634" y="556999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타원 33"/>
            <p:cNvSpPr/>
            <p:nvPr/>
          </p:nvSpPr>
          <p:spPr>
            <a:xfrm>
              <a:off x="11879634" y="723186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타원 34"/>
            <p:cNvSpPr/>
            <p:nvPr/>
          </p:nvSpPr>
          <p:spPr>
            <a:xfrm>
              <a:off x="13025769" y="321984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타원 35"/>
            <p:cNvSpPr/>
            <p:nvPr/>
          </p:nvSpPr>
          <p:spPr>
            <a:xfrm>
              <a:off x="13025769" y="4873459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타원 36"/>
            <p:cNvSpPr/>
            <p:nvPr/>
          </p:nvSpPr>
          <p:spPr>
            <a:xfrm>
              <a:off x="13025769" y="649220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타원 37"/>
            <p:cNvSpPr/>
            <p:nvPr/>
          </p:nvSpPr>
          <p:spPr>
            <a:xfrm>
              <a:off x="13025769" y="814050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타원 38"/>
            <p:cNvSpPr/>
            <p:nvPr/>
          </p:nvSpPr>
          <p:spPr>
            <a:xfrm>
              <a:off x="11875258" y="885165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타원 39"/>
            <p:cNvSpPr/>
            <p:nvPr/>
          </p:nvSpPr>
          <p:spPr>
            <a:xfrm>
              <a:off x="11875258" y="233279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060881" y="2849761"/>
            <a:ext cx="4772540" cy="999728"/>
          </a:xfrm>
        </p:spPr>
        <p:txBody>
          <a:bodyPr>
            <a:noAutofit/>
          </a:bodyPr>
          <a:lstStyle/>
          <a:p>
            <a:r>
              <a:rPr lang="ko-KR" altLang="en-US" sz="5400" b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발표 주제 소개</a:t>
            </a:r>
            <a:endParaRPr lang="ko-KR" altLang="en-US" sz="5400" b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873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직사각형 31"/>
          <p:cNvSpPr/>
          <p:nvPr/>
        </p:nvSpPr>
        <p:spPr>
          <a:xfrm>
            <a:off x="-43935" y="-56583"/>
            <a:ext cx="9273309" cy="71858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일본의 </a:t>
            </a:r>
            <a:r>
              <a:rPr lang="en-US" altLang="ko-KR" dirty="0" smtClean="0"/>
              <a:t>3</a:t>
            </a:r>
            <a:r>
              <a:rPr lang="ko-KR" altLang="en-US" dirty="0" smtClean="0"/>
              <a:t>대 무대 예술</a:t>
            </a:r>
          </a:p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flipH="1">
            <a:off x="422865" y="389453"/>
            <a:ext cx="4112189" cy="691202"/>
          </a:xfrm>
        </p:spPr>
        <p:txBody>
          <a:bodyPr>
            <a:noAutofit/>
          </a:bodyPr>
          <a:lstStyle/>
          <a:p>
            <a:r>
              <a:rPr lang="ko-KR" altLang="en-US" b="1" dirty="0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발표 주제 소개</a:t>
            </a:r>
            <a:endParaRPr lang="ko-KR" altLang="en-US" b="1" dirty="0">
              <a:solidFill>
                <a:srgbClr val="FF505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31" name="그룹 30"/>
          <p:cNvGrpSpPr/>
          <p:nvPr/>
        </p:nvGrpSpPr>
        <p:grpSpPr>
          <a:xfrm>
            <a:off x="9425187" y="-196193"/>
            <a:ext cx="3215262" cy="7422436"/>
            <a:chOff x="9425187" y="-196193"/>
            <a:chExt cx="3215262" cy="7422436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-196193"/>
              <a:ext cx="914239" cy="914239"/>
            </a:xfrm>
            <a:prstGeom prst="rect">
              <a:avLst/>
            </a:prstGeom>
          </p:spPr>
        </p:pic>
        <p:pic>
          <p:nvPicPr>
            <p:cNvPr id="5" name="그림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1423602"/>
              <a:ext cx="914239" cy="914239"/>
            </a:xfrm>
            <a:prstGeom prst="rect">
              <a:avLst/>
            </a:prstGeom>
          </p:spPr>
        </p:pic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3079244"/>
              <a:ext cx="914239" cy="914239"/>
            </a:xfrm>
            <a:prstGeom prst="rect">
              <a:avLst/>
            </a:prstGeom>
          </p:spPr>
        </p:pic>
        <p:pic>
          <p:nvPicPr>
            <p:cNvPr id="7" name="그림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4692209"/>
              <a:ext cx="914239" cy="914239"/>
            </a:xfrm>
            <a:prstGeom prst="rect">
              <a:avLst/>
            </a:prstGeom>
          </p:spPr>
        </p:pic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6312004"/>
              <a:ext cx="914239" cy="914239"/>
            </a:xfrm>
            <a:prstGeom prst="rect">
              <a:avLst/>
            </a:prstGeom>
          </p:spPr>
        </p:pic>
        <p:pic>
          <p:nvPicPr>
            <p:cNvPr id="9" name="그림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5" y="528958"/>
              <a:ext cx="914239" cy="914239"/>
            </a:xfrm>
            <a:prstGeom prst="rect">
              <a:avLst/>
            </a:prstGeom>
          </p:spPr>
        </p:pic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2184600"/>
              <a:ext cx="914239" cy="914239"/>
            </a:xfrm>
            <a:prstGeom prst="rect">
              <a:avLst/>
            </a:prstGeom>
          </p:spPr>
        </p:pic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3797565"/>
              <a:ext cx="914239" cy="914239"/>
            </a:xfrm>
            <a:prstGeom prst="rect">
              <a:avLst/>
            </a:prstGeom>
          </p:spPr>
        </p:pic>
        <p:pic>
          <p:nvPicPr>
            <p:cNvPr id="12" name="그림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5417360"/>
              <a:ext cx="914239" cy="914239"/>
            </a:xfrm>
            <a:prstGeom prst="rect">
              <a:avLst/>
            </a:prstGeom>
          </p:spPr>
        </p:pic>
        <p:pic>
          <p:nvPicPr>
            <p:cNvPr id="13" name="그림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-196193"/>
              <a:ext cx="914239" cy="914239"/>
            </a:xfrm>
            <a:prstGeom prst="rect">
              <a:avLst/>
            </a:prstGeom>
          </p:spPr>
        </p:pic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1423602"/>
              <a:ext cx="914239" cy="914239"/>
            </a:xfrm>
            <a:prstGeom prst="rect">
              <a:avLst/>
            </a:prstGeom>
          </p:spPr>
        </p:pic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3079244"/>
              <a:ext cx="914239" cy="914239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4692209"/>
              <a:ext cx="914239" cy="914239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6312004"/>
              <a:ext cx="914239" cy="914239"/>
            </a:xfrm>
            <a:prstGeom prst="rect">
              <a:avLst/>
            </a:prstGeom>
          </p:spPr>
        </p:pic>
        <p:sp>
          <p:nvSpPr>
            <p:cNvPr id="18" name="타원 17"/>
            <p:cNvSpPr/>
            <p:nvPr/>
          </p:nvSpPr>
          <p:spPr>
            <a:xfrm>
              <a:off x="9788193" y="95680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>
              <a:off x="9787693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타원 19"/>
            <p:cNvSpPr/>
            <p:nvPr/>
          </p:nvSpPr>
          <p:spPr>
            <a:xfrm>
              <a:off x="9784400" y="4186547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9784400" y="5863708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타원 21"/>
            <p:cNvSpPr/>
            <p:nvPr/>
          </p:nvSpPr>
          <p:spPr>
            <a:xfrm>
              <a:off x="10939287" y="171814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>
              <a:off x="10939287" y="33048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>
              <a:off x="10939287" y="496667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>
              <a:off x="12085422" y="95466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>
              <a:off x="12085422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타원 26"/>
            <p:cNvSpPr/>
            <p:nvPr/>
          </p:nvSpPr>
          <p:spPr>
            <a:xfrm>
              <a:off x="12085422" y="422701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타원 27"/>
            <p:cNvSpPr/>
            <p:nvPr/>
          </p:nvSpPr>
          <p:spPr>
            <a:xfrm>
              <a:off x="12085422" y="587532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10934911" y="658647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10934911" y="676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4103273" y="1526691"/>
            <a:ext cx="39374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일본의 </a:t>
            </a:r>
            <a:r>
              <a:rPr lang="en-US" altLang="ko-KR" sz="28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ko-KR" altLang="en-US" sz="28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대 무대 예술</a:t>
            </a:r>
          </a:p>
        </p:txBody>
      </p:sp>
      <p:pic>
        <p:nvPicPr>
          <p:cNvPr id="36" name="내용 개체 틀 3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9676" y="395653"/>
            <a:ext cx="741403" cy="741403"/>
          </a:xfrm>
        </p:spPr>
      </p:pic>
      <p:pic>
        <p:nvPicPr>
          <p:cNvPr id="37" name="내용 개체 틀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1884" y="389453"/>
            <a:ext cx="741403" cy="741403"/>
          </a:xfrm>
          <a:prstGeom prst="rect">
            <a:avLst/>
          </a:prstGeom>
        </p:spPr>
      </p:pic>
      <p:pic>
        <p:nvPicPr>
          <p:cNvPr id="38" name="내용 개체 틀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319" y="397099"/>
            <a:ext cx="741403" cy="741403"/>
          </a:xfrm>
          <a:prstGeom prst="rect">
            <a:avLst/>
          </a:prstGeom>
        </p:spPr>
      </p:pic>
      <p:sp>
        <p:nvSpPr>
          <p:cNvPr id="41" name="직사각형 40"/>
          <p:cNvSpPr/>
          <p:nvPr/>
        </p:nvSpPr>
        <p:spPr>
          <a:xfrm>
            <a:off x="5011359" y="5569670"/>
            <a:ext cx="1851111" cy="598107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8" name="Picture 4" descr="노 본문 이미지 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00" y="2708918"/>
            <a:ext cx="2431016" cy="3018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blogfiles.naver.net/MjAxOTA1MTBfMjI0/MDAxNTU3NDQ5NzQyNDYx.BIwDNF4OTxQCI1cM78Oxjew9hwtOTD-k3YzwOUUhrMIg.YZ6HYXD0i8FcJqYr9qQHLno1ZKh_kQfFv4n_RYE15LYg.JPEG.siwonjapan/07_%BA%D0%B6%F3%C4%ED%C0%C7_%B4%D1%B1%B3%C1%EE%C4%AB%C0%CC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021" y="2456602"/>
            <a:ext cx="3287858" cy="3018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cafefiles.naver.net/20120904_227/4342342_1346730657353VGKAU_PNG/%B0%A1%BA%CE%C5%B0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13" r="15684"/>
          <a:stretch/>
        </p:blipFill>
        <p:spPr bwMode="auto">
          <a:xfrm>
            <a:off x="8511384" y="2708918"/>
            <a:ext cx="3263153" cy="2983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Box 34"/>
          <p:cNvSpPr txBox="1"/>
          <p:nvPr/>
        </p:nvSpPr>
        <p:spPr>
          <a:xfrm>
            <a:off x="5171655" y="5668668"/>
            <a:ext cx="1526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>
                <a:solidFill>
                  <a:schemeClr val="bg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분라쿠</a:t>
            </a:r>
            <a:r>
              <a:rPr lang="en-US" altLang="ko-KR" sz="2000" dirty="0">
                <a:solidFill>
                  <a:schemeClr val="bg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[</a:t>
            </a:r>
            <a:r>
              <a:rPr lang="ko-KR" altLang="en-US" sz="2000" dirty="0">
                <a:solidFill>
                  <a:schemeClr val="bg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文樂</a:t>
            </a:r>
            <a:r>
              <a:rPr lang="en-US" altLang="ko-KR" sz="2000" dirty="0" smtClean="0">
                <a:solidFill>
                  <a:schemeClr val="bg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]</a:t>
            </a:r>
            <a:endParaRPr lang="ko-KR" altLang="en-US" sz="2000" dirty="0">
              <a:solidFill>
                <a:schemeClr val="bg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1308519" y="5829715"/>
            <a:ext cx="1640978" cy="598107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TextBox 32"/>
          <p:cNvSpPr txBox="1"/>
          <p:nvPr/>
        </p:nvSpPr>
        <p:spPr>
          <a:xfrm>
            <a:off x="1720706" y="5886653"/>
            <a:ext cx="8345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solidFill>
                  <a:schemeClr val="bg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노</a:t>
            </a:r>
            <a:r>
              <a:rPr lang="en-US" altLang="ko-KR" sz="2000" dirty="0">
                <a:solidFill>
                  <a:schemeClr val="bg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[</a:t>
            </a:r>
            <a:r>
              <a:rPr lang="ko-KR" altLang="en-US" sz="2000" dirty="0">
                <a:solidFill>
                  <a:schemeClr val="bg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能</a:t>
            </a:r>
            <a:r>
              <a:rPr lang="en-US" altLang="ko-KR" sz="2000" dirty="0" smtClean="0">
                <a:solidFill>
                  <a:schemeClr val="bg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]</a:t>
            </a:r>
            <a:endParaRPr lang="ko-KR" altLang="en-US" sz="2000" dirty="0">
              <a:solidFill>
                <a:schemeClr val="bg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9104022" y="5787654"/>
            <a:ext cx="2095805" cy="598107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모서리가 둥근 직사각형 41"/>
          <p:cNvSpPr/>
          <p:nvPr/>
        </p:nvSpPr>
        <p:spPr>
          <a:xfrm>
            <a:off x="3917576" y="2184600"/>
            <a:ext cx="4016189" cy="3555405"/>
          </a:xfrm>
          <a:prstGeom prst="roundRect">
            <a:avLst/>
          </a:prstGeom>
          <a:noFill/>
          <a:ln w="57150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TextBox 33"/>
          <p:cNvSpPr txBox="1"/>
          <p:nvPr/>
        </p:nvSpPr>
        <p:spPr>
          <a:xfrm>
            <a:off x="9236779" y="5886653"/>
            <a:ext cx="18302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solidFill>
                  <a:schemeClr val="bg1"/>
                </a:solidFill>
              </a:rPr>
              <a:t>가부키</a:t>
            </a:r>
            <a:r>
              <a:rPr lang="en-US" altLang="ko-KR" sz="2000" dirty="0">
                <a:solidFill>
                  <a:schemeClr val="bg1"/>
                </a:solidFill>
              </a:rPr>
              <a:t>[</a:t>
            </a:r>
            <a:r>
              <a:rPr lang="ko-KR" altLang="en-US" sz="2000" dirty="0">
                <a:solidFill>
                  <a:schemeClr val="bg1"/>
                </a:solidFill>
              </a:rPr>
              <a:t>歌舞伎</a:t>
            </a:r>
            <a:r>
              <a:rPr lang="en-US" altLang="ko-KR" sz="2000" dirty="0" smtClean="0">
                <a:solidFill>
                  <a:schemeClr val="bg1"/>
                </a:solidFill>
              </a:rPr>
              <a:t>]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2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284" y="-1195702"/>
            <a:ext cx="5149165" cy="5149165"/>
          </a:xfrm>
        </p:spPr>
      </p:pic>
      <p:sp>
        <p:nvSpPr>
          <p:cNvPr id="7" name="이등변 삼각형 6"/>
          <p:cNvSpPr/>
          <p:nvPr/>
        </p:nvSpPr>
        <p:spPr>
          <a:xfrm rot="950096">
            <a:off x="8488218" y="3004362"/>
            <a:ext cx="6225309" cy="4932218"/>
          </a:xfrm>
          <a:prstGeom prst="triangl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 rot="19089907">
            <a:off x="4584604" y="4734207"/>
            <a:ext cx="10160000" cy="2586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 rot="19089907">
            <a:off x="4831797" y="4989368"/>
            <a:ext cx="10160000" cy="92481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 rot="19089907">
            <a:off x="4337411" y="4645184"/>
            <a:ext cx="10160000" cy="92481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 rot="19065105">
            <a:off x="8511094" y="4738255"/>
            <a:ext cx="6459032" cy="3694545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 rot="19089907">
            <a:off x="6174831" y="5659738"/>
            <a:ext cx="10160000" cy="9248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1" name="그룹 40"/>
          <p:cNvGrpSpPr/>
          <p:nvPr/>
        </p:nvGrpSpPr>
        <p:grpSpPr>
          <a:xfrm rot="2879514">
            <a:off x="10441813" y="3200281"/>
            <a:ext cx="2423943" cy="5472263"/>
            <a:chOff x="10365534" y="2068991"/>
            <a:chExt cx="3215262" cy="6978476"/>
          </a:xfrm>
        </p:grpSpPr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5535" y="2068991"/>
              <a:ext cx="914239" cy="914239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5535" y="3688786"/>
              <a:ext cx="914239" cy="914239"/>
            </a:xfrm>
            <a:prstGeom prst="rect">
              <a:avLst/>
            </a:prstGeom>
          </p:spPr>
        </p:pic>
        <p:pic>
          <p:nvPicPr>
            <p:cNvPr id="18" name="그림 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5534" y="5344428"/>
              <a:ext cx="914239" cy="914239"/>
            </a:xfrm>
            <a:prstGeom prst="rect">
              <a:avLst/>
            </a:prstGeom>
          </p:spPr>
        </p:pic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5534" y="6957393"/>
              <a:ext cx="914239" cy="914239"/>
            </a:xfrm>
            <a:prstGeom prst="rect">
              <a:avLst/>
            </a:prstGeom>
          </p:spPr>
        </p:pic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20422" y="2794142"/>
              <a:ext cx="914239" cy="914239"/>
            </a:xfrm>
            <a:prstGeom prst="rect">
              <a:avLst/>
            </a:prstGeom>
          </p:spPr>
        </p:pic>
        <p:pic>
          <p:nvPicPr>
            <p:cNvPr id="21" name="그림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20421" y="4449784"/>
              <a:ext cx="914239" cy="914239"/>
            </a:xfrm>
            <a:prstGeom prst="rect">
              <a:avLst/>
            </a:prstGeom>
          </p:spPr>
        </p:pic>
        <p:pic>
          <p:nvPicPr>
            <p:cNvPr id="22" name="그림 2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20421" y="6062749"/>
              <a:ext cx="914239" cy="914239"/>
            </a:xfrm>
            <a:prstGeom prst="rect">
              <a:avLst/>
            </a:prstGeom>
          </p:spPr>
        </p:pic>
        <p:pic>
          <p:nvPicPr>
            <p:cNvPr id="23" name="그림 2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20421" y="7682544"/>
              <a:ext cx="914239" cy="914239"/>
            </a:xfrm>
            <a:prstGeom prst="rect">
              <a:avLst/>
            </a:prstGeom>
          </p:spPr>
        </p:pic>
        <p:pic>
          <p:nvPicPr>
            <p:cNvPr id="24" name="그림 2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66557" y="2068991"/>
              <a:ext cx="914239" cy="914239"/>
            </a:xfrm>
            <a:prstGeom prst="rect">
              <a:avLst/>
            </a:prstGeom>
          </p:spPr>
        </p:pic>
        <p:pic>
          <p:nvPicPr>
            <p:cNvPr id="25" name="그림 2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66557" y="3688786"/>
              <a:ext cx="914239" cy="914239"/>
            </a:xfrm>
            <a:prstGeom prst="rect">
              <a:avLst/>
            </a:prstGeom>
          </p:spPr>
        </p:pic>
        <p:pic>
          <p:nvPicPr>
            <p:cNvPr id="26" name="그림 2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66556" y="5344428"/>
              <a:ext cx="914239" cy="914239"/>
            </a:xfrm>
            <a:prstGeom prst="rect">
              <a:avLst/>
            </a:prstGeom>
          </p:spPr>
        </p:pic>
        <p:pic>
          <p:nvPicPr>
            <p:cNvPr id="27" name="그림 2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66556" y="6957393"/>
              <a:ext cx="914239" cy="914239"/>
            </a:xfrm>
            <a:prstGeom prst="rect">
              <a:avLst/>
            </a:prstGeom>
          </p:spPr>
        </p:pic>
        <p:sp>
          <p:nvSpPr>
            <p:cNvPr id="28" name="타원 27"/>
            <p:cNvSpPr/>
            <p:nvPr/>
          </p:nvSpPr>
          <p:spPr>
            <a:xfrm>
              <a:off x="10728540" y="3221984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10728040" y="4873459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10724747" y="645173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타원 30"/>
            <p:cNvSpPr/>
            <p:nvPr/>
          </p:nvSpPr>
          <p:spPr>
            <a:xfrm>
              <a:off x="10724747" y="812889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타원 31"/>
            <p:cNvSpPr/>
            <p:nvPr/>
          </p:nvSpPr>
          <p:spPr>
            <a:xfrm>
              <a:off x="11879634" y="3983324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타원 32"/>
            <p:cNvSpPr/>
            <p:nvPr/>
          </p:nvSpPr>
          <p:spPr>
            <a:xfrm>
              <a:off x="11879634" y="556999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타원 33"/>
            <p:cNvSpPr/>
            <p:nvPr/>
          </p:nvSpPr>
          <p:spPr>
            <a:xfrm>
              <a:off x="11879634" y="723186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타원 34"/>
            <p:cNvSpPr/>
            <p:nvPr/>
          </p:nvSpPr>
          <p:spPr>
            <a:xfrm>
              <a:off x="13025769" y="321984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타원 35"/>
            <p:cNvSpPr/>
            <p:nvPr/>
          </p:nvSpPr>
          <p:spPr>
            <a:xfrm>
              <a:off x="13025769" y="4873459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타원 36"/>
            <p:cNvSpPr/>
            <p:nvPr/>
          </p:nvSpPr>
          <p:spPr>
            <a:xfrm>
              <a:off x="13025769" y="649220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타원 37"/>
            <p:cNvSpPr/>
            <p:nvPr/>
          </p:nvSpPr>
          <p:spPr>
            <a:xfrm>
              <a:off x="13025769" y="814050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타원 38"/>
            <p:cNvSpPr/>
            <p:nvPr/>
          </p:nvSpPr>
          <p:spPr>
            <a:xfrm>
              <a:off x="11875258" y="885165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타원 39"/>
            <p:cNvSpPr/>
            <p:nvPr/>
          </p:nvSpPr>
          <p:spPr>
            <a:xfrm>
              <a:off x="11875258" y="233279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594718" y="2627900"/>
            <a:ext cx="4893189" cy="1325563"/>
          </a:xfrm>
        </p:spPr>
        <p:txBody>
          <a:bodyPr>
            <a:noAutofit/>
          </a:bodyPr>
          <a:lstStyle/>
          <a:p>
            <a:r>
              <a:rPr lang="ko-KR" altLang="en-US" sz="5400" b="1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분라쿠</a:t>
            </a:r>
            <a:r>
              <a:rPr lang="en-US" altLang="ko-KR" sz="54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[</a:t>
            </a:r>
            <a:r>
              <a:rPr lang="ko-KR" altLang="en-US" sz="54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文樂</a:t>
            </a:r>
            <a:r>
              <a:rPr lang="en-US" altLang="ko-KR" sz="54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]</a:t>
            </a:r>
            <a:r>
              <a:rPr lang="ko-KR" altLang="en-US" sz="54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란</a:t>
            </a:r>
            <a:r>
              <a:rPr lang="en-US" altLang="ko-KR" sz="5400" b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?</a:t>
            </a:r>
            <a:endParaRPr lang="ko-KR" altLang="en-US" sz="5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129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직사각형 31"/>
          <p:cNvSpPr/>
          <p:nvPr/>
        </p:nvSpPr>
        <p:spPr>
          <a:xfrm>
            <a:off x="-55102" y="-92323"/>
            <a:ext cx="9273309" cy="71858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flipH="1">
            <a:off x="476656" y="201187"/>
            <a:ext cx="4703315" cy="1034149"/>
          </a:xfrm>
        </p:spPr>
        <p:txBody>
          <a:bodyPr>
            <a:normAutofit/>
          </a:bodyPr>
          <a:lstStyle/>
          <a:p>
            <a:r>
              <a:rPr lang="ko-KR" altLang="en-US" b="1" dirty="0" err="1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분라쿠</a:t>
            </a:r>
            <a:r>
              <a:rPr lang="en-US" altLang="ko-KR" b="1" dirty="0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[</a:t>
            </a:r>
            <a:r>
              <a:rPr lang="ko-KR" altLang="en-US" b="1" dirty="0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文樂</a:t>
            </a:r>
            <a:r>
              <a:rPr lang="en-US" altLang="ko-KR" b="1" dirty="0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]</a:t>
            </a:r>
            <a:r>
              <a:rPr lang="ko-KR" altLang="en-US" b="1" dirty="0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란</a:t>
            </a:r>
            <a:r>
              <a:rPr lang="en-US" altLang="ko-KR" b="1" dirty="0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?</a:t>
            </a:r>
            <a:endParaRPr lang="ko-KR" altLang="en-US" b="1" dirty="0">
              <a:solidFill>
                <a:srgbClr val="FF505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31" name="그룹 30"/>
          <p:cNvGrpSpPr/>
          <p:nvPr/>
        </p:nvGrpSpPr>
        <p:grpSpPr>
          <a:xfrm>
            <a:off x="9425187" y="-196193"/>
            <a:ext cx="3215262" cy="7422436"/>
            <a:chOff x="9425187" y="-196193"/>
            <a:chExt cx="3215262" cy="7422436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-196193"/>
              <a:ext cx="914239" cy="914239"/>
            </a:xfrm>
            <a:prstGeom prst="rect">
              <a:avLst/>
            </a:prstGeom>
          </p:spPr>
        </p:pic>
        <p:pic>
          <p:nvPicPr>
            <p:cNvPr id="5" name="그림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1423602"/>
              <a:ext cx="914239" cy="914239"/>
            </a:xfrm>
            <a:prstGeom prst="rect">
              <a:avLst/>
            </a:prstGeom>
          </p:spPr>
        </p:pic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3079244"/>
              <a:ext cx="914239" cy="914239"/>
            </a:xfrm>
            <a:prstGeom prst="rect">
              <a:avLst/>
            </a:prstGeom>
          </p:spPr>
        </p:pic>
        <p:pic>
          <p:nvPicPr>
            <p:cNvPr id="7" name="그림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4692209"/>
              <a:ext cx="914239" cy="914239"/>
            </a:xfrm>
            <a:prstGeom prst="rect">
              <a:avLst/>
            </a:prstGeom>
          </p:spPr>
        </p:pic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6312004"/>
              <a:ext cx="914239" cy="914239"/>
            </a:xfrm>
            <a:prstGeom prst="rect">
              <a:avLst/>
            </a:prstGeom>
          </p:spPr>
        </p:pic>
        <p:pic>
          <p:nvPicPr>
            <p:cNvPr id="9" name="그림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5" y="528958"/>
              <a:ext cx="914239" cy="914239"/>
            </a:xfrm>
            <a:prstGeom prst="rect">
              <a:avLst/>
            </a:prstGeom>
          </p:spPr>
        </p:pic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2184600"/>
              <a:ext cx="914239" cy="914239"/>
            </a:xfrm>
            <a:prstGeom prst="rect">
              <a:avLst/>
            </a:prstGeom>
          </p:spPr>
        </p:pic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3797565"/>
              <a:ext cx="914239" cy="914239"/>
            </a:xfrm>
            <a:prstGeom prst="rect">
              <a:avLst/>
            </a:prstGeom>
          </p:spPr>
        </p:pic>
        <p:pic>
          <p:nvPicPr>
            <p:cNvPr id="12" name="그림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5417360"/>
              <a:ext cx="914239" cy="914239"/>
            </a:xfrm>
            <a:prstGeom prst="rect">
              <a:avLst/>
            </a:prstGeom>
          </p:spPr>
        </p:pic>
        <p:pic>
          <p:nvPicPr>
            <p:cNvPr id="13" name="그림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-196193"/>
              <a:ext cx="914239" cy="914239"/>
            </a:xfrm>
            <a:prstGeom prst="rect">
              <a:avLst/>
            </a:prstGeom>
          </p:spPr>
        </p:pic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1423602"/>
              <a:ext cx="914239" cy="914239"/>
            </a:xfrm>
            <a:prstGeom prst="rect">
              <a:avLst/>
            </a:prstGeom>
          </p:spPr>
        </p:pic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3079244"/>
              <a:ext cx="914239" cy="914239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4692209"/>
              <a:ext cx="914239" cy="914239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6312004"/>
              <a:ext cx="914239" cy="914239"/>
            </a:xfrm>
            <a:prstGeom prst="rect">
              <a:avLst/>
            </a:prstGeom>
          </p:spPr>
        </p:pic>
        <p:sp>
          <p:nvSpPr>
            <p:cNvPr id="18" name="타원 17"/>
            <p:cNvSpPr/>
            <p:nvPr/>
          </p:nvSpPr>
          <p:spPr>
            <a:xfrm>
              <a:off x="9788193" y="95680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>
              <a:off x="9787693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타원 19"/>
            <p:cNvSpPr/>
            <p:nvPr/>
          </p:nvSpPr>
          <p:spPr>
            <a:xfrm>
              <a:off x="9784400" y="4186547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9784400" y="5863708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타원 21"/>
            <p:cNvSpPr/>
            <p:nvPr/>
          </p:nvSpPr>
          <p:spPr>
            <a:xfrm>
              <a:off x="10939287" y="171814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>
              <a:off x="10939287" y="33048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>
              <a:off x="10939287" y="496667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>
              <a:off x="12085422" y="95466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>
              <a:off x="12085422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타원 26"/>
            <p:cNvSpPr/>
            <p:nvPr/>
          </p:nvSpPr>
          <p:spPr>
            <a:xfrm>
              <a:off x="12085422" y="422701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타원 27"/>
            <p:cNvSpPr/>
            <p:nvPr/>
          </p:nvSpPr>
          <p:spPr>
            <a:xfrm>
              <a:off x="12085422" y="587532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10934911" y="658647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10934911" y="676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1294638" y="3938834"/>
            <a:ext cx="18365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샤미센</a:t>
            </a:r>
            <a:r>
              <a:rPr lang="en-US" altLang="ko-KR" sz="20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三味線</a:t>
            </a:r>
            <a:r>
              <a:rPr lang="en-US" altLang="ko-KR" sz="20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36841" y="4636196"/>
            <a:ext cx="7259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샤미센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반주에 맞춰 이야기를 읊으며 그에 따라 인형 조종사들이 인형으로 연기하는 것</a:t>
            </a:r>
            <a:endParaRPr lang="ko-KR" altLang="en-US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975834" y="5640689"/>
            <a:ext cx="442338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닌교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조루리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[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人形淨瑠璃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]</a:t>
            </a:r>
            <a:endParaRPr lang="ko-KR" altLang="en-US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ko-KR" altLang="en-US" dirty="0"/>
          </a:p>
        </p:txBody>
      </p:sp>
      <p:pic>
        <p:nvPicPr>
          <p:cNvPr id="40" name="그림 3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305" y="1986892"/>
            <a:ext cx="1570308" cy="1570308"/>
          </a:xfrm>
          <a:prstGeom prst="rect">
            <a:avLst/>
          </a:prstGeom>
        </p:spPr>
      </p:pic>
      <p:pic>
        <p:nvPicPr>
          <p:cNvPr id="41" name="그림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531" y="2033118"/>
            <a:ext cx="1472733" cy="1472733"/>
          </a:xfrm>
          <a:prstGeom prst="rect">
            <a:avLst/>
          </a:prstGeom>
        </p:spPr>
      </p:pic>
      <p:pic>
        <p:nvPicPr>
          <p:cNvPr id="44" name="그림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8412" y="2064531"/>
            <a:ext cx="1505730" cy="1505730"/>
          </a:xfrm>
          <a:prstGeom prst="rect">
            <a:avLst/>
          </a:prstGeom>
        </p:spPr>
      </p:pic>
      <p:pic>
        <p:nvPicPr>
          <p:cNvPr id="82" name="내용 개체 틀 32"/>
          <p:cNvPicPr>
            <a:picLocks noGrp="1" noChangeAspect="1"/>
          </p:cNvPicPr>
          <p:nvPr>
            <p:ph idx="1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731" y="395653"/>
            <a:ext cx="741403" cy="741403"/>
          </a:xfrm>
        </p:spPr>
      </p:pic>
      <p:pic>
        <p:nvPicPr>
          <p:cNvPr id="83" name="내용 개체 틀 3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4939" y="389453"/>
            <a:ext cx="741403" cy="741403"/>
          </a:xfrm>
          <a:prstGeom prst="rect">
            <a:avLst/>
          </a:prstGeom>
        </p:spPr>
      </p:pic>
      <p:pic>
        <p:nvPicPr>
          <p:cNvPr id="84" name="내용 개체 틀 3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2374" y="397099"/>
            <a:ext cx="741403" cy="741403"/>
          </a:xfrm>
          <a:prstGeom prst="rect">
            <a:avLst/>
          </a:prstGeom>
        </p:spPr>
      </p:pic>
      <p:sp>
        <p:nvSpPr>
          <p:cNvPr id="81" name="TextBox 80"/>
          <p:cNvSpPr txBox="1"/>
          <p:nvPr/>
        </p:nvSpPr>
        <p:spPr>
          <a:xfrm>
            <a:off x="3661007" y="3934669"/>
            <a:ext cx="18320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조루리</a:t>
            </a:r>
            <a:r>
              <a:rPr lang="en-US" altLang="ko-KR" sz="20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淨瑠璃</a:t>
            </a:r>
            <a:r>
              <a:rPr lang="en-US" altLang="ko-KR" sz="20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6294137" y="3933934"/>
            <a:ext cx="12886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닌교</a:t>
            </a:r>
            <a:r>
              <a:rPr lang="en-US" altLang="ko-KR" sz="20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人形</a:t>
            </a:r>
            <a:r>
              <a:rPr lang="en-US" altLang="ko-KR" sz="20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87" name="모서리가 둥근 직사각형 86"/>
          <p:cNvSpPr/>
          <p:nvPr/>
        </p:nvSpPr>
        <p:spPr>
          <a:xfrm>
            <a:off x="1238271" y="1789852"/>
            <a:ext cx="1949255" cy="1949255"/>
          </a:xfrm>
          <a:prstGeom prst="roundRect">
            <a:avLst/>
          </a:prstGeom>
          <a:noFill/>
          <a:ln w="57150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0" name="모서리가 둥근 직사각형 89"/>
          <p:cNvSpPr/>
          <p:nvPr/>
        </p:nvSpPr>
        <p:spPr>
          <a:xfrm>
            <a:off x="3602422" y="1789852"/>
            <a:ext cx="1949255" cy="1949255"/>
          </a:xfrm>
          <a:prstGeom prst="roundRect">
            <a:avLst/>
          </a:prstGeom>
          <a:noFill/>
          <a:ln w="57150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1" name="모서리가 둥근 직사각형 90"/>
          <p:cNvSpPr/>
          <p:nvPr/>
        </p:nvSpPr>
        <p:spPr>
          <a:xfrm>
            <a:off x="5963832" y="1789852"/>
            <a:ext cx="1949255" cy="1949255"/>
          </a:xfrm>
          <a:prstGeom prst="roundRect">
            <a:avLst/>
          </a:prstGeom>
          <a:noFill/>
          <a:ln w="57150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325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직사각형 31"/>
          <p:cNvSpPr/>
          <p:nvPr/>
        </p:nvSpPr>
        <p:spPr>
          <a:xfrm>
            <a:off x="-5442" y="-92323"/>
            <a:ext cx="9273309" cy="71858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flipH="1">
            <a:off x="502217" y="298005"/>
            <a:ext cx="2313205" cy="1034149"/>
          </a:xfrm>
        </p:spPr>
        <p:txBody>
          <a:bodyPr>
            <a:normAutofit/>
          </a:bodyPr>
          <a:lstStyle/>
          <a:p>
            <a:r>
              <a:rPr lang="ko-KR" altLang="en-US" b="1" dirty="0" err="1" smtClean="0">
                <a:solidFill>
                  <a:srgbClr val="FF5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샤미센</a:t>
            </a:r>
            <a:endParaRPr lang="ko-KR" altLang="en-US" b="1" dirty="0">
              <a:solidFill>
                <a:srgbClr val="FF505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31" name="그룹 30"/>
          <p:cNvGrpSpPr/>
          <p:nvPr/>
        </p:nvGrpSpPr>
        <p:grpSpPr>
          <a:xfrm>
            <a:off x="9425187" y="-196193"/>
            <a:ext cx="3215262" cy="7422436"/>
            <a:chOff x="9425187" y="-196193"/>
            <a:chExt cx="3215262" cy="7422436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-196193"/>
              <a:ext cx="914239" cy="914239"/>
            </a:xfrm>
            <a:prstGeom prst="rect">
              <a:avLst/>
            </a:prstGeom>
          </p:spPr>
        </p:pic>
        <p:pic>
          <p:nvPicPr>
            <p:cNvPr id="5" name="그림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8" y="1423602"/>
              <a:ext cx="914239" cy="914239"/>
            </a:xfrm>
            <a:prstGeom prst="rect">
              <a:avLst/>
            </a:prstGeom>
          </p:spPr>
        </p:pic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3079244"/>
              <a:ext cx="914239" cy="914239"/>
            </a:xfrm>
            <a:prstGeom prst="rect">
              <a:avLst/>
            </a:prstGeom>
          </p:spPr>
        </p:pic>
        <p:pic>
          <p:nvPicPr>
            <p:cNvPr id="7" name="그림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4692209"/>
              <a:ext cx="914239" cy="914239"/>
            </a:xfrm>
            <a:prstGeom prst="rect">
              <a:avLst/>
            </a:prstGeom>
          </p:spPr>
        </p:pic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5187" y="6312004"/>
              <a:ext cx="914239" cy="914239"/>
            </a:xfrm>
            <a:prstGeom prst="rect">
              <a:avLst/>
            </a:prstGeom>
          </p:spPr>
        </p:pic>
        <p:pic>
          <p:nvPicPr>
            <p:cNvPr id="9" name="그림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5" y="528958"/>
              <a:ext cx="914239" cy="914239"/>
            </a:xfrm>
            <a:prstGeom prst="rect">
              <a:avLst/>
            </a:prstGeom>
          </p:spPr>
        </p:pic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2184600"/>
              <a:ext cx="914239" cy="914239"/>
            </a:xfrm>
            <a:prstGeom prst="rect">
              <a:avLst/>
            </a:prstGeom>
          </p:spPr>
        </p:pic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3797565"/>
              <a:ext cx="914239" cy="914239"/>
            </a:xfrm>
            <a:prstGeom prst="rect">
              <a:avLst/>
            </a:prstGeom>
          </p:spPr>
        </p:pic>
        <p:pic>
          <p:nvPicPr>
            <p:cNvPr id="12" name="그림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0074" y="5417360"/>
              <a:ext cx="914239" cy="914239"/>
            </a:xfrm>
            <a:prstGeom prst="rect">
              <a:avLst/>
            </a:prstGeom>
          </p:spPr>
        </p:pic>
        <p:pic>
          <p:nvPicPr>
            <p:cNvPr id="13" name="그림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-196193"/>
              <a:ext cx="914239" cy="914239"/>
            </a:xfrm>
            <a:prstGeom prst="rect">
              <a:avLst/>
            </a:prstGeom>
          </p:spPr>
        </p:pic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10" y="1423602"/>
              <a:ext cx="914239" cy="914239"/>
            </a:xfrm>
            <a:prstGeom prst="rect">
              <a:avLst/>
            </a:prstGeom>
          </p:spPr>
        </p:pic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3079244"/>
              <a:ext cx="914239" cy="914239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4692209"/>
              <a:ext cx="914239" cy="914239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6209" y="6312004"/>
              <a:ext cx="914239" cy="914239"/>
            </a:xfrm>
            <a:prstGeom prst="rect">
              <a:avLst/>
            </a:prstGeom>
          </p:spPr>
        </p:pic>
        <p:sp>
          <p:nvSpPr>
            <p:cNvPr id="18" name="타원 17"/>
            <p:cNvSpPr/>
            <p:nvPr/>
          </p:nvSpPr>
          <p:spPr>
            <a:xfrm>
              <a:off x="9788193" y="95680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>
              <a:off x="9787693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타원 19"/>
            <p:cNvSpPr/>
            <p:nvPr/>
          </p:nvSpPr>
          <p:spPr>
            <a:xfrm>
              <a:off x="9784400" y="4186547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9784400" y="5863708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타원 21"/>
            <p:cNvSpPr/>
            <p:nvPr/>
          </p:nvSpPr>
          <p:spPr>
            <a:xfrm>
              <a:off x="10939287" y="171814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>
              <a:off x="10939287" y="33048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>
              <a:off x="10939287" y="496667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>
              <a:off x="12085422" y="95466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>
              <a:off x="12085422" y="260827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타원 26"/>
            <p:cNvSpPr/>
            <p:nvPr/>
          </p:nvSpPr>
          <p:spPr>
            <a:xfrm>
              <a:off x="12085422" y="422701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타원 27"/>
            <p:cNvSpPr/>
            <p:nvPr/>
          </p:nvSpPr>
          <p:spPr>
            <a:xfrm>
              <a:off x="12085422" y="587532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10934911" y="658647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10934911" y="6761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579042" y="97950"/>
            <a:ext cx="2042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 smtClean="0">
                <a:solidFill>
                  <a:schemeClr val="accent2"/>
                </a:solidFill>
                <a:latin typeface="+mj-lt"/>
              </a:rPr>
              <a:t>분라쿠</a:t>
            </a:r>
            <a:r>
              <a:rPr lang="en-US" altLang="ko-KR" sz="2000" dirty="0" smtClean="0">
                <a:solidFill>
                  <a:schemeClr val="accent2"/>
                </a:solidFill>
                <a:latin typeface="+mj-lt"/>
              </a:rPr>
              <a:t>[</a:t>
            </a:r>
            <a:r>
              <a:rPr lang="ko-KR" altLang="en-US" sz="2000" dirty="0" smtClean="0">
                <a:solidFill>
                  <a:schemeClr val="accent2"/>
                </a:solidFill>
                <a:latin typeface="+mj-lt"/>
              </a:rPr>
              <a:t>文樂</a:t>
            </a:r>
            <a:r>
              <a:rPr lang="en-US" altLang="ko-KR" sz="2000" dirty="0" smtClean="0">
                <a:solidFill>
                  <a:schemeClr val="accent2"/>
                </a:solidFill>
                <a:latin typeface="+mj-lt"/>
              </a:rPr>
              <a:t>]</a:t>
            </a:r>
            <a:r>
              <a:rPr lang="ko-KR" altLang="en-US" sz="2000" dirty="0" smtClean="0">
                <a:solidFill>
                  <a:schemeClr val="accent2"/>
                </a:solidFill>
                <a:latin typeface="+mj-lt"/>
              </a:rPr>
              <a:t>란</a:t>
            </a:r>
            <a:r>
              <a:rPr lang="en-US" altLang="ko-KR" sz="2000" dirty="0" smtClean="0">
                <a:solidFill>
                  <a:schemeClr val="accent2"/>
                </a:solidFill>
                <a:latin typeface="+mj-lt"/>
              </a:rPr>
              <a:t>?</a:t>
            </a:r>
            <a:endParaRPr lang="ko-KR" altLang="en-US" sz="2000" dirty="0">
              <a:solidFill>
                <a:schemeClr val="accent2"/>
              </a:solidFill>
              <a:latin typeface="+mj-lt"/>
            </a:endParaRPr>
          </a:p>
        </p:txBody>
      </p:sp>
      <p:pic>
        <p:nvPicPr>
          <p:cNvPr id="3074" name="Picture 2" descr="http://cafefiles.naver.net/data24/2007/3/10/157/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018" y="1718140"/>
            <a:ext cx="4876800" cy="35337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내용 개체 틀 32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3982" y="395653"/>
            <a:ext cx="741403" cy="741403"/>
          </a:xfrm>
        </p:spPr>
      </p:pic>
      <p:pic>
        <p:nvPicPr>
          <p:cNvPr id="40" name="내용 개체 틀 3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6190" y="389453"/>
            <a:ext cx="741403" cy="741403"/>
          </a:xfrm>
          <a:prstGeom prst="rect">
            <a:avLst/>
          </a:prstGeom>
        </p:spPr>
      </p:pic>
      <p:pic>
        <p:nvPicPr>
          <p:cNvPr id="41" name="내용 개체 틀 3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3625" y="397099"/>
            <a:ext cx="741403" cy="741403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579042" y="2010007"/>
            <a:ext cx="462511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일본 전통 </a:t>
            </a: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발현악기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바치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撥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를 사용해 현을 퉁겨서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연주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15~16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세기경 일본에 전해진 이후로 전통 예능의 반주에 주로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사용됨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그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외에 다양한 장르에서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연주되어 일반인들에게도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친숙한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악기</a:t>
            </a:r>
            <a:endParaRPr lang="ko-KR" altLang="en-US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2995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284" y="-1195702"/>
            <a:ext cx="5149165" cy="5149165"/>
          </a:xfrm>
        </p:spPr>
      </p:pic>
      <p:sp>
        <p:nvSpPr>
          <p:cNvPr id="7" name="이등변 삼각형 6"/>
          <p:cNvSpPr/>
          <p:nvPr/>
        </p:nvSpPr>
        <p:spPr>
          <a:xfrm rot="950096">
            <a:off x="8488218" y="3004362"/>
            <a:ext cx="6225309" cy="4932218"/>
          </a:xfrm>
          <a:prstGeom prst="triangl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 rot="19089907">
            <a:off x="4584604" y="4734207"/>
            <a:ext cx="10160000" cy="2586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 rot="19089907">
            <a:off x="4831797" y="4989368"/>
            <a:ext cx="10160000" cy="92481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 rot="19089907">
            <a:off x="4337411" y="4645184"/>
            <a:ext cx="10160000" cy="92481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 rot="19065105">
            <a:off x="8511094" y="4738255"/>
            <a:ext cx="6459032" cy="3694545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 rot="19089907">
            <a:off x="6174831" y="5659738"/>
            <a:ext cx="10160000" cy="9248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1" name="그룹 40"/>
          <p:cNvGrpSpPr/>
          <p:nvPr/>
        </p:nvGrpSpPr>
        <p:grpSpPr>
          <a:xfrm rot="2879514">
            <a:off x="10441813" y="3200281"/>
            <a:ext cx="2423943" cy="5472263"/>
            <a:chOff x="10365534" y="2068991"/>
            <a:chExt cx="3215262" cy="6978476"/>
          </a:xfrm>
        </p:grpSpPr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5535" y="2068991"/>
              <a:ext cx="914239" cy="914239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5535" y="3688786"/>
              <a:ext cx="914239" cy="914239"/>
            </a:xfrm>
            <a:prstGeom prst="rect">
              <a:avLst/>
            </a:prstGeom>
          </p:spPr>
        </p:pic>
        <p:pic>
          <p:nvPicPr>
            <p:cNvPr id="18" name="그림 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5534" y="5344428"/>
              <a:ext cx="914239" cy="914239"/>
            </a:xfrm>
            <a:prstGeom prst="rect">
              <a:avLst/>
            </a:prstGeom>
          </p:spPr>
        </p:pic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5534" y="6957393"/>
              <a:ext cx="914239" cy="914239"/>
            </a:xfrm>
            <a:prstGeom prst="rect">
              <a:avLst/>
            </a:prstGeom>
          </p:spPr>
        </p:pic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20422" y="2794142"/>
              <a:ext cx="914239" cy="914239"/>
            </a:xfrm>
            <a:prstGeom prst="rect">
              <a:avLst/>
            </a:prstGeom>
          </p:spPr>
        </p:pic>
        <p:pic>
          <p:nvPicPr>
            <p:cNvPr id="21" name="그림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20421" y="4449784"/>
              <a:ext cx="914239" cy="914239"/>
            </a:xfrm>
            <a:prstGeom prst="rect">
              <a:avLst/>
            </a:prstGeom>
          </p:spPr>
        </p:pic>
        <p:pic>
          <p:nvPicPr>
            <p:cNvPr id="22" name="그림 2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20421" y="6062749"/>
              <a:ext cx="914239" cy="914239"/>
            </a:xfrm>
            <a:prstGeom prst="rect">
              <a:avLst/>
            </a:prstGeom>
          </p:spPr>
        </p:pic>
        <p:pic>
          <p:nvPicPr>
            <p:cNvPr id="23" name="그림 2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20421" y="7682544"/>
              <a:ext cx="914239" cy="914239"/>
            </a:xfrm>
            <a:prstGeom prst="rect">
              <a:avLst/>
            </a:prstGeom>
          </p:spPr>
        </p:pic>
        <p:pic>
          <p:nvPicPr>
            <p:cNvPr id="24" name="그림 2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66557" y="2068991"/>
              <a:ext cx="914239" cy="914239"/>
            </a:xfrm>
            <a:prstGeom prst="rect">
              <a:avLst/>
            </a:prstGeom>
          </p:spPr>
        </p:pic>
        <p:pic>
          <p:nvPicPr>
            <p:cNvPr id="25" name="그림 2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66557" y="3688786"/>
              <a:ext cx="914239" cy="914239"/>
            </a:xfrm>
            <a:prstGeom prst="rect">
              <a:avLst/>
            </a:prstGeom>
          </p:spPr>
        </p:pic>
        <p:pic>
          <p:nvPicPr>
            <p:cNvPr id="26" name="그림 2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66556" y="5344428"/>
              <a:ext cx="914239" cy="914239"/>
            </a:xfrm>
            <a:prstGeom prst="rect">
              <a:avLst/>
            </a:prstGeom>
          </p:spPr>
        </p:pic>
        <p:pic>
          <p:nvPicPr>
            <p:cNvPr id="27" name="그림 2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66556" y="6957393"/>
              <a:ext cx="914239" cy="914239"/>
            </a:xfrm>
            <a:prstGeom prst="rect">
              <a:avLst/>
            </a:prstGeom>
          </p:spPr>
        </p:pic>
        <p:sp>
          <p:nvSpPr>
            <p:cNvPr id="28" name="타원 27"/>
            <p:cNvSpPr/>
            <p:nvPr/>
          </p:nvSpPr>
          <p:spPr>
            <a:xfrm>
              <a:off x="10728540" y="3221984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10728040" y="4873459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10724747" y="6451731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타원 30"/>
            <p:cNvSpPr/>
            <p:nvPr/>
          </p:nvSpPr>
          <p:spPr>
            <a:xfrm>
              <a:off x="10724747" y="8128892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타원 31"/>
            <p:cNvSpPr/>
            <p:nvPr/>
          </p:nvSpPr>
          <p:spPr>
            <a:xfrm>
              <a:off x="11879634" y="3983324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타원 32"/>
            <p:cNvSpPr/>
            <p:nvPr/>
          </p:nvSpPr>
          <p:spPr>
            <a:xfrm>
              <a:off x="11879634" y="556999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타원 33"/>
            <p:cNvSpPr/>
            <p:nvPr/>
          </p:nvSpPr>
          <p:spPr>
            <a:xfrm>
              <a:off x="11879634" y="723186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타원 34"/>
            <p:cNvSpPr/>
            <p:nvPr/>
          </p:nvSpPr>
          <p:spPr>
            <a:xfrm>
              <a:off x="13025769" y="321984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타원 35"/>
            <p:cNvSpPr/>
            <p:nvPr/>
          </p:nvSpPr>
          <p:spPr>
            <a:xfrm>
              <a:off x="13025769" y="4873459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타원 36"/>
            <p:cNvSpPr/>
            <p:nvPr/>
          </p:nvSpPr>
          <p:spPr>
            <a:xfrm>
              <a:off x="13025769" y="6492200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타원 37"/>
            <p:cNvSpPr/>
            <p:nvPr/>
          </p:nvSpPr>
          <p:spPr>
            <a:xfrm>
              <a:off x="13025769" y="8140506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타원 38"/>
            <p:cNvSpPr/>
            <p:nvPr/>
          </p:nvSpPr>
          <p:spPr>
            <a:xfrm>
              <a:off x="11875258" y="885165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타원 39"/>
            <p:cNvSpPr/>
            <p:nvPr/>
          </p:nvSpPr>
          <p:spPr>
            <a:xfrm>
              <a:off x="11875258" y="2332795"/>
              <a:ext cx="195812" cy="1958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154525" y="2622909"/>
            <a:ext cx="6783052" cy="1325563"/>
          </a:xfrm>
        </p:spPr>
        <p:txBody>
          <a:bodyPr>
            <a:noAutofit/>
          </a:bodyPr>
          <a:lstStyle/>
          <a:p>
            <a:r>
              <a:rPr lang="ko-KR" altLang="en-US" sz="5400" b="1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분라쿠의</a:t>
            </a:r>
            <a:r>
              <a:rPr lang="ko-KR" altLang="en-US" sz="5400" b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역사와 유래</a:t>
            </a:r>
            <a:endParaRPr lang="ko-KR" altLang="en-US" sz="5400" b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3976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895</Words>
  <Application>Microsoft Office PowerPoint</Application>
  <PresentationFormat>와이드스크린</PresentationFormat>
  <Paragraphs>163</Paragraphs>
  <Slides>21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6" baseType="lpstr">
      <vt:lpstr>HY견고딕</vt:lpstr>
      <vt:lpstr>맑은 고딕</vt:lpstr>
      <vt:lpstr>함초롬돋움</vt:lpstr>
      <vt:lpstr>Arial</vt:lpstr>
      <vt:lpstr>Office 테마</vt:lpstr>
      <vt:lpstr>분라쿠[文樂]의 역사와 특징</vt:lpstr>
      <vt:lpstr>목차</vt:lpstr>
      <vt:lpstr>PowerPoint 프레젠테이션</vt:lpstr>
      <vt:lpstr>발표 주제 소개</vt:lpstr>
      <vt:lpstr>발표 주제 소개</vt:lpstr>
      <vt:lpstr>분라쿠[文樂]란?</vt:lpstr>
      <vt:lpstr>분라쿠[文樂]란?</vt:lpstr>
      <vt:lpstr>샤미센</vt:lpstr>
      <vt:lpstr>분라쿠의 역사와 유래</vt:lpstr>
      <vt:lpstr>일본 전통 인형극의 역사와 유래</vt:lpstr>
      <vt:lpstr>조루리(淨瑠璃)의 역사와 유래</vt:lpstr>
      <vt:lpstr>닌교 조루리와 분라쿠가 동의어가 된 이유</vt:lpstr>
      <vt:lpstr>분라쿠의 특징</vt:lpstr>
      <vt:lpstr>조루리와 다유</vt:lpstr>
      <vt:lpstr>분라쿠 속 샤미센</vt:lpstr>
      <vt:lpstr>분라쿠 인형과 인형 조종사</vt:lpstr>
      <vt:lpstr>분라쿠 인형과 인형 조종사</vt:lpstr>
      <vt:lpstr>분라쿠의 장르</vt:lpstr>
      <vt:lpstr>분라쿠의 장르</vt:lpstr>
      <vt:lpstr>분라쿠의 무대 장치</vt:lpstr>
      <vt:lpstr>감사합니다!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분라쿠[文樂]의 역사와 특징</dc:title>
  <dc:creator>정미정</dc:creator>
  <cp:lastModifiedBy>정미정</cp:lastModifiedBy>
  <cp:revision>74</cp:revision>
  <dcterms:created xsi:type="dcterms:W3CDTF">2020-05-04T10:45:59Z</dcterms:created>
  <dcterms:modified xsi:type="dcterms:W3CDTF">2020-05-04T15:30:24Z</dcterms:modified>
</cp:coreProperties>
</file>