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</Types>
</file>

<file path=_rels/.rels><?xml version="1.0" encoding="UTF-8"?>
<Relationships xmlns="http://schemas.openxmlformats.org/package/2006/relationships"><Relationship Id="rId1" Type="http://schemas.openxmlformats.org/officeDocument/2006/relationships/officeDocument" Target="ppt/presentation.xml"></Relationship><Relationship Id="rId2" Type="http://schemas.openxmlformats.org/package/2006/relationships/metadata/core-properties" Target="docProps/core.xml"></Relationship><Relationship Id="rId3" Type="http://schemas.openxmlformats.org/officeDocument/2006/relationships/extended-properties" Target="docProps/app.xml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>
  <p:sldMasterIdLst>
    <p:sldMasterId id="2147483667" r:id="rId17"/>
  </p:sldMasterIdLst>
  <p:notesMasterIdLst>
    <p:notesMasterId r:id="rId19"/>
  </p:notesMasterIdLst>
  <p:sldIdLst>
    <p:sldId id="256" r:id="rId21"/>
    <p:sldId id="257" r:id="rId22"/>
    <p:sldId id="258" r:id="rId23"/>
    <p:sldId id="259" r:id="rId24"/>
    <p:sldId id="260" r:id="rId25"/>
    <p:sldId id="261" r:id="rId26"/>
    <p:sldId id="262" r:id="rId27"/>
    <p:sldId id="263" r:id="rId28"/>
    <p:sldId id="264" r:id="rId29"/>
    <p:sldId id="265" r:id="rId30"/>
    <p:sldId id="266" r:id="rId31"/>
    <p:sldId id="267" r:id="rId32"/>
    <p:sldId id="268" r:id="rId33"/>
    <p:sldId id="269" r:id="rId34"/>
    <p:sldId id="270" r:id="rId35"/>
    <p:sldId id="271" r:id="rId36"/>
    <p:sldId id="272" r:id="rId37"/>
    <p:sldId id="273" r:id="rId38"/>
    <p:sldId id="274" r:id="rId3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</p:extLst>
  </p:showPr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 lastView="sldView"/>
</file>

<file path=ppt/_rels/presentation.xml.rels><?xml version="1.0" encoding="UTF-8"?>
<Relationships xmlns="http://schemas.openxmlformats.org/package/2006/relationships"><Relationship Id="rId1" Type="http://schemas.openxmlformats.org/officeDocument/2006/relationships/tableStyles" Target="tableStyles.xml"></Relationship><Relationship Id="rId17" Type="http://schemas.openxmlformats.org/officeDocument/2006/relationships/slideMaster" Target="slideMasters/slideMaster1.xml"></Relationship><Relationship Id="rId18" Type="http://schemas.openxmlformats.org/officeDocument/2006/relationships/theme" Target="theme/theme1.xml"></Relationship><Relationship Id="rId19" Type="http://schemas.openxmlformats.org/officeDocument/2006/relationships/notesMaster" Target="notesMasters/notesMaster1.xml"></Relationship><Relationship Id="rId21" Type="http://schemas.openxmlformats.org/officeDocument/2006/relationships/slide" Target="slides/slide1.xml"></Relationship><Relationship Id="rId22" Type="http://schemas.openxmlformats.org/officeDocument/2006/relationships/slide" Target="slides/slide2.xml"></Relationship><Relationship Id="rId23" Type="http://schemas.openxmlformats.org/officeDocument/2006/relationships/slide" Target="slides/slide3.xml"></Relationship><Relationship Id="rId24" Type="http://schemas.openxmlformats.org/officeDocument/2006/relationships/slide" Target="slides/slide4.xml"></Relationship><Relationship Id="rId25" Type="http://schemas.openxmlformats.org/officeDocument/2006/relationships/slide" Target="slides/slide5.xml"></Relationship><Relationship Id="rId26" Type="http://schemas.openxmlformats.org/officeDocument/2006/relationships/slide" Target="slides/slide6.xml"></Relationship><Relationship Id="rId27" Type="http://schemas.openxmlformats.org/officeDocument/2006/relationships/slide" Target="slides/slide7.xml"></Relationship><Relationship Id="rId28" Type="http://schemas.openxmlformats.org/officeDocument/2006/relationships/slide" Target="slides/slide8.xml"></Relationship><Relationship Id="rId29" Type="http://schemas.openxmlformats.org/officeDocument/2006/relationships/slide" Target="slides/slide9.xml"></Relationship><Relationship Id="rId30" Type="http://schemas.openxmlformats.org/officeDocument/2006/relationships/slide" Target="slides/slide10.xml"></Relationship><Relationship Id="rId31" Type="http://schemas.openxmlformats.org/officeDocument/2006/relationships/slide" Target="slides/slide11.xml"></Relationship><Relationship Id="rId32" Type="http://schemas.openxmlformats.org/officeDocument/2006/relationships/slide" Target="slides/slide12.xml"></Relationship><Relationship Id="rId33" Type="http://schemas.openxmlformats.org/officeDocument/2006/relationships/slide" Target="slides/slide13.xml"></Relationship><Relationship Id="rId34" Type="http://schemas.openxmlformats.org/officeDocument/2006/relationships/slide" Target="slides/slide14.xml"></Relationship><Relationship Id="rId35" Type="http://schemas.openxmlformats.org/officeDocument/2006/relationships/slide" Target="slides/slide15.xml"></Relationship><Relationship Id="rId36" Type="http://schemas.openxmlformats.org/officeDocument/2006/relationships/slide" Target="slides/slide16.xml"></Relationship><Relationship Id="rId37" Type="http://schemas.openxmlformats.org/officeDocument/2006/relationships/slide" Target="slides/slide17.xml"></Relationship><Relationship Id="rId38" Type="http://schemas.openxmlformats.org/officeDocument/2006/relationships/slide" Target="slides/slide18.xml"></Relationship><Relationship Id="rId39" Type="http://schemas.openxmlformats.org/officeDocument/2006/relationships/slide" Target="slides/slide19.xml"></Relationship><Relationship Id="rId40" Type="http://schemas.openxmlformats.org/officeDocument/2006/relationships/viewProps" Target="viewProps.xml"></Relationship><Relationship Id="rId41" Type="http://schemas.openxmlformats.org/officeDocument/2006/relationships/presProps" Target="presProps.xml"></Relationship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2.xml"></Relationship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ác giả và ngày"/>
          <p:cNvSpPr txBox="1"/>
          <p:nvPr>
            <p:ph type="body" sz="quarter" idx="13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Tác giả và ngày</a:t>
            </a:r>
          </a:p>
        </p:txBody>
      </p:sp>
      <p:sp>
        <p:nvSpPr>
          <p:cNvPr id="12" name="Tiêu đề bài thuyết trình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Tiêu đề bài thuyết trình</a:t>
            </a:r>
          </a:p>
        </p:txBody>
      </p:sp>
      <p:sp>
        <p:nvSpPr>
          <p:cNvPr id="13" name="Nội dung Cấp Một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Phụ đề bài thuyết trình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ố Trang chiế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uyên b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Nội dung Cấp Một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Tuyên bố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ố Trang chiế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ự thậ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Nội dung Cấp Một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Thông tin sự thật"/>
          <p:cNvSpPr txBox="1"/>
          <p:nvPr>
            <p:ph type="body" sz="quarter" idx="13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Thông tin sự thật</a:t>
            </a:r>
          </a:p>
        </p:txBody>
      </p:sp>
      <p:sp>
        <p:nvSpPr>
          <p:cNvPr id="108" name="Số Trang chiế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rích dẫ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huộc tính"/>
          <p:cNvSpPr txBox="1"/>
          <p:nvPr>
            <p:ph type="body" sz="quarter" idx="13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Thuộc tính</a:t>
            </a:r>
          </a:p>
        </p:txBody>
      </p:sp>
      <p:sp>
        <p:nvSpPr>
          <p:cNvPr id="116" name="Nội dung Cấp Một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“Trích dẫn nổi tiếng”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ố Trang chiế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Ảnh - Tối đa 3 Kh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Hình ảnh"/>
          <p:cNvSpPr/>
          <p:nvPr>
            <p:ph type="pic" sz="quarter" idx="13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Hình ảnh"/>
          <p:cNvSpPr/>
          <p:nvPr>
            <p:ph type="pic" sz="half" idx="14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Hình ảnh"/>
          <p:cNvSpPr/>
          <p:nvPr>
            <p:ph type="pic" idx="15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ố Trang chiế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Hình ảnh"/>
          <p:cNvSpPr/>
          <p:nvPr>
            <p:ph type="pic" idx="13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ố Trang chiế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ố Trang chiế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êu đề &amp; 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/>
          <p:nvPr>
            <p:ph type="pic" idx="13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Tiêu đề bài thuyết trình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Tiêu đề bài thuyết trình</a:t>
            </a:r>
          </a:p>
        </p:txBody>
      </p:sp>
      <p:sp>
        <p:nvSpPr>
          <p:cNvPr id="23" name="Tác giả và ngày"/>
          <p:cNvSpPr txBox="1"/>
          <p:nvPr>
            <p:ph type="body" sz="quarter" idx="14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Tác giả và ngày</a:t>
            </a:r>
          </a:p>
        </p:txBody>
      </p:sp>
      <p:sp>
        <p:nvSpPr>
          <p:cNvPr id="24" name="Nội dung Cấp Một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Phụ đề bài thuyết trình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ố Trang chiế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êu đề &amp; ảnh thay th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/>
          <p:nvPr>
            <p:ph type="pic" idx="13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Tiêu đề trang chiếu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Tiêu đề trang chiếu</a:t>
            </a:r>
          </a:p>
        </p:txBody>
      </p:sp>
      <p:sp>
        <p:nvSpPr>
          <p:cNvPr id="34" name="Nội dung Cấp Một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Phụ đề trang chiếu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ố Trang chiếu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êu đề &amp; Dấu đầu dò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êu đề trang chiếu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Tiêu đề trang chiếu</a:t>
            </a:r>
          </a:p>
        </p:txBody>
      </p:sp>
      <p:sp>
        <p:nvSpPr>
          <p:cNvPr id="43" name="Phụ đề trang chiếu"/>
          <p:cNvSpPr txBox="1"/>
          <p:nvPr>
            <p:ph type="body" sz="quarter" idx="13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Phụ đề trang chiếu</a:t>
            </a:r>
          </a:p>
        </p:txBody>
      </p:sp>
      <p:sp>
        <p:nvSpPr>
          <p:cNvPr id="44" name="Nội dung Cấp Một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Văn bản đầu dòng trang chiếu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ố Trang chiế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ấu đầu dò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Nội dung Cấp Một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Văn bản đầu dòng trang chiếu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ố Trang chiế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êu đề, Dấu đầu dòng &amp; 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hụ đề trang chiếu"/>
          <p:cNvSpPr txBox="1"/>
          <p:nvPr>
            <p:ph type="body" sz="quarter" idx="13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Phụ đề trang chiếu</a:t>
            </a:r>
          </a:p>
        </p:txBody>
      </p:sp>
      <p:sp>
        <p:nvSpPr>
          <p:cNvPr id="61" name="Nội dung Cấp Một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Văn bản đầu dòng trang chiếu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60384004_1290x1720.jpg"/>
          <p:cNvSpPr/>
          <p:nvPr>
            <p:ph type="pic" idx="14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Tiêu đề trang chiếu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Tiêu đề trang chiếu</a:t>
            </a:r>
          </a:p>
        </p:txBody>
      </p:sp>
      <p:sp>
        <p:nvSpPr>
          <p:cNvPr id="64" name="Số Trang chiế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êu đề phần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Tiêu đề phần</a:t>
            </a:r>
          </a:p>
        </p:txBody>
      </p:sp>
      <p:sp>
        <p:nvSpPr>
          <p:cNvPr id="72" name="Số Trang chiếu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êu đề trang chiếu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Tiêu đề trang chiếu</a:t>
            </a:r>
          </a:p>
        </p:txBody>
      </p:sp>
      <p:sp>
        <p:nvSpPr>
          <p:cNvPr id="80" name="Phụ đề trang chiếu"/>
          <p:cNvSpPr txBox="1"/>
          <p:nvPr>
            <p:ph type="body" sz="quarter" idx="13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Phụ đề trang chiếu</a:t>
            </a:r>
          </a:p>
        </p:txBody>
      </p:sp>
      <p:sp>
        <p:nvSpPr>
          <p:cNvPr id="81" name="Số Trang chiế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hương trình làm việ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êu đề chương trình làm việc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Tiêu đề chương trình làm việc</a:t>
            </a:r>
          </a:p>
        </p:txBody>
      </p:sp>
      <p:sp>
        <p:nvSpPr>
          <p:cNvPr id="89" name="Phụ đề chương trình làm việc"/>
          <p:cNvSpPr txBox="1"/>
          <p:nvPr>
            <p:ph type="body" sz="quarter" idx="13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Phụ đề chương trình làm việc</a:t>
            </a:r>
          </a:p>
        </p:txBody>
      </p:sp>
      <p:sp>
        <p:nvSpPr>
          <p:cNvPr id="90" name="Nội dung Cấp Một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Chủ đề chương trình làm việc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ố Trang chiế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trang chiếu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Tiêu đề trang chiếu</a:t>
            </a:r>
          </a:p>
        </p:txBody>
      </p:sp>
      <p:sp>
        <p:nvSpPr>
          <p:cNvPr id="3" name="Nội dung Cấp Một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Văn bản đầu dòng trang chiếu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ố Trang chiếu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tif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tif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tif"/></Relationships>

</file>

<file path=ppt/slides/_rels/slide1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5.xml"></Relationship></Relationships>
</file>

<file path=ppt/slides/_rels/slide16.xml.rels><?xml version="1.0" encoding="UTF-8"?>
<Relationships xmlns="http://schemas.openxmlformats.org/package/2006/relationships"><Relationship Id="rId2" Type="http://schemas.openxmlformats.org/officeDocument/2006/relationships/image" Target="../media/image11.tif"></Relationship><Relationship Id="rId3" Type="http://schemas.openxmlformats.org/officeDocument/2006/relationships/image" Target="../media/image12.tif"></Relationship><Relationship Id="rId4" Type="http://schemas.openxmlformats.org/officeDocument/2006/relationships/slideLayout" Target="../slideLayouts/slideLayout15.xml"></Relationship>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3.tif"/><Relationship Id="rId3" Type="http://schemas.openxmlformats.org/officeDocument/2006/relationships/image" Target="../media/image14.tif"/></Relationships>

</file>

<file path=ppt/slides/_rels/slide18.xml.rels><?xml version="1.0" encoding="UTF-8"?>
<Relationships xmlns="http://schemas.openxmlformats.org/package/2006/relationships"><Relationship Id="rId2" Type="http://schemas.openxmlformats.org/officeDocument/2006/relationships/image" Target="../media/image15.tif"></Relationship><Relationship Id="rId3" Type="http://schemas.openxmlformats.org/officeDocument/2006/relationships/slideLayout" Target="../slideLayouts/slideLayout15.xml"></Relationship>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3.tif"/><Relationship Id="rId5" Type="http://schemas.openxmlformats.org/officeDocument/2006/relationships/image" Target="../media/image4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tif"/></Relationships>

</file>

<file path=ppt/slides/_rels/slide5.xml.rels><?xml version="1.0" encoding="UTF-8"?>
<Relationships xmlns="http://schemas.openxmlformats.org/package/2006/relationships"><Relationship Id="rId2" Type="http://schemas.openxmlformats.org/officeDocument/2006/relationships/image" Target="../media/image6.tif"></Relationship><Relationship Id="rId3" Type="http://schemas.openxmlformats.org/officeDocument/2006/relationships/slideLayout" Target="../slideLayouts/slideLayout15.xml"></Relationship></Relationships>
</file>

<file path=ppt/slides/_rels/slide6.xml.rels><?xml version="1.0" encoding="UTF-8"?>
<Relationships xmlns="http://schemas.openxmlformats.org/package/2006/relationships"><Relationship Id="rId2" Type="http://schemas.openxmlformats.org/officeDocument/2006/relationships/image" Target="../media/image7.tif"></Relationship><Relationship Id="rId3" Type="http://schemas.openxmlformats.org/officeDocument/2006/relationships/slideLayout" Target="../slideLayouts/slideLayout13.xml"></Relationship></Relationships>
</file>

<file path=ppt/slides/_rels/slide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5.xml"></Relationship>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9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5.xml"></Relationship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응웬 반 카이_일본어 일본학과_21944911"/>
          <p:cNvSpPr txBox="1"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784225">
              <a:defRPr sz="3420"/>
            </a:lvl1pPr>
          </a:lstStyle>
          <a:p>
            <a:pPr/>
            <a:r>
              <a:t>응웬 반 카이_일본어 일본학과_21944911</a:t>
            </a:r>
          </a:p>
        </p:txBody>
      </p:sp>
      <p:sp>
        <p:nvSpPr>
          <p:cNvPr id="152" name="일본사회와 관광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일본사회와 관광</a:t>
            </a:r>
          </a:p>
        </p:txBody>
      </p:sp>
      <p:sp>
        <p:nvSpPr>
          <p:cNvPr id="153" name="일본 국가에 대해 발표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일본 국가에 대해 발표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5. 14세게에서 16세기 말까지 일본은 전국 시대라고 불리는…"/>
          <p:cNvSpPr txBox="1"/>
          <p:nvPr/>
        </p:nvSpPr>
        <p:spPr>
          <a:xfrm>
            <a:off x="4574337" y="3801470"/>
            <a:ext cx="14407592" cy="3406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5. 14세게에서 16세기 말까지 일본은 전국 시대라고 불리는 </a:t>
            </a:r>
          </a:p>
          <a:p>
            <a:pPr/>
            <a:r>
              <a:t>        내전과 본얼로 인해 불안정한 상태가 있었다</a:t>
            </a:r>
          </a:p>
          <a:p>
            <a:pPr/>
            <a:r>
              <a:t>현대,경제, 문화 여러가지  조건이 경력하게 발전한다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일본의 정치"/>
          <p:cNvSpPr txBox="1"/>
          <p:nvPr/>
        </p:nvSpPr>
        <p:spPr>
          <a:xfrm>
            <a:off x="8707987" y="1939850"/>
            <a:ext cx="2920289" cy="86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일본의 정치</a:t>
            </a:r>
          </a:p>
        </p:txBody>
      </p:sp>
      <p:pic>
        <p:nvPicPr>
          <p:cNvPr id="189" name="Hình ảnh" descr="Hình ảnh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2524" y="3903241"/>
            <a:ext cx="5651025" cy="4484941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일본의 정치는 총리가 정부와 다수당에서 주도적 역할을 하는 방법…"/>
          <p:cNvSpPr txBox="1"/>
          <p:nvPr/>
        </p:nvSpPr>
        <p:spPr>
          <a:xfrm>
            <a:off x="6111938" y="3583381"/>
            <a:ext cx="17808914" cy="8496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일본의 정치는 총리가 정부와 다수당에서 주도적 역할을 하는 방법</a:t>
            </a:r>
          </a:p>
          <a:p>
            <a:pPr/>
            <a:r>
              <a:t>군주제와 의회 공화국을 기발으로 설립되었다</a:t>
            </a:r>
          </a:p>
          <a:p>
            <a:pPr/>
            <a:r>
              <a:t>행정권은 정부에 달려 있다. 입법부는 정부와 무관하며 정부와의 동이</a:t>
            </a:r>
          </a:p>
          <a:p>
            <a:pPr/>
            <a:r>
              <a:t>없이 투표 할 권리가 있다. 최악의 경우에는 새로운 정부를 설립하는 것이다</a:t>
            </a:r>
          </a:p>
          <a:p>
            <a:pPr/>
            <a:r>
              <a:t>가능 한다</a:t>
            </a:r>
          </a:p>
          <a:p>
            <a:pPr/>
            <a:r>
              <a:t>사업부는 정부와 국회 의사당과 결정적이고 균형 을 접는 역할이다</a:t>
            </a:r>
          </a:p>
          <a:p>
            <a:pPr/>
            <a:r>
              <a:t>1986년 일본 정부는 프랑스 기반으로 민포 제정했다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Hình ảnh" descr="Hình ảnh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87263" y="1524352"/>
            <a:ext cx="12001377" cy="7200827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일본의 경제"/>
          <p:cNvSpPr txBox="1"/>
          <p:nvPr/>
        </p:nvSpPr>
        <p:spPr>
          <a:xfrm>
            <a:off x="8826701" y="10174248"/>
            <a:ext cx="5200156" cy="1487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700"/>
            </a:lvl1pPr>
          </a:lstStyle>
          <a:p>
            <a:pPr/>
            <a:r>
              <a:t>일본의 경제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설명 일본 경제는 선진 시장 경제입니다.  2016 년에 경제 규모는 미국과 중국에 이어 세계에서 세 번째로 큰 명목 GDP 측정치였으며, 구매력 평가의 네 번째 측정은 미국, 중국 및 인도에 이어 네 번째로 큰 측정이었다.…"/>
          <p:cNvSpPr txBox="1"/>
          <p:nvPr/>
        </p:nvSpPr>
        <p:spPr>
          <a:xfrm>
            <a:off x="4637497" y="221325"/>
            <a:ext cx="15612986" cy="1327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설명 일본 경제는 선진 시장 경제입니다.  2016 년에 경제 규모는 미국과 중국에 이어 세계에서 세 번째로 큰 명목 GDP 측정치였으며, 구매력 평가의 네 번째 측정은 미국, 중국 및 인도에 이어 네 번째로 큰 측정이었다.</a:t>
            </a:r>
          </a:p>
          <a:p>
            <a:pPr/>
            <a:r>
              <a:t> 통화 : 일본 엔</a:t>
            </a:r>
          </a:p>
          <a:p>
            <a:pPr/>
            <a:r>
              <a:t> 국내 총생산 : $ 4,971 조 (2018) World Bank</a:t>
            </a:r>
          </a:p>
          <a:p>
            <a:pPr/>
            <a:r>
              <a:t> 1 인당 GDP : 39,289.96 USD (2018) 세계 은행</a:t>
            </a:r>
          </a:p>
          <a:p>
            <a:pPr/>
            <a:r>
              <a:t> GDP 성장률 : 연간 변화의 0.8 % (2018) 세계 은행</a:t>
            </a:r>
          </a:p>
          <a:p>
            <a:pPr/>
            <a:r>
              <a:t> 구매력 패리티 달러 구매에서 1 인당 GNI : 44,380 구매력 패리티 달러 (2018) 세계 은행</a:t>
            </a:r>
          </a:p>
          <a:p>
            <a:pPr/>
            <a:r>
              <a:t> 구매력 패리티 달러 구매시 GNI : 5,616 조 달러 구매력 패리티 (2018) 세계 은행</a:t>
            </a:r>
          </a:p>
          <a:p>
            <a:pPr/>
            <a:r>
              <a:t> 인터넷 사용자 수 : 인구 (2011) 세계 은행의 78.7 %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일본의 교통"/>
          <p:cNvSpPr txBox="1"/>
          <p:nvPr/>
        </p:nvSpPr>
        <p:spPr>
          <a:xfrm>
            <a:off x="2748508" y="5851870"/>
            <a:ext cx="4907866" cy="1394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pPr/>
            <a:r>
              <a:t>일본의 교통</a:t>
            </a:r>
          </a:p>
        </p:txBody>
      </p:sp>
      <p:pic>
        <p:nvPicPr>
          <p:cNvPr id="198" name="Hình ảnh" descr="Hình ảnh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38885" y="2669796"/>
            <a:ext cx="7528164" cy="83764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일본의 교통은 매우 현대적이고 고도로 발달되어 있다.  일본의 운송 산업은 에너지 효율이 뛰어난다. 철도 운송 비율이 높고 대략적으로 다른 국가보다 1 인당 에너지 소비량이 적다.  평균적인 여행 방법은 더 짧다. 일본의 교통 수단은 국제 교통에 비해 비용이 많이 들고, 특히 자동차 운송에 대한 세금이 비싸며, 수십 개의 일본 철도 회사가 지역 여객 운송 시장에서 경쟁한다.  지역과 지방;  예를 들어 JR 그룹, 긴테츠 철도, 세이부 철도 및 게이오"/>
          <p:cNvSpPr txBox="1">
            <a:spLocks/>
          </p:cNvSpPr>
          <p:nvPr/>
        </p:nvSpPr>
        <p:spPr>
          <a:xfrm rot="0">
            <a:off x="3620770" y="2395855"/>
            <a:ext cx="16352520" cy="8072755"/>
          </a:xfrm>
          <a:prstGeom prst="rect"/>
          <a:ln w="12700" cap="flat" cmpd="sng">
            <a:prstDash/>
            <a:miter lim="800000"/>
          </a:ln>
        </p:spPr>
        <p:txBody>
          <a:bodyPr wrap="square" lIns="50800" tIns="50800" rIns="50800" bIns="50800" numCol="1" vert="horz" anchor="ctr">
            <a:spAutoFit/>
          </a:bodyPr>
          <a:lstStyle/>
          <a:p>
            <a:pPr marL="0" indent="0" defTabSz="508000">
              <a:buFontTx/>
              <a:buNone/>
            </a:pPr>
            <a:r>
              <a:rPr/>
              <a:t>일본의 교통은 매우 현대적이고 고도로 발달되어 있다.  일본의 운송 산업은 에너지 효율이 뛰어난다. 철도 운송 비율이 높고 대략적으로 다른 국가보다 1 인당 에너지 소비량이 적다.  평균적인 여행 방법은 더 짧다. 일본의 교통 수단은 국제 교통에 비해 비용이 많이 들고, 특히 자동차 운송에 대한 세금이 비싸며, 수십 개의 일본 철도 회사가 지역 여객 운송 시장에서 경쟁한다.  지역과 지방;  예를 들어 JR 그룹, 긴테츠 철도, 세이부 철도 및 게이오 회사의 7 개 회사가 있다.  일반적으로 이러한 비즈니스 전략에는 기차역 옆에 부동산 또는 슈퍼마켓 건설이 포함된다  약 250 개의 고속 신칸센 열차가 주요 도시를 연결한다.  이 모든 열차는 정시에 운행하는 것으로 유명하다</a:t>
            </a:r>
            <a:endParaRPr lang="ko-KR" altLang="en-US"/>
          </a:p>
        </p:txBody>
      </p:sp>
    </p:spTree>
  </p:cSld>
  <mc:AlternateContent xmlns:mc="http://schemas.openxmlformats.org/markup-compatibility/2006">
    <mc:Choice xmlns:p14="http://schemas.microsoft.com/office/powerpoint/2010/main" Requires="p14">
      <p:transition spd="slow" p14:dur="7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7 세기 말경에 개발 된 다도는 일본 문화의 특징 일뿐만 아니라 차를 즐기는 기술이되었다.  우리에게는 그것은 보통 녹차 한잔이지만, 일본인에게는이 차 한잔이 마음에 광대 한 지평선이 있기 때문에 매우 특별하다.  그들은 차를 마시고 다도를 즐기는 방식을 통해 각자의 필요한 영적 가치를 찾을 수 있다고 믿는다.  다도의 정신은 &quot;넥타이&quot;, &quot;유리&quot;, &quot;바&quot;, &quot;대통령&quot;이라는 네 단어로 알려져 있습니다.  &quot;호아&quot;는 평화입니다.  &quot;존중&quot;은 위의 사람들"/>
          <p:cNvSpPr txBox="1"/>
          <p:nvPr/>
        </p:nvSpPr>
        <p:spPr>
          <a:xfrm>
            <a:off x="248285" y="3402965"/>
            <a:ext cx="11573510" cy="10064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7 세기 말경에 개발 된 다도는 일본 문화의 특징 일뿐만 아니라 차를 즐기는 기술이되었다.  우리에게는 그것은 보통 녹차 한잔이지만, 일본인에게는이 차 한잔이 마음에 광대 한 지평선이 있기 때문에 매우 특별하다.  그들은 차를 마시고 다도를 즐기는 방식을 통해 각자의 필요한 영적 가치를 찾을 수 있다고 믿는다.  다도의 정신은 "넥타이", "유리", "바", "대통령"이라는 네 단어로 알려져 있습니다.  "호아"는 평화입니다.  "존중"은 위의 사람들을 존중하고 친구와 후손을 사랑하는 것입니다.  "바"는 순수하고 순수하다.  "지나가 다"는 레저 차의 최고 미적 한계를 의미하다</a:t>
            </a:r>
          </a:p>
        </p:txBody>
      </p:sp>
      <p:sp>
        <p:nvSpPr>
          <p:cNvPr id="203" name="일본의 문화"/>
          <p:cNvSpPr txBox="1">
            <a:spLocks/>
          </p:cNvSpPr>
          <p:nvPr/>
        </p:nvSpPr>
        <p:spPr>
          <a:xfrm rot="0">
            <a:off x="9243060" y="400050"/>
            <a:ext cx="4883150" cy="1085215"/>
          </a:xfrm>
          <a:prstGeom prst="rect"/>
          <a:ln w="12700" cap="flat" cmpd="sng">
            <a:prstDash/>
            <a:miter lim="800000"/>
          </a:ln>
        </p:spPr>
        <p:txBody>
          <a:bodyPr wrap="square" lIns="50800" tIns="50800" rIns="50800" bIns="50800" numCol="1" vert="horz" anchor="ctr">
            <a:spAutoFit/>
          </a:bodyPr>
          <a:lstStyle>
            <a:lvl1pPr marL="0" indent="0" defTabSz="508000">
              <a:buFontTx/>
              <a:buNone/>
              <a:defRPr lang="en-GB" altLang="en-US" sz="7100"/>
            </a:lvl1pPr>
          </a:lstStyle>
          <a:p>
            <a:pPr marL="0" indent="0" defTabSz="508000">
              <a:buFontTx/>
              <a:buNone/>
            </a:pPr>
            <a:r>
              <a:rPr/>
              <a:t>일본의 문화 </a:t>
            </a:r>
            <a:endParaRPr lang="ko-KR" altLang="en-US"/>
          </a:p>
        </p:txBody>
      </p:sp>
      <p:sp>
        <p:nvSpPr>
          <p:cNvPr id="204" name="1.차"/>
          <p:cNvSpPr txBox="1"/>
          <p:nvPr/>
        </p:nvSpPr>
        <p:spPr>
          <a:xfrm>
            <a:off x="4820920" y="2225040"/>
            <a:ext cx="1319530" cy="861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1.차 </a:t>
            </a:r>
          </a:p>
        </p:txBody>
      </p:sp>
      <p:sp>
        <p:nvSpPr>
          <p:cNvPr id="205" name="2. 매너"/>
          <p:cNvSpPr txBox="1"/>
          <p:nvPr/>
        </p:nvSpPr>
        <p:spPr>
          <a:xfrm>
            <a:off x="17350105" y="2225040"/>
            <a:ext cx="1846580" cy="861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2. 매너</a:t>
            </a:r>
          </a:p>
        </p:txBody>
      </p:sp>
      <p:sp>
        <p:nvSpPr>
          <p:cNvPr id="206" name="일본의 의사 소통 문화에는 모든 사람이 따라야 할 규칙과 의식이 있다.특히, 모든 일본 인사에는 항상 마지막 활이 있다 사회적 지위와 참가자와의 사회적 관계에 따라 일본인은 다른 규칙과 의식 및 절을 사용하다."/>
          <p:cNvSpPr txBox="1">
            <a:spLocks/>
          </p:cNvSpPr>
          <p:nvPr/>
        </p:nvSpPr>
        <p:spPr>
          <a:xfrm rot="0">
            <a:off x="14255750" y="3353435"/>
            <a:ext cx="7155815" cy="6744335"/>
          </a:xfrm>
          <a:prstGeom prst="rect"/>
          <a:ln w="12700" cap="flat" cmpd="sng">
            <a:prstDash/>
            <a:miter lim="800000"/>
          </a:ln>
        </p:spPr>
        <p:txBody>
          <a:bodyPr wrap="square" lIns="50800" tIns="50800" rIns="50800" bIns="50800" numCol="1" vert="horz" anchor="ctr">
            <a:spAutoFit/>
          </a:bodyPr>
          <a:lstStyle/>
          <a:p>
            <a:pPr marL="0" indent="0" defTabSz="508000">
              <a:buFontTx/>
              <a:buNone/>
            </a:pPr>
            <a:r>
              <a:rPr/>
              <a:t>일본의 의사 소통 문화에는 모든 사람이 따라야 할 규칙과 의식이 있다.특히, 모든 일본 인사에는 항상 마지막 활이 있다 사회적 지위와 참가자와의 사회적 관계에 따라 일본인은 다른 규칙과 의식 및 절을 사용하다.</a:t>
            </a:r>
            <a:endParaRPr lang="ko-KR" altLang="en-US"/>
          </a:p>
        </p:txBody>
      </p:sp>
      <p:pic>
        <p:nvPicPr>
          <p:cNvPr id="207" name="Hình ảnh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57150" y="10096500"/>
            <a:ext cx="3492500" cy="2324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Hình ảnh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595850" y="10058400"/>
            <a:ext cx="3390900" cy="2400300"/>
          </a:xfrm>
          <a:prstGeom prst="rect">
            <a:avLst/>
          </a:prstGeom>
          <a:ln w="12700">
            <a:miter lim="400000"/>
          </a:ln>
        </p:spPr>
      </p:pic>
    </p:spTree>
  </p:cSld>
  <mc:AlternateContent xmlns:mc="http://schemas.openxmlformats.org/markup-compatibility/2006">
    <mc:Choice xmlns:p14="http://schemas.microsoft.com/office/powerpoint/2010/main" Requires="p14">
      <p:transition spd="slow" p14:dur="7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일본의 여행"/>
          <p:cNvSpPr txBox="1"/>
          <p:nvPr/>
        </p:nvSpPr>
        <p:spPr>
          <a:xfrm>
            <a:off x="17564104" y="1248107"/>
            <a:ext cx="4323284" cy="1247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/>
            </a:lvl1pPr>
          </a:lstStyle>
          <a:p>
            <a:pPr/>
            <a:r>
              <a:t>일본의 여행</a:t>
            </a:r>
          </a:p>
        </p:txBody>
      </p:sp>
      <p:sp>
        <p:nvSpPr>
          <p:cNvPr id="211" name="일본 관광은 2008 년에 830 만 명의 외국인 방문객을 끌어 들였으며 싱가포르와 아일랜드를 능가했다.  2020 년까지 관광 산업의 야심 찬 목표는 2 천만 명이 방문하는 것이디.  실제로 일본은 계획보다 5 년 일찍이 이정표에 도달했습니다. 즉 2015 년에 이어 2018 년에는 3,120 만 명의 방문자가 계속해서 급격히 성장했다.…"/>
          <p:cNvSpPr txBox="1"/>
          <p:nvPr/>
        </p:nvSpPr>
        <p:spPr>
          <a:xfrm>
            <a:off x="2215014" y="1234877"/>
            <a:ext cx="10367019" cy="11246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일본 관광은 2008 년에 830 만 명의 외국인 방문객을 끌어 들였으며 싱가포르와 아일랜드를 능가했다.  2020 년까지 관광 산업의 야심 찬 목표는 2 천만 명이 방문하는 것이디.  실제로 일본은 계획보다 5 년 일찍이 이정표에 도달했습니다. 즉 2015 년에 이어 2018 년에는 3,120 만 명의 방문자가 계속해서 급격히 성장했다.</a:t>
            </a:r>
          </a:p>
          <a:p>
            <a:pPr/>
            <a:r>
              <a:t>일본에는 교토의 고대 수도 인 히메지 성 (교토, 우지 및 오쓰시)을 포함하여 14 개의 세계 문화 유산이 있다.  외국인 관광객은 도쿄와 나라, 후지산, 홋카이도의 니세코와 같은 스키 리조트, 오키나와를 방문하고 신칸센 초고속 열차를 타고 일본 호텔과 온천 네트워크를 이용하기 바란다.  .</a:t>
            </a:r>
          </a:p>
        </p:txBody>
      </p:sp>
      <p:pic>
        <p:nvPicPr>
          <p:cNvPr id="212" name="Hình ảnh" descr="Hình ảnh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641775" y="3101700"/>
            <a:ext cx="7139268" cy="4283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Hình ảnh" descr="Hình ảnh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597968" y="8240911"/>
            <a:ext cx="6832929" cy="45470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일본의 종교"/>
          <p:cNvSpPr txBox="1"/>
          <p:nvPr/>
        </p:nvSpPr>
        <p:spPr>
          <a:xfrm>
            <a:off x="8446770" y="1152525"/>
            <a:ext cx="3972560" cy="1154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600"/>
            </a:lvl1pPr>
          </a:lstStyle>
          <a:p>
            <a:pPr/>
            <a:r>
              <a:t>일본의 종교</a:t>
            </a:r>
          </a:p>
        </p:txBody>
      </p:sp>
      <p:sp>
        <p:nvSpPr>
          <p:cNvPr id="216" name="일본의 종교는 신도 (일본 민속 종교)와 관련 단체와의 불교의 두 가지 주요 종교가 지배하다.  2006 년 과 2008 년에 실시 된 한 조사에 따르면, 일본 인구의 40 % 미만이 조직화 된 종교를 따른다고 주장했다. 약 35 %는 불교인, 3 % ~ 4  %는 신도의 추종자와 신도에서 파생 된 종교이며 기독교 인구의 1 % 미만  ~ 2.3 %"/>
          <p:cNvSpPr txBox="1">
            <a:spLocks/>
          </p:cNvSpPr>
          <p:nvPr/>
        </p:nvSpPr>
        <p:spPr>
          <a:xfrm rot="0">
            <a:off x="11219815" y="3081020"/>
            <a:ext cx="8100695" cy="7170420"/>
          </a:xfrm>
          <a:prstGeom prst="rect"/>
          <a:ln w="12700" cap="flat" cmpd="sng">
            <a:prstDash/>
            <a:miter lim="800000"/>
          </a:ln>
        </p:spPr>
        <p:txBody>
          <a:bodyPr wrap="square" lIns="50800" tIns="50800" rIns="50800" bIns="50800" numCol="1" vert="horz" anchor="ctr">
            <a:spAutoFit/>
          </a:bodyPr>
          <a:lstStyle/>
          <a:p>
            <a:pPr marL="0" indent="0" defTabSz="508000">
              <a:buFontTx/>
              <a:buNone/>
            </a:pPr>
            <a:r>
              <a:rPr/>
              <a:t>일본의 종교는 신도 (일본 민속 종교)와 관련 단체와의 불교의 두 가지 주요 종교가 지배하다.  2006 년 과 2008 년에 실시 된 한 조사에 따르면, 일본 인구의 40 % 미만이 조직화 된 종교를 따른다고 주장했다. 약 35 %는 불교인, 3 % ~ 4  %는 신도의 추종자와 신도에서 파생 된 종교이며 기독교 인구의 1 % 미만  ~ 2.3 %</a:t>
            </a:r>
            <a:endParaRPr lang="ko-KR" altLang="en-US"/>
          </a:p>
        </p:txBody>
      </p:sp>
      <p:pic>
        <p:nvPicPr>
          <p:cNvPr id="217" name="Hình ảnh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41195" y="3598545"/>
            <a:ext cx="6804025" cy="5188585"/>
          </a:xfrm>
          <a:prstGeom prst="rect">
            <a:avLst/>
          </a:prstGeom>
          <a:ln w="12700">
            <a:miter lim="400000"/>
          </a:ln>
        </p:spPr>
      </p:pic>
    </p:spTree>
  </p:cSld>
  <mc:AlternateContent xmlns:mc="http://schemas.openxmlformats.org/markup-compatibility/2006">
    <mc:Choice xmlns:p14="http://schemas.microsoft.com/office/powerpoint/2010/main" Requires="p14">
      <p:transition spd="slow" p14:dur="7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감사합니다"/>
          <p:cNvSpPr txBox="1"/>
          <p:nvPr/>
        </p:nvSpPr>
        <p:spPr>
          <a:xfrm>
            <a:off x="8470557" y="5256184"/>
            <a:ext cx="5387341" cy="156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600">
                <a:latin typeface="Brush Script MT Italic"/>
                <a:ea typeface="Brush Script MT Italic"/>
                <a:cs typeface="Brush Script MT Italic"/>
                <a:sym typeface="Brush Script MT Italic"/>
              </a:defRPr>
            </a:lvl1pPr>
          </a:lstStyle>
          <a:p>
            <a:pPr/>
            <a:r>
              <a:t>감사합니다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목차"/>
          <p:cNvSpPr txBox="1"/>
          <p:nvPr>
            <p:ph type="ctrTitle"/>
          </p:nvPr>
        </p:nvSpPr>
        <p:spPr>
          <a:xfrm>
            <a:off x="1913279" y="690237"/>
            <a:ext cx="4751441" cy="1753423"/>
          </a:xfrm>
          <a:prstGeom prst="rect">
            <a:avLst/>
          </a:prstGeom>
        </p:spPr>
        <p:txBody>
          <a:bodyPr/>
          <a:lstStyle>
            <a:lvl1pPr defTabSz="2267655">
              <a:defRPr spc="-215" sz="10788"/>
            </a:lvl1pPr>
          </a:lstStyle>
          <a:p>
            <a:pPr/>
            <a:r>
              <a:t>목차</a:t>
            </a:r>
          </a:p>
        </p:txBody>
      </p:sp>
      <p:sp>
        <p:nvSpPr>
          <p:cNvPr id="156" name="_일본의 소개…"/>
          <p:cNvSpPr txBox="1"/>
          <p:nvPr>
            <p:ph type="subTitle" idx="1"/>
          </p:nvPr>
        </p:nvSpPr>
        <p:spPr>
          <a:xfrm>
            <a:off x="1069070" y="3080659"/>
            <a:ext cx="22245860" cy="7554682"/>
          </a:xfrm>
          <a:prstGeom prst="rect">
            <a:avLst/>
          </a:prstGeom>
        </p:spPr>
        <p:txBody>
          <a:bodyPr/>
          <a:lstStyle/>
          <a:p>
            <a:pPr defTabSz="759459">
              <a:defRPr sz="5060"/>
            </a:pPr>
            <a:r>
              <a:t>_일본의 소개</a:t>
            </a:r>
          </a:p>
          <a:p>
            <a:pPr defTabSz="759459">
              <a:defRPr sz="5060"/>
            </a:pPr>
            <a:r>
              <a:t>_일본의 인구와 일본의 면적</a:t>
            </a:r>
          </a:p>
          <a:p>
            <a:pPr defTabSz="759459">
              <a:defRPr sz="5060"/>
            </a:pPr>
            <a:r>
              <a:t>_일본의 정치</a:t>
            </a:r>
          </a:p>
          <a:p>
            <a:pPr defTabSz="759459">
              <a:defRPr sz="5060"/>
            </a:pPr>
            <a:r>
              <a:t>_일본의 경제</a:t>
            </a:r>
          </a:p>
          <a:p>
            <a:pPr defTabSz="759459">
              <a:defRPr sz="5060"/>
            </a:pPr>
            <a:r>
              <a:t>_일본의 교통</a:t>
            </a:r>
          </a:p>
          <a:p>
            <a:pPr defTabSz="759459">
              <a:defRPr sz="5060"/>
            </a:pPr>
            <a:r>
              <a:t>_일본의 문화</a:t>
            </a:r>
          </a:p>
          <a:p>
            <a:pPr defTabSz="759459">
              <a:defRPr sz="5060"/>
            </a:pPr>
            <a:r>
              <a:t>_일본의 여행</a:t>
            </a:r>
          </a:p>
          <a:p>
            <a:pPr defTabSz="759459">
              <a:defRPr sz="5060"/>
            </a:pPr>
            <a:r>
              <a:t>_일본의 종교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Hình ảnh" descr="Hình ảnh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75381" y="1567522"/>
            <a:ext cx="5125200" cy="3410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Hình ảnh" descr="Hình ảnh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36613" y="1729160"/>
            <a:ext cx="5393420" cy="34671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Hình ảnh" descr="Hình ảnh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56921" y="7632248"/>
            <a:ext cx="6762120" cy="4292268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일본"/>
          <p:cNvSpPr txBox="1"/>
          <p:nvPr/>
        </p:nvSpPr>
        <p:spPr>
          <a:xfrm>
            <a:off x="10103436" y="5494141"/>
            <a:ext cx="2531111" cy="177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0">
                <a:latin typeface="HanziPen TC Regular"/>
                <a:ea typeface="HanziPen TC Regular"/>
                <a:cs typeface="HanziPen TC Regular"/>
                <a:sym typeface="HanziPen TC Regular"/>
              </a:defRPr>
            </a:lvl1pPr>
          </a:lstStyle>
          <a:p>
            <a:pPr/>
            <a:r>
              <a:t>일본</a:t>
            </a:r>
          </a:p>
        </p:txBody>
      </p:sp>
      <p:pic>
        <p:nvPicPr>
          <p:cNvPr id="162" name="Hình ảnh" descr="Hình ảnh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893407" y="7493715"/>
            <a:ext cx="6366973" cy="4236932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Tem bưu chính"/>
          <p:cNvSpPr/>
          <p:nvPr/>
        </p:nvSpPr>
        <p:spPr>
          <a:xfrm>
            <a:off x="9559111" y="4608381"/>
            <a:ext cx="3994226" cy="35495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00" y="0"/>
                </a:moveTo>
                <a:cubicBezTo>
                  <a:pt x="600" y="371"/>
                  <a:pt x="330" y="675"/>
                  <a:pt x="0" y="675"/>
                </a:cubicBezTo>
                <a:lnTo>
                  <a:pt x="0" y="2026"/>
                </a:lnTo>
                <a:cubicBezTo>
                  <a:pt x="330" y="2026"/>
                  <a:pt x="600" y="2330"/>
                  <a:pt x="600" y="2700"/>
                </a:cubicBezTo>
                <a:cubicBezTo>
                  <a:pt x="600" y="3071"/>
                  <a:pt x="330" y="3375"/>
                  <a:pt x="0" y="3375"/>
                </a:cubicBezTo>
                <a:lnTo>
                  <a:pt x="0" y="4724"/>
                </a:lnTo>
                <a:cubicBezTo>
                  <a:pt x="330" y="4724"/>
                  <a:pt x="600" y="5030"/>
                  <a:pt x="600" y="5401"/>
                </a:cubicBezTo>
                <a:cubicBezTo>
                  <a:pt x="600" y="5772"/>
                  <a:pt x="330" y="6076"/>
                  <a:pt x="0" y="6076"/>
                </a:cubicBezTo>
                <a:lnTo>
                  <a:pt x="0" y="7425"/>
                </a:lnTo>
                <a:cubicBezTo>
                  <a:pt x="330" y="7425"/>
                  <a:pt x="600" y="7729"/>
                  <a:pt x="600" y="8100"/>
                </a:cubicBezTo>
                <a:cubicBezTo>
                  <a:pt x="600" y="8470"/>
                  <a:pt x="330" y="8776"/>
                  <a:pt x="0" y="8776"/>
                </a:cubicBezTo>
                <a:lnTo>
                  <a:pt x="0" y="10125"/>
                </a:lnTo>
                <a:cubicBezTo>
                  <a:pt x="330" y="10125"/>
                  <a:pt x="600" y="10429"/>
                  <a:pt x="600" y="10800"/>
                </a:cubicBezTo>
                <a:cubicBezTo>
                  <a:pt x="600" y="11171"/>
                  <a:pt x="330" y="11475"/>
                  <a:pt x="0" y="11475"/>
                </a:cubicBezTo>
                <a:lnTo>
                  <a:pt x="0" y="12826"/>
                </a:lnTo>
                <a:cubicBezTo>
                  <a:pt x="330" y="12826"/>
                  <a:pt x="600" y="13130"/>
                  <a:pt x="600" y="13500"/>
                </a:cubicBezTo>
                <a:cubicBezTo>
                  <a:pt x="600" y="13871"/>
                  <a:pt x="330" y="14175"/>
                  <a:pt x="0" y="14175"/>
                </a:cubicBezTo>
                <a:lnTo>
                  <a:pt x="0" y="15526"/>
                </a:lnTo>
                <a:cubicBezTo>
                  <a:pt x="330" y="15526"/>
                  <a:pt x="600" y="15830"/>
                  <a:pt x="600" y="16201"/>
                </a:cubicBezTo>
                <a:cubicBezTo>
                  <a:pt x="600" y="16572"/>
                  <a:pt x="330" y="16876"/>
                  <a:pt x="0" y="16876"/>
                </a:cubicBezTo>
                <a:lnTo>
                  <a:pt x="0" y="18225"/>
                </a:lnTo>
                <a:cubicBezTo>
                  <a:pt x="330" y="18225"/>
                  <a:pt x="600" y="18530"/>
                  <a:pt x="600" y="18901"/>
                </a:cubicBezTo>
                <a:cubicBezTo>
                  <a:pt x="600" y="19272"/>
                  <a:pt x="330" y="19576"/>
                  <a:pt x="0" y="19576"/>
                </a:cubicBezTo>
                <a:lnTo>
                  <a:pt x="0" y="20925"/>
                </a:lnTo>
                <a:cubicBezTo>
                  <a:pt x="330" y="20925"/>
                  <a:pt x="600" y="21229"/>
                  <a:pt x="600" y="21600"/>
                </a:cubicBezTo>
                <a:lnTo>
                  <a:pt x="1799" y="21600"/>
                </a:lnTo>
                <a:cubicBezTo>
                  <a:pt x="1799" y="21229"/>
                  <a:pt x="2068" y="20925"/>
                  <a:pt x="2398" y="20925"/>
                </a:cubicBezTo>
                <a:cubicBezTo>
                  <a:pt x="2728" y="20925"/>
                  <a:pt x="2999" y="21229"/>
                  <a:pt x="2999" y="21600"/>
                </a:cubicBezTo>
                <a:lnTo>
                  <a:pt x="4198" y="21600"/>
                </a:lnTo>
                <a:cubicBezTo>
                  <a:pt x="4198" y="21229"/>
                  <a:pt x="4468" y="20925"/>
                  <a:pt x="4798" y="20925"/>
                </a:cubicBezTo>
                <a:cubicBezTo>
                  <a:pt x="5128" y="20925"/>
                  <a:pt x="5397" y="21229"/>
                  <a:pt x="5397" y="21600"/>
                </a:cubicBezTo>
                <a:lnTo>
                  <a:pt x="6598" y="21600"/>
                </a:lnTo>
                <a:cubicBezTo>
                  <a:pt x="6598" y="21229"/>
                  <a:pt x="6868" y="20925"/>
                  <a:pt x="7198" y="20925"/>
                </a:cubicBezTo>
                <a:cubicBezTo>
                  <a:pt x="7527" y="20925"/>
                  <a:pt x="7797" y="21229"/>
                  <a:pt x="7797" y="21600"/>
                </a:cubicBezTo>
                <a:lnTo>
                  <a:pt x="8998" y="21600"/>
                </a:lnTo>
                <a:cubicBezTo>
                  <a:pt x="8998" y="21229"/>
                  <a:pt x="9268" y="20925"/>
                  <a:pt x="9598" y="20925"/>
                </a:cubicBezTo>
                <a:cubicBezTo>
                  <a:pt x="9927" y="20925"/>
                  <a:pt x="10197" y="21229"/>
                  <a:pt x="10197" y="21600"/>
                </a:cubicBezTo>
                <a:lnTo>
                  <a:pt x="11396" y="21600"/>
                </a:lnTo>
                <a:cubicBezTo>
                  <a:pt x="11396" y="21229"/>
                  <a:pt x="11668" y="20925"/>
                  <a:pt x="11997" y="20925"/>
                </a:cubicBezTo>
                <a:cubicBezTo>
                  <a:pt x="12327" y="20925"/>
                  <a:pt x="12597" y="21229"/>
                  <a:pt x="12597" y="21600"/>
                </a:cubicBezTo>
                <a:lnTo>
                  <a:pt x="13796" y="21600"/>
                </a:lnTo>
                <a:cubicBezTo>
                  <a:pt x="13796" y="21229"/>
                  <a:pt x="14066" y="20925"/>
                  <a:pt x="14395" y="20925"/>
                </a:cubicBezTo>
                <a:cubicBezTo>
                  <a:pt x="14725" y="20925"/>
                  <a:pt x="14997" y="21229"/>
                  <a:pt x="14997" y="21600"/>
                </a:cubicBezTo>
                <a:lnTo>
                  <a:pt x="16196" y="21600"/>
                </a:lnTo>
                <a:cubicBezTo>
                  <a:pt x="16196" y="21229"/>
                  <a:pt x="16466" y="20925"/>
                  <a:pt x="16795" y="20925"/>
                </a:cubicBezTo>
                <a:cubicBezTo>
                  <a:pt x="17125" y="20925"/>
                  <a:pt x="17395" y="21229"/>
                  <a:pt x="17395" y="21600"/>
                </a:cubicBezTo>
                <a:lnTo>
                  <a:pt x="18596" y="21600"/>
                </a:lnTo>
                <a:cubicBezTo>
                  <a:pt x="18596" y="21229"/>
                  <a:pt x="18865" y="20925"/>
                  <a:pt x="19195" y="20925"/>
                </a:cubicBezTo>
                <a:cubicBezTo>
                  <a:pt x="19525" y="20925"/>
                  <a:pt x="19795" y="21229"/>
                  <a:pt x="19795" y="21600"/>
                </a:cubicBezTo>
                <a:lnTo>
                  <a:pt x="20995" y="21600"/>
                </a:lnTo>
                <a:cubicBezTo>
                  <a:pt x="21001" y="21229"/>
                  <a:pt x="21270" y="20925"/>
                  <a:pt x="21600" y="20925"/>
                </a:cubicBezTo>
                <a:lnTo>
                  <a:pt x="21600" y="19576"/>
                </a:lnTo>
                <a:cubicBezTo>
                  <a:pt x="21270" y="19576"/>
                  <a:pt x="21000" y="19272"/>
                  <a:pt x="21000" y="18901"/>
                </a:cubicBezTo>
                <a:cubicBezTo>
                  <a:pt x="21000" y="18530"/>
                  <a:pt x="21270" y="18225"/>
                  <a:pt x="21600" y="18225"/>
                </a:cubicBezTo>
                <a:lnTo>
                  <a:pt x="21600" y="16876"/>
                </a:lnTo>
                <a:cubicBezTo>
                  <a:pt x="21270" y="16876"/>
                  <a:pt x="21000" y="16572"/>
                  <a:pt x="21000" y="16201"/>
                </a:cubicBezTo>
                <a:cubicBezTo>
                  <a:pt x="21000" y="15830"/>
                  <a:pt x="21270" y="15526"/>
                  <a:pt x="21600" y="15526"/>
                </a:cubicBezTo>
                <a:lnTo>
                  <a:pt x="21600" y="14175"/>
                </a:lnTo>
                <a:cubicBezTo>
                  <a:pt x="21270" y="14175"/>
                  <a:pt x="21000" y="13871"/>
                  <a:pt x="21000" y="13500"/>
                </a:cubicBezTo>
                <a:cubicBezTo>
                  <a:pt x="21000" y="13130"/>
                  <a:pt x="21270" y="12826"/>
                  <a:pt x="21600" y="12826"/>
                </a:cubicBezTo>
                <a:lnTo>
                  <a:pt x="21600" y="11475"/>
                </a:lnTo>
                <a:cubicBezTo>
                  <a:pt x="21270" y="11475"/>
                  <a:pt x="21000" y="11171"/>
                  <a:pt x="21000" y="10800"/>
                </a:cubicBezTo>
                <a:cubicBezTo>
                  <a:pt x="21000" y="10429"/>
                  <a:pt x="21270" y="10125"/>
                  <a:pt x="21600" y="10125"/>
                </a:cubicBezTo>
                <a:lnTo>
                  <a:pt x="21600" y="8776"/>
                </a:lnTo>
                <a:cubicBezTo>
                  <a:pt x="21270" y="8776"/>
                  <a:pt x="21000" y="8470"/>
                  <a:pt x="21000" y="8100"/>
                </a:cubicBezTo>
                <a:cubicBezTo>
                  <a:pt x="21000" y="7729"/>
                  <a:pt x="21270" y="7425"/>
                  <a:pt x="21600" y="7425"/>
                </a:cubicBezTo>
                <a:lnTo>
                  <a:pt x="21600" y="6076"/>
                </a:lnTo>
                <a:cubicBezTo>
                  <a:pt x="21270" y="6076"/>
                  <a:pt x="21000" y="5772"/>
                  <a:pt x="21000" y="5401"/>
                </a:cubicBezTo>
                <a:cubicBezTo>
                  <a:pt x="21000" y="5030"/>
                  <a:pt x="21270" y="4724"/>
                  <a:pt x="21600" y="4724"/>
                </a:cubicBezTo>
                <a:lnTo>
                  <a:pt x="21600" y="3375"/>
                </a:lnTo>
                <a:cubicBezTo>
                  <a:pt x="21270" y="3375"/>
                  <a:pt x="21000" y="3071"/>
                  <a:pt x="21000" y="2700"/>
                </a:cubicBezTo>
                <a:cubicBezTo>
                  <a:pt x="21000" y="2330"/>
                  <a:pt x="21270" y="2026"/>
                  <a:pt x="21600" y="2026"/>
                </a:cubicBezTo>
                <a:lnTo>
                  <a:pt x="21600" y="675"/>
                </a:lnTo>
                <a:cubicBezTo>
                  <a:pt x="21270" y="675"/>
                  <a:pt x="21000" y="371"/>
                  <a:pt x="21000" y="0"/>
                </a:cubicBezTo>
                <a:lnTo>
                  <a:pt x="19800" y="0"/>
                </a:lnTo>
                <a:cubicBezTo>
                  <a:pt x="19800" y="371"/>
                  <a:pt x="19530" y="675"/>
                  <a:pt x="19200" y="675"/>
                </a:cubicBezTo>
                <a:cubicBezTo>
                  <a:pt x="18871" y="675"/>
                  <a:pt x="18601" y="371"/>
                  <a:pt x="18601" y="0"/>
                </a:cubicBezTo>
                <a:lnTo>
                  <a:pt x="17402" y="0"/>
                </a:lnTo>
                <a:cubicBezTo>
                  <a:pt x="17402" y="371"/>
                  <a:pt x="17130" y="675"/>
                  <a:pt x="16800" y="675"/>
                </a:cubicBezTo>
                <a:cubicBezTo>
                  <a:pt x="16471" y="675"/>
                  <a:pt x="16201" y="371"/>
                  <a:pt x="16201" y="0"/>
                </a:cubicBezTo>
                <a:lnTo>
                  <a:pt x="15002" y="0"/>
                </a:lnTo>
                <a:cubicBezTo>
                  <a:pt x="15002" y="371"/>
                  <a:pt x="14732" y="675"/>
                  <a:pt x="14402" y="675"/>
                </a:cubicBezTo>
                <a:cubicBezTo>
                  <a:pt x="14073" y="675"/>
                  <a:pt x="13801" y="371"/>
                  <a:pt x="13801" y="0"/>
                </a:cubicBezTo>
                <a:lnTo>
                  <a:pt x="12602" y="0"/>
                </a:lnTo>
                <a:cubicBezTo>
                  <a:pt x="12602" y="371"/>
                  <a:pt x="12332" y="675"/>
                  <a:pt x="12002" y="675"/>
                </a:cubicBezTo>
                <a:cubicBezTo>
                  <a:pt x="11673" y="675"/>
                  <a:pt x="11403" y="371"/>
                  <a:pt x="11403" y="0"/>
                </a:cubicBezTo>
                <a:lnTo>
                  <a:pt x="10197" y="0"/>
                </a:lnTo>
                <a:cubicBezTo>
                  <a:pt x="10197" y="371"/>
                  <a:pt x="9927" y="675"/>
                  <a:pt x="9598" y="675"/>
                </a:cubicBezTo>
                <a:cubicBezTo>
                  <a:pt x="9268" y="675"/>
                  <a:pt x="8998" y="371"/>
                  <a:pt x="8998" y="0"/>
                </a:cubicBezTo>
                <a:lnTo>
                  <a:pt x="7797" y="0"/>
                </a:lnTo>
                <a:cubicBezTo>
                  <a:pt x="7797" y="371"/>
                  <a:pt x="7527" y="675"/>
                  <a:pt x="7198" y="675"/>
                </a:cubicBezTo>
                <a:cubicBezTo>
                  <a:pt x="6868" y="675"/>
                  <a:pt x="6598" y="371"/>
                  <a:pt x="6598" y="0"/>
                </a:cubicBezTo>
                <a:lnTo>
                  <a:pt x="5397" y="0"/>
                </a:lnTo>
                <a:cubicBezTo>
                  <a:pt x="5397" y="371"/>
                  <a:pt x="5128" y="675"/>
                  <a:pt x="4798" y="675"/>
                </a:cubicBezTo>
                <a:cubicBezTo>
                  <a:pt x="4468" y="675"/>
                  <a:pt x="4198" y="371"/>
                  <a:pt x="4198" y="0"/>
                </a:cubicBezTo>
                <a:lnTo>
                  <a:pt x="2999" y="0"/>
                </a:lnTo>
                <a:cubicBezTo>
                  <a:pt x="2999" y="371"/>
                  <a:pt x="2728" y="675"/>
                  <a:pt x="2398" y="675"/>
                </a:cubicBezTo>
                <a:cubicBezTo>
                  <a:pt x="2068" y="675"/>
                  <a:pt x="1799" y="371"/>
                  <a:pt x="1799" y="0"/>
                </a:cubicBezTo>
                <a:lnTo>
                  <a:pt x="600" y="0"/>
                </a:lnTo>
                <a:close/>
                <a:moveTo>
                  <a:pt x="2155" y="2421"/>
                </a:moveTo>
                <a:lnTo>
                  <a:pt x="19438" y="2421"/>
                </a:lnTo>
                <a:lnTo>
                  <a:pt x="19438" y="19167"/>
                </a:lnTo>
                <a:lnTo>
                  <a:pt x="2155" y="19167"/>
                </a:lnTo>
                <a:lnTo>
                  <a:pt x="2155" y="2421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Hình ảnh" descr="Hình ảnh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25446" y="2221534"/>
            <a:ext cx="11160933" cy="8370700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일본은 동아시아, 태평양의 아시아에 위치한 섬 국가이다…"/>
          <p:cNvSpPr txBox="1"/>
          <p:nvPr/>
        </p:nvSpPr>
        <p:spPr>
          <a:xfrm>
            <a:off x="3743401" y="4153807"/>
            <a:ext cx="16897198" cy="3271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>
                <a:latin typeface="Herculanum"/>
                <a:ea typeface="Herculanum"/>
                <a:cs typeface="Herculanum"/>
                <a:sym typeface="Herculanum"/>
              </a:defRPr>
            </a:pPr>
            <a:r>
              <a:t>일본은 동아시아, 태평양의 아시아에 위치한 섬 국가이다 </a:t>
            </a:r>
          </a:p>
          <a:p>
            <a:pPr algn="ctr">
              <a:defRPr>
                <a:latin typeface="Herculanum"/>
                <a:ea typeface="Herculanum"/>
                <a:cs typeface="Herculanum"/>
                <a:sym typeface="Herculanum"/>
              </a:defRPr>
            </a:pPr>
            <a:r>
              <a:t> 이 화산 군도에는 홋카이도, 규슈, 시코쿠, 혼슈 등 4 개의 큰 섬이있는 </a:t>
            </a:r>
          </a:p>
          <a:p>
            <a:pPr algn="ctr">
              <a:defRPr>
                <a:latin typeface="Herculanum"/>
                <a:ea typeface="Herculanum"/>
                <a:cs typeface="Herculanum"/>
                <a:sym typeface="Herculanum"/>
              </a:defRPr>
            </a:pPr>
            <a:r>
              <a:t>약 7,000 개의 섬이 있다.  나머지는 작은 섬이다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일본의 인구와 일본의 면적"/>
          <p:cNvSpPr txBox="1"/>
          <p:nvPr/>
        </p:nvSpPr>
        <p:spPr>
          <a:xfrm>
            <a:off x="8375650" y="1702435"/>
            <a:ext cx="6423025" cy="861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일본의 인구와 일본의 면적</a:t>
            </a:r>
          </a:p>
        </p:txBody>
      </p:sp>
      <p:pic>
        <p:nvPicPr>
          <p:cNvPr id="169" name="Hình ảnh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39900" y="3924300"/>
            <a:ext cx="8890000" cy="6959600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유엔의 최신 수치에 따르면 현재 일본 인구는 2020 년 4 월 29 일에 126,507,967 명이다…"/>
          <p:cNvSpPr txBox="1"/>
          <p:nvPr/>
        </p:nvSpPr>
        <p:spPr>
          <a:xfrm>
            <a:off x="12568555" y="4062730"/>
            <a:ext cx="10832465" cy="7130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numCol="1" vert="horz" anchor="ctr">
            <a:spAutoFit/>
          </a:bodyPr>
          <a:lstStyle/>
          <a:p>
            <a:pPr marL="0" indent="0" defTabSz="508000">
              <a:buFontTx/>
              <a:buNone/>
            </a:pPr>
            <a:r>
              <a:rPr/>
              <a:t>유엔의 최신 수치에 따르면 현재 일본 인구는 2020 년 4 월 29 일에 126,507,967 명이다</a:t>
            </a:r>
            <a:endParaRPr lang="ko-KR" altLang="en-US"/>
          </a:p>
          <a:p>
            <a:pPr marL="0" indent="0" defTabSz="508000">
              <a:buFontTx/>
              <a:buNone/>
            </a:pPr>
            <a:r>
              <a:rPr/>
              <a:t>  현재 일본 인구는 세계 인구의 1.63 %를 차지하다</a:t>
            </a:r>
            <a:endParaRPr lang="ko-KR" altLang="en-US"/>
          </a:p>
          <a:p>
            <a:pPr marL="0" indent="0" defTabSz="508000">
              <a:buFontTx/>
              <a:buNone/>
            </a:pPr>
            <a:r>
              <a:rPr/>
              <a:t>  일본은 국가 및 영토 인구에서 세계 11 위를 차지했다</a:t>
            </a:r>
            <a:endParaRPr lang="ko-KR" altLang="en-US"/>
          </a:p>
          <a:p>
            <a:pPr marL="0" indent="0" defTabSz="508000">
              <a:buFontTx/>
              <a:buNone/>
            </a:pPr>
            <a:r>
              <a:rPr/>
              <a:t>  총 면적 364,571 km2이다</a:t>
            </a:r>
            <a:endParaRPr lang="ko-KR" altLang="en-US"/>
          </a:p>
        </p:txBody>
      </p:sp>
    </p:spTree>
  </p:cSld>
  <mc:AlternateContent xmlns:mc="http://schemas.openxmlformats.org/markup-compatibility/2006">
    <mc:Choice xmlns:p14="http://schemas.microsoft.com/office/powerpoint/2010/main" Requires="p14">
      <p:transition spd="slow" p14:dur="7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일본의 역사"/>
          <p:cNvSpPr txBox="1"/>
          <p:nvPr/>
        </p:nvSpPr>
        <p:spPr>
          <a:xfrm>
            <a:off x="1300480" y="1320800"/>
            <a:ext cx="3952240" cy="1101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300"/>
            </a:lvl1pPr>
          </a:lstStyle>
          <a:p>
            <a:pPr/>
            <a:r>
              <a:t>일본의 역사</a:t>
            </a:r>
          </a:p>
        </p:txBody>
      </p:sp>
      <p:sp>
        <p:nvSpPr>
          <p:cNvPr id="173" name="1. 클래식"/>
          <p:cNvSpPr txBox="1">
            <a:spLocks/>
          </p:cNvSpPr>
          <p:nvPr/>
        </p:nvSpPr>
        <p:spPr>
          <a:xfrm rot="0">
            <a:off x="9442450" y="1867535"/>
            <a:ext cx="2374900" cy="862330"/>
          </a:xfrm>
          <a:prstGeom prst="rect"/>
          <a:ln w="12700" cap="flat" cmpd="sng">
            <a:prstDash/>
            <a:miter lim="800000"/>
          </a:ln>
        </p:spPr>
        <p:txBody>
          <a:bodyPr wrap="none" lIns="50800" tIns="50800" rIns="50800" bIns="50800" numCol="1" vert="horz" anchor="ctr">
            <a:spAutoFit/>
          </a:bodyPr>
          <a:lstStyle/>
          <a:p>
            <a:pPr marL="0" indent="0" defTabSz="508000">
              <a:buFontTx/>
              <a:buNone/>
            </a:pPr>
            <a:r>
              <a:rPr/>
              <a:t>1. 클래식</a:t>
            </a:r>
            <a:endParaRPr lang="ko-KR" altLang="en-US"/>
          </a:p>
        </p:txBody>
      </p:sp>
      <p:sp>
        <p:nvSpPr>
          <p:cNvPr id="174" name="2. 봉건 시대"/>
          <p:cNvSpPr txBox="1"/>
          <p:nvPr/>
        </p:nvSpPr>
        <p:spPr>
          <a:xfrm>
            <a:off x="9242425" y="3538220"/>
            <a:ext cx="3240405" cy="861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2. 봉건 시대</a:t>
            </a:r>
          </a:p>
        </p:txBody>
      </p:sp>
      <p:sp>
        <p:nvSpPr>
          <p:cNvPr id="175" name="3. 전국 시대"/>
          <p:cNvSpPr txBox="1"/>
          <p:nvPr/>
        </p:nvSpPr>
        <p:spPr>
          <a:xfrm>
            <a:off x="9326880" y="5279390"/>
            <a:ext cx="3070860" cy="861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3. 전국 시대</a:t>
            </a:r>
          </a:p>
        </p:txBody>
      </p:sp>
      <p:sp>
        <p:nvSpPr>
          <p:cNvPr id="176" name="4. 제 1 차 세계 대전 및 2 차 세계 대전"/>
          <p:cNvSpPr txBox="1"/>
          <p:nvPr/>
        </p:nvSpPr>
        <p:spPr>
          <a:xfrm>
            <a:off x="9345295" y="6854825"/>
            <a:ext cx="9492615" cy="861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4. 제 1 차 세계 대전 및 2 차 세계 대전 </a:t>
            </a:r>
          </a:p>
        </p:txBody>
      </p:sp>
      <p:sp>
        <p:nvSpPr>
          <p:cNvPr id="177" name="5. 현대"/>
          <p:cNvSpPr txBox="1"/>
          <p:nvPr/>
        </p:nvSpPr>
        <p:spPr>
          <a:xfrm>
            <a:off x="9392920" y="8429625"/>
            <a:ext cx="1846580" cy="861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5. 현대</a:t>
            </a:r>
          </a:p>
        </p:txBody>
      </p:sp>
      <p:pic>
        <p:nvPicPr>
          <p:cNvPr id="178" name="Hình ảnh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9560" y="4881880"/>
            <a:ext cx="4223385" cy="2510790"/>
          </a:xfrm>
          <a:prstGeom prst="rect">
            <a:avLst/>
          </a:prstGeom>
          <a:ln w="12700">
            <a:miter lim="400000"/>
          </a:ln>
        </p:spPr>
      </p:pic>
    </p:spTree>
  </p:cSld>
  <mc:AlternateContent xmlns:mc="http://schemas.openxmlformats.org/markup-compatibility/2006">
    <mc:Choice xmlns:p14="http://schemas.microsoft.com/office/powerpoint/2010/main" Requires="p14">
      <p:transition spd="slow" p14:dur="7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기원전 15000 년부터 일본에는 사람들이 살고있다 기원전 13000 년부터 일본에는 초기 농업 도기 및 정착 방법을 알고 있었다…"/>
          <p:cNvSpPr txBox="1">
            <a:spLocks/>
          </p:cNvSpPr>
          <p:nvPr/>
        </p:nvSpPr>
        <p:spPr>
          <a:xfrm rot="0">
            <a:off x="4177665" y="3448685"/>
            <a:ext cx="16439515" cy="4658995"/>
          </a:xfrm>
          <a:prstGeom prst="rect"/>
          <a:ln w="12700" cap="flat" cmpd="sng">
            <a:prstDash/>
            <a:miter lim="800000"/>
          </a:ln>
        </p:spPr>
        <p:txBody>
          <a:bodyPr wrap="square" lIns="50800" tIns="50800" rIns="50800" bIns="50800" numCol="1" vert="horz" anchor="ctr">
            <a:spAutoFit/>
          </a:bodyPr>
          <a:lstStyle/>
          <a:p>
            <a:pPr marL="889000" indent="-889000" defTabSz="508000">
              <a:buFont typeface="+mj-lt"/>
              <a:buAutoNum type="arabicPeriod"/>
            </a:pPr>
            <a:r>
              <a:rPr/>
              <a:t>기원전 15000 년부터 일본에는 사람들이 살고있다 기원전 13000 년부터 일본에는 초기 농업 도기 및 정착 방법을 알고 있었다</a:t>
            </a:r>
            <a:endParaRPr lang="ko-KR" altLang="en-US"/>
          </a:p>
          <a:p>
            <a:pPr marL="0" indent="0" defTabSz="508000">
              <a:buFontTx/>
              <a:buNone/>
            </a:pPr>
            <a:r>
              <a:rPr/>
              <a:t>2. 기원전 8000 년에서 300 년 사이에 초본 문화는 금속을 사용하고 만들고 음식을 요라하고 죽은자를 웅크린 곳에서 묻고 유연하고 저속한 모든 것을 믿었던시기 이다</a:t>
            </a:r>
            <a:endParaRPr lang="ko-KR" altLang="en-US"/>
          </a:p>
        </p:txBody>
      </p:sp>
    </p:spTree>
  </p:cSld>
  <mc:AlternateContent xmlns:mc="http://schemas.openxmlformats.org/markup-compatibility/2006">
    <mc:Choice xmlns:p14="http://schemas.microsoft.com/office/powerpoint/2010/main" Requires="p14">
      <p:transition spd="slow" p14:dur="7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3. 기원전 3 세기에서 기원전 3 세기까지는 야요가 문화이다 현대 주민들은 북한과 중국으로부터 기술을 받아 철을 만드는 법을 알고 잇습니다 나무 쟁기 둘 죽으로 쟁기 갱이를 알기, 각 민족 집단은 전쟁이 다른 나라를 침공하게하는 많은 공동체의 연합 인 공동체 의장을 가지고있다"/>
          <p:cNvSpPr txBox="1"/>
          <p:nvPr/>
        </p:nvSpPr>
        <p:spPr>
          <a:xfrm>
            <a:off x="4656175" y="4289338"/>
            <a:ext cx="16098347" cy="3665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/>
          </a:lstStyle>
          <a:p>
            <a:pPr/>
            <a:r>
              <a:t>3. 기원전 3 세기에서 기원전 3 세기까지는 야요가 문화이다 현대 주민들은 북한과 중국으로부터 기술을 받아 철을 만드는 법을 알고 잇습니다 나무 쟁기 둘 죽으로 쟁기 갱이를 알기, 각 민족 집단은 전쟁이 다른 나라를 침공하게하는 많은 공동체의 연합 인 공동체 의장을 가지고있다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4.  6 세기에서 8 세기 초까지 현재의 나라 근처 아사키에 중앙회 된 국가가 설립 도고 자본화되었다 야마토에서 국가의 이름의 일본으로 변화되었다"/>
          <p:cNvSpPr txBox="1">
            <a:spLocks/>
          </p:cNvSpPr>
          <p:nvPr/>
        </p:nvSpPr>
        <p:spPr>
          <a:xfrm rot="0">
            <a:off x="3956050" y="5010150"/>
            <a:ext cx="17760315" cy="1562735"/>
          </a:xfrm>
          <a:prstGeom prst="rect"/>
          <a:ln w="12700" cap="flat" cmpd="sng">
            <a:prstDash/>
            <a:miter lim="800000"/>
          </a:ln>
        </p:spPr>
        <p:txBody>
          <a:bodyPr wrap="square" lIns="50800" tIns="50800" rIns="50800" bIns="50800" numCol="1" vert="horz" anchor="ctr">
            <a:spAutoFit/>
          </a:bodyPr>
          <a:lstStyle/>
          <a:p>
            <a:pPr marL="0" indent="0" defTabSz="508000">
              <a:buFontTx/>
              <a:buNone/>
            </a:pPr>
            <a:r>
              <a:rPr/>
              <a:t>4.  6 세기에서 8 세기 초까지 현재의 나라 근처 아사키에 중앙회 된 국가가 설립 도고 자본화되었다 야마토에서 국가의 이름의 일본으로 변화되었다</a:t>
            </a:r>
            <a:endParaRPr lang="ko-KR" altLang="en-US"/>
          </a:p>
        </p:txBody>
      </p:sp>
    </p:spTree>
  </p:cSld>
  <mc:AlternateContent xmlns:mc="http://schemas.openxmlformats.org/markup-compatibility/2006">
    <mc:Choice xmlns:p14="http://schemas.microsoft.com/office/powerpoint/2010/main" Requires="p14">
      <p:transition spd="slow" p14:dur="7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>
  <Application>Polaris Office Slide</Application>
  <AppVersion>12.000</AppVersion>
  <Characters>0</Characters>
  <CharactersWithSpaces>0</CharactersWithSpaces>
  <DocSecurity>0</DocSecurity>
  <HyperlinksChanged>false</HyperlinksChanged>
  <Lines>0</Lines>
  <LinksUpToDate>false</LinksUpToDate>
  <Pages>19</Pages>
  <Paragraphs>0</Paragraphs>
  <Words>0</Words>
  <TotalTime>0</TotalTime>
  <MMClips>0</MMClips>
  <ScaleCrop>false</ScaleCrop>
  <HeadingPairs>
    <vt:vector size="2" baseType="variant">
      <vt:variant>
        <vt:lpstr>Title</vt:lpstr>
      </vt:variant>
      <vt:variant>
        <vt:i4>1</vt:i4>
      </vt:variant>
    </vt:vector>
  </HeadingPairs>
  <TitlesOfParts>
    <vt:vector size="1" baseType="lpstr">
      <vt:lpstr>Title text</vt:lpstr>
    </vt:vector>
  </TitlesOfParts>
  <SharedDoc>false</SharedDoc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3</cp:revision>
  <cp:lastModifiedBy>Hong Tran</cp:lastModifiedBy>
  <cp:version>9.101.23.39576</cp:version>
</cp:coreProperties>
</file>