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5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3076640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3397634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186141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17410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208223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2200399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1600811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161207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3086692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1471279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B3F3A849-62B9-4C8A-A2C2-3C4C9F9BC8B5}" type="datetimeFigureOut">
              <a:rPr lang="ko-KR" altLang="en-US" smtClean="0"/>
              <a:t>2020-09-20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395532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3A849-62B9-4C8A-A2C2-3C4C9F9BC8B5}" type="datetimeFigureOut">
              <a:rPr lang="ko-KR" altLang="en-US" smtClean="0"/>
              <a:t>2020-09-20</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BB7C4-E065-458F-8BD7-565FB29EADD1}" type="slidenum">
              <a:rPr lang="ko-KR" altLang="en-US" smtClean="0"/>
              <a:t>‹#›</a:t>
            </a:fld>
            <a:endParaRPr lang="ko-KR" altLang="en-US"/>
          </a:p>
        </p:txBody>
      </p:sp>
    </p:spTree>
    <p:extLst>
      <p:ext uri="{BB962C8B-B14F-4D97-AF65-F5344CB8AC3E}">
        <p14:creationId xmlns:p14="http://schemas.microsoft.com/office/powerpoint/2010/main" val="2635421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ko-KR" altLang="en-US" dirty="0" smtClean="0">
                <a:solidFill>
                  <a:srgbClr val="FF0000"/>
                </a:solidFill>
              </a:rPr>
              <a:t>과제</a:t>
            </a:r>
            <a:r>
              <a:rPr lang="en-US" altLang="ko-KR" dirty="0" smtClean="0">
                <a:solidFill>
                  <a:srgbClr val="FF0000"/>
                </a:solidFill>
              </a:rPr>
              <a:t>:</a:t>
            </a:r>
            <a:r>
              <a:rPr lang="ko-KR" altLang="en-US" dirty="0" smtClean="0">
                <a:solidFill>
                  <a:srgbClr val="FF0000"/>
                </a:solidFill>
              </a:rPr>
              <a:t> 독도가 한국 영토인 역사적 자리적 국제법적 근거</a:t>
            </a:r>
            <a:endParaRPr lang="ko-KR" altLang="en-US" dirty="0">
              <a:solidFill>
                <a:srgbClr val="FF0000"/>
              </a:solidFill>
            </a:endParaRPr>
          </a:p>
        </p:txBody>
      </p:sp>
      <p:sp>
        <p:nvSpPr>
          <p:cNvPr id="3" name="부제목 2"/>
          <p:cNvSpPr>
            <a:spLocks noGrp="1"/>
          </p:cNvSpPr>
          <p:nvPr>
            <p:ph idx="1"/>
          </p:nvPr>
        </p:nvSpPr>
        <p:spPr>
          <a:xfrm>
            <a:off x="914400" y="2996952"/>
            <a:ext cx="8229600" cy="3356992"/>
          </a:xfrm>
        </p:spPr>
        <p:txBody>
          <a:bodyPr>
            <a:noAutofit/>
          </a:bodyPr>
          <a:lstStyle/>
          <a:p>
            <a:r>
              <a:rPr lang="en-US" altLang="ko-KR" sz="1400" dirty="0">
                <a:solidFill>
                  <a:schemeClr val="accent6">
                    <a:lumMod val="75000"/>
                  </a:schemeClr>
                </a:solidFill>
              </a:rPr>
              <a:t>*</a:t>
            </a:r>
            <a:r>
              <a:rPr lang="ko-KR" altLang="en-US" sz="1400" dirty="0" smtClean="0">
                <a:solidFill>
                  <a:schemeClr val="accent6">
                    <a:lumMod val="75000"/>
                  </a:schemeClr>
                </a:solidFill>
              </a:rPr>
              <a:t>역사적 근거</a:t>
            </a:r>
          </a:p>
          <a:p>
            <a:r>
              <a:rPr lang="ko-KR" altLang="en-US" sz="1400" b="1" dirty="0" smtClean="0">
                <a:solidFill>
                  <a:schemeClr val="tx1"/>
                </a:solidFill>
              </a:rPr>
              <a:t>독도는 우리 땅이라는 역사적 근거 또한 많다</a:t>
            </a:r>
            <a:r>
              <a:rPr lang="en-US" altLang="ko-KR" sz="1400" b="1" dirty="0" smtClean="0">
                <a:solidFill>
                  <a:schemeClr val="tx1"/>
                </a:solidFill>
              </a:rPr>
              <a:t>. </a:t>
            </a:r>
            <a:r>
              <a:rPr lang="ko-KR" altLang="en-US" sz="1400" b="1" dirty="0" smtClean="0">
                <a:solidFill>
                  <a:schemeClr val="tx1"/>
                </a:solidFill>
              </a:rPr>
              <a:t>앞에서 말했듯 독도는 </a:t>
            </a:r>
            <a:r>
              <a:rPr lang="en-US" altLang="ko-KR" sz="1400" b="1" dirty="0" smtClean="0">
                <a:solidFill>
                  <a:schemeClr val="tx1"/>
                </a:solidFill>
              </a:rPr>
              <a:t>6</a:t>
            </a:r>
            <a:r>
              <a:rPr lang="ko-KR" altLang="en-US" sz="1400" b="1" dirty="0" smtClean="0">
                <a:solidFill>
                  <a:schemeClr val="tx1"/>
                </a:solidFill>
              </a:rPr>
              <a:t>세기 초엽</a:t>
            </a:r>
            <a:r>
              <a:rPr lang="en-US" altLang="ko-KR" sz="1400" b="1" dirty="0" smtClean="0">
                <a:solidFill>
                  <a:schemeClr val="tx1"/>
                </a:solidFill>
              </a:rPr>
              <a:t>(512</a:t>
            </a:r>
            <a:r>
              <a:rPr lang="ko-KR" altLang="en-US" sz="1400" b="1" dirty="0" smtClean="0">
                <a:solidFill>
                  <a:schemeClr val="tx1"/>
                </a:solidFill>
              </a:rPr>
              <a:t>년</a:t>
            </a:r>
            <a:r>
              <a:rPr lang="en-US" altLang="ko-KR" sz="1400" b="1" dirty="0" smtClean="0">
                <a:solidFill>
                  <a:schemeClr val="tx1"/>
                </a:solidFill>
              </a:rPr>
              <a:t>) </a:t>
            </a:r>
            <a:r>
              <a:rPr lang="ko-KR" altLang="en-US" sz="1400" b="1" dirty="0" smtClean="0">
                <a:solidFill>
                  <a:schemeClr val="tx1"/>
                </a:solidFill>
              </a:rPr>
              <a:t>신라가 복속한 우산국의 영토라고 기록하고 있으므로</a:t>
            </a:r>
            <a:r>
              <a:rPr lang="en-US" altLang="ko-KR" sz="1400" b="1" dirty="0" smtClean="0">
                <a:solidFill>
                  <a:schemeClr val="tx1"/>
                </a:solidFill>
              </a:rPr>
              <a:t>, </a:t>
            </a:r>
            <a:r>
              <a:rPr lang="ko-KR" altLang="en-US" sz="1400" b="1" dirty="0" smtClean="0">
                <a:solidFill>
                  <a:schemeClr val="tx1"/>
                </a:solidFill>
              </a:rPr>
              <a:t>독도에 대한 통치 역사는 신라 시대까지 거슬러 올라간다</a:t>
            </a:r>
            <a:r>
              <a:rPr lang="en-US" altLang="ko-KR" sz="1400" b="1" dirty="0" smtClean="0">
                <a:solidFill>
                  <a:schemeClr val="tx1"/>
                </a:solidFill>
              </a:rPr>
              <a:t>. </a:t>
            </a:r>
            <a:r>
              <a:rPr lang="ko-KR" altLang="en-US" sz="1400" b="1" dirty="0" smtClean="0">
                <a:solidFill>
                  <a:schemeClr val="tx1"/>
                </a:solidFill>
              </a:rPr>
              <a:t>독도는 신라의 장군 이사부가 울릉도를 정복한 뒤 지금까지 줄곧 우리의 땅이었다</a:t>
            </a:r>
            <a:r>
              <a:rPr lang="en-US" altLang="ko-KR" sz="1400" b="1" dirty="0" smtClean="0">
                <a:solidFill>
                  <a:schemeClr val="tx1"/>
                </a:solidFill>
              </a:rPr>
              <a:t>.</a:t>
            </a:r>
          </a:p>
          <a:p>
            <a:r>
              <a:rPr lang="ko-KR" altLang="en-US" sz="1400" b="1" dirty="0" smtClean="0">
                <a:solidFill>
                  <a:schemeClr val="tx1"/>
                </a:solidFill>
              </a:rPr>
              <a:t>그런데 </a:t>
            </a:r>
            <a:r>
              <a:rPr lang="en-US" altLang="ko-KR" sz="1400" b="1" dirty="0" smtClean="0">
                <a:solidFill>
                  <a:schemeClr val="tx1"/>
                </a:solidFill>
              </a:rPr>
              <a:t>17</a:t>
            </a:r>
            <a:r>
              <a:rPr lang="ko-KR" altLang="en-US" sz="1400" b="1" dirty="0" smtClean="0">
                <a:solidFill>
                  <a:schemeClr val="tx1"/>
                </a:solidFill>
              </a:rPr>
              <a:t>세기 말부터 일본이 독도를 포함한 울릉도를 </a:t>
            </a:r>
            <a:r>
              <a:rPr lang="ko-KR" altLang="en-US" sz="1400" b="1" dirty="0" err="1" smtClean="0">
                <a:solidFill>
                  <a:schemeClr val="tx1"/>
                </a:solidFill>
              </a:rPr>
              <a:t>욕심내며</a:t>
            </a:r>
            <a:r>
              <a:rPr lang="ko-KR" altLang="en-US" sz="1400" b="1" dirty="0" smtClean="0">
                <a:solidFill>
                  <a:schemeClr val="tx1"/>
                </a:solidFill>
              </a:rPr>
              <a:t> 갈등을 일으키기 시작했다</a:t>
            </a:r>
            <a:r>
              <a:rPr lang="en-US" altLang="ko-KR" sz="1400" b="1" dirty="0" smtClean="0">
                <a:solidFill>
                  <a:schemeClr val="tx1"/>
                </a:solidFill>
              </a:rPr>
              <a:t>. </a:t>
            </a:r>
            <a:r>
              <a:rPr lang="ko-KR" altLang="en-US" sz="1400" b="1" dirty="0" smtClean="0">
                <a:solidFill>
                  <a:schemeClr val="tx1"/>
                </a:solidFill>
              </a:rPr>
              <a:t>조선은 그런 일본과 </a:t>
            </a:r>
            <a:r>
              <a:rPr lang="en-US" altLang="ko-KR" sz="1400" b="1" dirty="0" smtClean="0">
                <a:solidFill>
                  <a:schemeClr val="tx1"/>
                </a:solidFill>
              </a:rPr>
              <a:t>3</a:t>
            </a:r>
            <a:r>
              <a:rPr lang="ko-KR" altLang="en-US" sz="1400" b="1" dirty="0" smtClean="0">
                <a:solidFill>
                  <a:schemeClr val="tx1"/>
                </a:solidFill>
              </a:rPr>
              <a:t>년 동안 치열하게 논쟁을 벌였고</a:t>
            </a:r>
            <a:r>
              <a:rPr lang="en-US" altLang="ko-KR" sz="1400" b="1" dirty="0" smtClean="0">
                <a:solidFill>
                  <a:schemeClr val="tx1"/>
                </a:solidFill>
              </a:rPr>
              <a:t>, </a:t>
            </a:r>
            <a:r>
              <a:rPr lang="ko-KR" altLang="en-US" sz="1400" b="1" dirty="0" smtClean="0">
                <a:solidFill>
                  <a:schemeClr val="tx1"/>
                </a:solidFill>
              </a:rPr>
              <a:t>결국 일본은 </a:t>
            </a:r>
            <a:r>
              <a:rPr lang="en-US" altLang="ko-KR" sz="1400" b="1" dirty="0" smtClean="0">
                <a:solidFill>
                  <a:schemeClr val="tx1"/>
                </a:solidFill>
              </a:rPr>
              <a:t>1696</a:t>
            </a:r>
            <a:r>
              <a:rPr lang="ko-KR" altLang="en-US" sz="1400" b="1" dirty="0" smtClean="0">
                <a:solidFill>
                  <a:schemeClr val="tx1"/>
                </a:solidFill>
              </a:rPr>
              <a:t>년에 독도가 조선의 땅이라고 인정했었는데</a:t>
            </a:r>
            <a:r>
              <a:rPr lang="en-US" altLang="ko-KR" sz="1400" b="1" dirty="0" smtClean="0">
                <a:solidFill>
                  <a:schemeClr val="tx1"/>
                </a:solidFill>
              </a:rPr>
              <a:t>, </a:t>
            </a:r>
            <a:r>
              <a:rPr lang="ko-KR" altLang="en-US" sz="1400" b="1" dirty="0" smtClean="0">
                <a:solidFill>
                  <a:schemeClr val="tx1"/>
                </a:solidFill>
              </a:rPr>
              <a:t>여기에는 유명한 일화가 있다</a:t>
            </a:r>
            <a:r>
              <a:rPr lang="en-US" altLang="ko-KR" sz="1400" b="1" dirty="0" smtClean="0">
                <a:solidFill>
                  <a:schemeClr val="tx1"/>
                </a:solidFill>
              </a:rPr>
              <a:t>. 1693</a:t>
            </a:r>
            <a:r>
              <a:rPr lang="ko-KR" altLang="en-US" sz="1400" b="1" dirty="0" smtClean="0">
                <a:solidFill>
                  <a:schemeClr val="tx1"/>
                </a:solidFill>
              </a:rPr>
              <a:t>년 어부 안용복이 울릉도에서 어업 행위를 하다가 </a:t>
            </a:r>
            <a:r>
              <a:rPr lang="ko-KR" altLang="en-US" sz="1400" b="1" dirty="0" err="1" smtClean="0">
                <a:solidFill>
                  <a:schemeClr val="tx1"/>
                </a:solidFill>
              </a:rPr>
              <a:t>조업권을</a:t>
            </a:r>
            <a:r>
              <a:rPr lang="ko-KR" altLang="en-US" sz="1400" b="1" dirty="0" smtClean="0">
                <a:solidFill>
                  <a:schemeClr val="tx1"/>
                </a:solidFill>
              </a:rPr>
              <a:t> 사이에 두고 일본인과 실랑이가 붙어 일본 본국으로 끌려갔다</a:t>
            </a:r>
            <a:r>
              <a:rPr lang="en-US" altLang="ko-KR" sz="1400" b="1" dirty="0" smtClean="0">
                <a:solidFill>
                  <a:schemeClr val="tx1"/>
                </a:solidFill>
              </a:rPr>
              <a:t>. </a:t>
            </a:r>
            <a:r>
              <a:rPr lang="ko-KR" altLang="en-US" sz="1400" b="1" dirty="0" smtClean="0">
                <a:solidFill>
                  <a:schemeClr val="tx1"/>
                </a:solidFill>
              </a:rPr>
              <a:t>그러나 그는 </a:t>
            </a:r>
            <a:r>
              <a:rPr lang="ko-KR" altLang="en-US" sz="1400" b="1" dirty="0" err="1" smtClean="0">
                <a:solidFill>
                  <a:schemeClr val="tx1"/>
                </a:solidFill>
              </a:rPr>
              <a:t>호키</a:t>
            </a:r>
            <a:r>
              <a:rPr lang="en-US" altLang="ko-KR" sz="1400" b="1" dirty="0" smtClean="0">
                <a:solidFill>
                  <a:schemeClr val="tx1"/>
                </a:solidFill>
              </a:rPr>
              <a:t>(</a:t>
            </a:r>
            <a:r>
              <a:rPr lang="ko-KR" altLang="en-US" sz="1400" b="1" dirty="0" smtClean="0">
                <a:solidFill>
                  <a:schemeClr val="tx1"/>
                </a:solidFill>
              </a:rPr>
              <a:t>伯耆</a:t>
            </a:r>
            <a:r>
              <a:rPr lang="en-US" altLang="ko-KR" sz="1400" b="1" dirty="0" smtClean="0">
                <a:solidFill>
                  <a:schemeClr val="tx1"/>
                </a:solidFill>
              </a:rPr>
              <a:t>)</a:t>
            </a:r>
            <a:r>
              <a:rPr lang="ko-KR" altLang="en-US" sz="1400" b="1" dirty="0" smtClean="0">
                <a:solidFill>
                  <a:schemeClr val="tx1"/>
                </a:solidFill>
              </a:rPr>
              <a:t>州 태수에게 조선인이 조선 영토에 갔는데 무엇이 문제냐며 강력하게 주장했다</a:t>
            </a:r>
            <a:r>
              <a:rPr lang="en-US" altLang="ko-KR" sz="1400" b="1" dirty="0" smtClean="0">
                <a:solidFill>
                  <a:schemeClr val="tx1"/>
                </a:solidFill>
              </a:rPr>
              <a:t>. </a:t>
            </a:r>
            <a:r>
              <a:rPr lang="ko-KR" altLang="en-US" sz="1400" b="1" dirty="0" smtClean="0">
                <a:solidFill>
                  <a:schemeClr val="tx1"/>
                </a:solidFill>
              </a:rPr>
              <a:t>이로 인해 에도 막부가 그를 조선으로 돌려보냈고</a:t>
            </a:r>
            <a:r>
              <a:rPr lang="en-US" altLang="ko-KR" sz="1400" b="1" dirty="0" smtClean="0">
                <a:solidFill>
                  <a:schemeClr val="tx1"/>
                </a:solidFill>
              </a:rPr>
              <a:t>, 1695</a:t>
            </a:r>
            <a:r>
              <a:rPr lang="ko-KR" altLang="en-US" sz="1400" b="1" dirty="0" smtClean="0">
                <a:solidFill>
                  <a:schemeClr val="tx1"/>
                </a:solidFill>
              </a:rPr>
              <a:t>년 </a:t>
            </a:r>
            <a:r>
              <a:rPr lang="en-US" altLang="ko-KR" sz="1400" b="1" dirty="0" smtClean="0">
                <a:solidFill>
                  <a:schemeClr val="tx1"/>
                </a:solidFill>
              </a:rPr>
              <a:t>12</a:t>
            </a:r>
            <a:r>
              <a:rPr lang="ko-KR" altLang="en-US" sz="1400" b="1" dirty="0" smtClean="0">
                <a:solidFill>
                  <a:schemeClr val="tx1"/>
                </a:solidFill>
              </a:rPr>
              <a:t>월 </a:t>
            </a:r>
            <a:r>
              <a:rPr lang="en-US" altLang="ko-KR" sz="1400" b="1" dirty="0" smtClean="0">
                <a:solidFill>
                  <a:schemeClr val="tx1"/>
                </a:solidFill>
              </a:rPr>
              <a:t>25</a:t>
            </a:r>
            <a:r>
              <a:rPr lang="ko-KR" altLang="en-US" sz="1400" b="1" dirty="0" smtClean="0">
                <a:solidFill>
                  <a:schemeClr val="tx1"/>
                </a:solidFill>
              </a:rPr>
              <a:t>일 </a:t>
            </a:r>
            <a:r>
              <a:rPr lang="ko-KR" altLang="en-US" sz="1400" b="1" dirty="0" err="1" smtClean="0">
                <a:solidFill>
                  <a:schemeClr val="tx1"/>
                </a:solidFill>
              </a:rPr>
              <a:t>돗토리번에</a:t>
            </a:r>
            <a:r>
              <a:rPr lang="ko-KR" altLang="en-US" sz="1400" b="1" dirty="0" smtClean="0">
                <a:solidFill>
                  <a:schemeClr val="tx1"/>
                </a:solidFill>
              </a:rPr>
              <a:t> 대한 조회를 통해 </a:t>
            </a:r>
            <a:r>
              <a:rPr lang="en-US" altLang="ko-KR" sz="1400" b="1" dirty="0" smtClean="0">
                <a:solidFill>
                  <a:schemeClr val="tx1"/>
                </a:solidFill>
              </a:rPr>
              <a:t>"</a:t>
            </a:r>
            <a:r>
              <a:rPr lang="ko-KR" altLang="en-US" sz="1400" b="1" dirty="0" smtClean="0">
                <a:solidFill>
                  <a:schemeClr val="tx1"/>
                </a:solidFill>
              </a:rPr>
              <a:t>울릉도</a:t>
            </a:r>
            <a:r>
              <a:rPr lang="en-US" altLang="ko-KR" sz="1400" b="1" dirty="0" smtClean="0">
                <a:solidFill>
                  <a:schemeClr val="tx1"/>
                </a:solidFill>
              </a:rPr>
              <a:t>(</a:t>
            </a:r>
            <a:r>
              <a:rPr lang="ko-KR" altLang="en-US" sz="1400" b="1" dirty="0" smtClean="0">
                <a:solidFill>
                  <a:schemeClr val="tx1"/>
                </a:solidFill>
              </a:rPr>
              <a:t>죽도</a:t>
            </a:r>
            <a:r>
              <a:rPr lang="en-US" altLang="ko-KR" sz="1400" b="1" dirty="0" smtClean="0">
                <a:solidFill>
                  <a:schemeClr val="tx1"/>
                </a:solidFill>
              </a:rPr>
              <a:t>)</a:t>
            </a:r>
            <a:r>
              <a:rPr lang="ko-KR" altLang="en-US" sz="1400" b="1" dirty="0" smtClean="0">
                <a:solidFill>
                  <a:schemeClr val="tx1"/>
                </a:solidFill>
              </a:rPr>
              <a:t>와 독도</a:t>
            </a:r>
            <a:r>
              <a:rPr lang="en-US" altLang="ko-KR" sz="1400" b="1" dirty="0" smtClean="0">
                <a:solidFill>
                  <a:schemeClr val="tx1"/>
                </a:solidFill>
              </a:rPr>
              <a:t>(</a:t>
            </a:r>
            <a:r>
              <a:rPr lang="ko-KR" altLang="en-US" sz="1400" b="1" dirty="0" smtClean="0">
                <a:solidFill>
                  <a:schemeClr val="tx1"/>
                </a:solidFill>
              </a:rPr>
              <a:t>송도</a:t>
            </a:r>
            <a:r>
              <a:rPr lang="en-US" altLang="ko-KR" sz="1400" b="1" dirty="0" smtClean="0">
                <a:solidFill>
                  <a:schemeClr val="tx1"/>
                </a:solidFill>
              </a:rPr>
              <a:t>) </a:t>
            </a:r>
            <a:r>
              <a:rPr lang="ko-KR" altLang="en-US" sz="1400" b="1" dirty="0" smtClean="0">
                <a:solidFill>
                  <a:schemeClr val="tx1"/>
                </a:solidFill>
              </a:rPr>
              <a:t>모두 </a:t>
            </a:r>
            <a:r>
              <a:rPr lang="ko-KR" altLang="en-US" sz="1400" b="1" dirty="0" err="1" smtClean="0">
                <a:solidFill>
                  <a:schemeClr val="tx1"/>
                </a:solidFill>
              </a:rPr>
              <a:t>돗토리번에</a:t>
            </a:r>
            <a:r>
              <a:rPr lang="ko-KR" altLang="en-US" sz="1400" b="1" dirty="0" smtClean="0">
                <a:solidFill>
                  <a:schemeClr val="tx1"/>
                </a:solidFill>
              </a:rPr>
              <a:t> 속하지 않는다</a:t>
            </a:r>
            <a:r>
              <a:rPr lang="en-US" altLang="ko-KR" sz="1400" b="1" dirty="0" smtClean="0">
                <a:solidFill>
                  <a:schemeClr val="tx1"/>
                </a:solidFill>
              </a:rPr>
              <a:t>"</a:t>
            </a:r>
            <a:r>
              <a:rPr lang="ko-KR" altLang="en-US" sz="1400" b="1" dirty="0" smtClean="0">
                <a:solidFill>
                  <a:schemeClr val="tx1"/>
                </a:solidFill>
              </a:rPr>
              <a:t>는 사실을 확인한 후</a:t>
            </a:r>
            <a:r>
              <a:rPr lang="en-US" altLang="ko-KR" sz="1400" b="1" dirty="0" smtClean="0">
                <a:solidFill>
                  <a:schemeClr val="tx1"/>
                </a:solidFill>
              </a:rPr>
              <a:t>(</a:t>
            </a:r>
            <a:r>
              <a:rPr lang="ko-KR" altLang="en-US" sz="1400" b="1" dirty="0" err="1" smtClean="0">
                <a:solidFill>
                  <a:schemeClr val="tx1"/>
                </a:solidFill>
              </a:rPr>
              <a:t>돗토리번</a:t>
            </a:r>
            <a:r>
              <a:rPr lang="ko-KR" altLang="en-US" sz="1400" b="1" dirty="0" smtClean="0">
                <a:solidFill>
                  <a:schemeClr val="tx1"/>
                </a:solidFill>
              </a:rPr>
              <a:t> 답변서</a:t>
            </a:r>
            <a:r>
              <a:rPr lang="en-US" altLang="ko-KR" sz="1400" b="1" dirty="0" smtClean="0">
                <a:solidFill>
                  <a:schemeClr val="tx1"/>
                </a:solidFill>
              </a:rPr>
              <a:t>), 1696</a:t>
            </a:r>
            <a:r>
              <a:rPr lang="ko-KR" altLang="en-US" sz="1400" b="1" dirty="0" smtClean="0">
                <a:solidFill>
                  <a:schemeClr val="tx1"/>
                </a:solidFill>
              </a:rPr>
              <a:t>년 </a:t>
            </a:r>
            <a:r>
              <a:rPr lang="en-US" altLang="ko-KR" sz="1400" b="1" dirty="0" smtClean="0">
                <a:solidFill>
                  <a:schemeClr val="tx1"/>
                </a:solidFill>
              </a:rPr>
              <a:t>1</a:t>
            </a:r>
            <a:r>
              <a:rPr lang="ko-KR" altLang="en-US" sz="1400" b="1" dirty="0" smtClean="0">
                <a:solidFill>
                  <a:schemeClr val="tx1"/>
                </a:solidFill>
              </a:rPr>
              <a:t>월 </a:t>
            </a:r>
            <a:r>
              <a:rPr lang="en-US" altLang="ko-KR" sz="1400" b="1" dirty="0" smtClean="0">
                <a:solidFill>
                  <a:schemeClr val="tx1"/>
                </a:solidFill>
              </a:rPr>
              <a:t>28</a:t>
            </a:r>
            <a:r>
              <a:rPr lang="ko-KR" altLang="en-US" sz="1400" b="1" dirty="0" smtClean="0">
                <a:solidFill>
                  <a:schemeClr val="tx1"/>
                </a:solidFill>
              </a:rPr>
              <a:t>일 일본인들의 울릉도 방면 도해를 금지하도록 지시하게 되었다</a:t>
            </a:r>
            <a:r>
              <a:rPr lang="en-US" altLang="ko-KR" sz="1400" dirty="0" smtClean="0">
                <a:solidFill>
                  <a:schemeClr val="tx1"/>
                </a:solidFill>
              </a:rPr>
              <a:t>.</a:t>
            </a:r>
            <a:endParaRPr lang="ko-KR" altLang="en-US" sz="1400" dirty="0">
              <a:solidFill>
                <a:schemeClr val="tx1"/>
              </a:solidFill>
            </a:endParaRPr>
          </a:p>
        </p:txBody>
      </p:sp>
      <p:sp>
        <p:nvSpPr>
          <p:cNvPr id="5" name="TextBox 4"/>
          <p:cNvSpPr txBox="1"/>
          <p:nvPr/>
        </p:nvSpPr>
        <p:spPr>
          <a:xfrm>
            <a:off x="2339752" y="1772816"/>
            <a:ext cx="3456384" cy="369332"/>
          </a:xfrm>
          <a:prstGeom prst="rect">
            <a:avLst/>
          </a:prstGeom>
          <a:noFill/>
        </p:spPr>
        <p:txBody>
          <a:bodyPr wrap="square" rtlCol="0">
            <a:spAutoFit/>
          </a:bodyPr>
          <a:lstStyle/>
          <a:p>
            <a:r>
              <a:rPr lang="en-US" altLang="ko-KR" dirty="0" smtClean="0"/>
              <a:t>22045615 </a:t>
            </a:r>
            <a:r>
              <a:rPr lang="ko-KR" altLang="en-US" dirty="0" smtClean="0"/>
              <a:t>짠 </a:t>
            </a:r>
            <a:r>
              <a:rPr lang="ko-KR" altLang="en-US" dirty="0" err="1" smtClean="0"/>
              <a:t>응우옛</a:t>
            </a:r>
            <a:r>
              <a:rPr lang="ko-KR" altLang="en-US" smtClean="0"/>
              <a:t> 안 니</a:t>
            </a:r>
            <a:endParaRPr lang="ko-KR" altLang="en-US"/>
          </a:p>
        </p:txBody>
      </p:sp>
    </p:spTree>
    <p:extLst>
      <p:ext uri="{BB962C8B-B14F-4D97-AF65-F5344CB8AC3E}">
        <p14:creationId xmlns:p14="http://schemas.microsoft.com/office/powerpoint/2010/main" val="468014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ko-KR" altLang="en-US" sz="1400" dirty="0" smtClean="0"/>
              <a:t>이 밖에도 독도는 우리 땅이라는 기록은 많이 남아 있는데 </a:t>
            </a:r>
            <a:r>
              <a:rPr lang="en-US" altLang="ko-KR" sz="1400" dirty="0" smtClean="0"/>
              <a:t>『</a:t>
            </a:r>
            <a:r>
              <a:rPr lang="ko-KR" altLang="en-US" sz="1400" dirty="0" smtClean="0"/>
              <a:t>세종실록지리지</a:t>
            </a:r>
            <a:r>
              <a:rPr lang="en-US" altLang="ko-KR" sz="1400" dirty="0" smtClean="0"/>
              <a:t>』(1454</a:t>
            </a:r>
            <a:r>
              <a:rPr lang="ko-KR" altLang="en-US" sz="1400" dirty="0" smtClean="0"/>
              <a:t>년</a:t>
            </a:r>
            <a:r>
              <a:rPr lang="en-US" altLang="ko-KR" sz="1400" dirty="0" smtClean="0"/>
              <a:t>)</a:t>
            </a:r>
            <a:r>
              <a:rPr lang="ko-KR" altLang="en-US" sz="1400" dirty="0" smtClean="0"/>
              <a:t>는 울릉도</a:t>
            </a:r>
            <a:r>
              <a:rPr lang="en-US" altLang="ko-KR" sz="1400" dirty="0" smtClean="0"/>
              <a:t>(</a:t>
            </a:r>
            <a:r>
              <a:rPr lang="ko-KR" altLang="en-US" sz="1400" dirty="0" err="1" smtClean="0"/>
              <a:t>무릉</a:t>
            </a:r>
            <a:r>
              <a:rPr lang="en-US" altLang="ko-KR" sz="1400" dirty="0" smtClean="0"/>
              <a:t>)</a:t>
            </a:r>
            <a:r>
              <a:rPr lang="ko-KR" altLang="en-US" sz="1400" dirty="0" smtClean="0"/>
              <a:t>와 독도</a:t>
            </a:r>
            <a:r>
              <a:rPr lang="en-US" altLang="ko-KR" sz="1400" dirty="0" smtClean="0"/>
              <a:t>(</a:t>
            </a:r>
            <a:r>
              <a:rPr lang="ko-KR" altLang="en-US" sz="1400" dirty="0" smtClean="0"/>
              <a:t>우산</a:t>
            </a:r>
            <a:r>
              <a:rPr lang="en-US" altLang="ko-KR" sz="1400" dirty="0" smtClean="0"/>
              <a:t>)</a:t>
            </a:r>
            <a:r>
              <a:rPr lang="ko-KR" altLang="en-US" sz="1400" dirty="0" smtClean="0"/>
              <a:t>가 강원도 </a:t>
            </a:r>
            <a:r>
              <a:rPr lang="ko-KR" altLang="en-US" sz="1400" dirty="0" err="1" smtClean="0"/>
              <a:t>울진현에</a:t>
            </a:r>
            <a:r>
              <a:rPr lang="ko-KR" altLang="en-US" sz="1400" dirty="0" smtClean="0"/>
              <a:t> 속한 두 섬이라고 기록하고 있다</a:t>
            </a:r>
            <a:r>
              <a:rPr lang="en-US" altLang="ko-KR" sz="1400" dirty="0" smtClean="0"/>
              <a:t>. </a:t>
            </a:r>
            <a:r>
              <a:rPr lang="ko-KR" altLang="en-US" sz="1400" dirty="0" smtClean="0"/>
              <a:t>또한</a:t>
            </a:r>
            <a:r>
              <a:rPr lang="en-US" altLang="ko-KR" sz="1400" dirty="0" smtClean="0"/>
              <a:t>, </a:t>
            </a:r>
            <a:r>
              <a:rPr lang="ko-KR" altLang="en-US" sz="1400" dirty="0" smtClean="0"/>
              <a:t>독도에 관한 기록은 </a:t>
            </a:r>
            <a:r>
              <a:rPr lang="en-US" altLang="ko-KR" sz="1400" dirty="0" smtClean="0"/>
              <a:t>『</a:t>
            </a:r>
            <a:r>
              <a:rPr lang="ko-KR" altLang="en-US" sz="1400" dirty="0" err="1" smtClean="0"/>
              <a:t>신증동국여지승람</a:t>
            </a:r>
            <a:r>
              <a:rPr lang="en-US" altLang="ko-KR" sz="1400" dirty="0" smtClean="0"/>
              <a:t>』(1531</a:t>
            </a:r>
            <a:r>
              <a:rPr lang="ko-KR" altLang="en-US" sz="1400" dirty="0" smtClean="0"/>
              <a:t>년</a:t>
            </a:r>
            <a:r>
              <a:rPr lang="en-US" altLang="ko-KR" sz="1400" dirty="0" smtClean="0"/>
              <a:t>), 『</a:t>
            </a:r>
            <a:r>
              <a:rPr lang="ko-KR" altLang="en-US" sz="1400" dirty="0" smtClean="0"/>
              <a:t>동국문헌비고</a:t>
            </a:r>
            <a:r>
              <a:rPr lang="en-US" altLang="ko-KR" sz="1400" dirty="0" smtClean="0"/>
              <a:t>』 (1770</a:t>
            </a:r>
            <a:r>
              <a:rPr lang="ko-KR" altLang="en-US" sz="1400" dirty="0" smtClean="0"/>
              <a:t>년</a:t>
            </a:r>
            <a:r>
              <a:rPr lang="en-US" altLang="ko-KR" sz="1400" dirty="0" smtClean="0"/>
              <a:t>), 『</a:t>
            </a:r>
            <a:r>
              <a:rPr lang="ko-KR" altLang="en-US" sz="1400" dirty="0" smtClean="0"/>
              <a:t>만기요람</a:t>
            </a:r>
            <a:r>
              <a:rPr lang="en-US" altLang="ko-KR" sz="1400" dirty="0" smtClean="0"/>
              <a:t>』 (1808</a:t>
            </a:r>
            <a:r>
              <a:rPr lang="ko-KR" altLang="en-US" sz="1400" dirty="0" smtClean="0"/>
              <a:t>년</a:t>
            </a:r>
            <a:r>
              <a:rPr lang="en-US" altLang="ko-KR" sz="1400" dirty="0" smtClean="0"/>
              <a:t>), 『</a:t>
            </a:r>
            <a:r>
              <a:rPr lang="ko-KR" altLang="en-US" sz="1400" dirty="0" smtClean="0"/>
              <a:t>증보문헌비고</a:t>
            </a:r>
            <a:r>
              <a:rPr lang="en-US" altLang="ko-KR" sz="1400" dirty="0" smtClean="0"/>
              <a:t>』(1908</a:t>
            </a:r>
            <a:r>
              <a:rPr lang="ko-KR" altLang="en-US" sz="1400" dirty="0" smtClean="0"/>
              <a:t>년</a:t>
            </a:r>
            <a:r>
              <a:rPr lang="en-US" altLang="ko-KR" sz="1400" dirty="0" smtClean="0"/>
              <a:t>) </a:t>
            </a:r>
            <a:r>
              <a:rPr lang="ko-KR" altLang="en-US" sz="1400" dirty="0" smtClean="0"/>
              <a:t>등 다른 </a:t>
            </a:r>
            <a:r>
              <a:rPr lang="ko-KR" altLang="en-US" sz="1400" dirty="0" err="1" smtClean="0"/>
              <a:t>관찬</a:t>
            </a:r>
            <a:r>
              <a:rPr lang="ko-KR" altLang="en-US" sz="1400" dirty="0" smtClean="0"/>
              <a:t> 문헌에서도 일관되게 이어지고 있다</a:t>
            </a:r>
            <a:r>
              <a:rPr lang="en-US" altLang="ko-KR" sz="1400" dirty="0" smtClean="0"/>
              <a:t>.</a:t>
            </a:r>
            <a:endParaRPr lang="ko-KR" altLang="en-US" sz="1400" dirty="0"/>
          </a:p>
        </p:txBody>
      </p:sp>
      <p:pic>
        <p:nvPicPr>
          <p:cNvPr id="5" name="내용 개체 틀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27584" y="1412776"/>
            <a:ext cx="3206080" cy="4467138"/>
          </a:xfrm>
        </p:spPr>
      </p:pic>
      <p:sp>
        <p:nvSpPr>
          <p:cNvPr id="6" name="TextBox 5"/>
          <p:cNvSpPr txBox="1"/>
          <p:nvPr/>
        </p:nvSpPr>
        <p:spPr>
          <a:xfrm>
            <a:off x="4427984" y="2060848"/>
            <a:ext cx="3816424" cy="2246769"/>
          </a:xfrm>
          <a:prstGeom prst="rect">
            <a:avLst/>
          </a:prstGeom>
          <a:noFill/>
        </p:spPr>
        <p:txBody>
          <a:bodyPr wrap="square" rtlCol="0">
            <a:spAutoFit/>
          </a:bodyPr>
          <a:lstStyle/>
          <a:p>
            <a:r>
              <a:rPr lang="ko-KR" altLang="en-US" sz="1400" dirty="0" smtClean="0"/>
              <a:t>또한</a:t>
            </a:r>
            <a:r>
              <a:rPr lang="en-US" altLang="ko-KR" sz="1400" dirty="0" smtClean="0"/>
              <a:t>, </a:t>
            </a:r>
            <a:r>
              <a:rPr lang="ko-KR" altLang="en-US" sz="1400" dirty="0" smtClean="0"/>
              <a:t>일본에서 만든 </a:t>
            </a:r>
            <a:r>
              <a:rPr lang="en-US" altLang="ko-KR" sz="1400" dirty="0" smtClean="0"/>
              <a:t>『</a:t>
            </a:r>
            <a:r>
              <a:rPr lang="ko-KR" altLang="en-US" sz="1400" dirty="0" err="1" smtClean="0"/>
              <a:t>신찬조선국전도</a:t>
            </a:r>
            <a:r>
              <a:rPr lang="en-US" altLang="ko-KR" sz="1400" dirty="0" smtClean="0"/>
              <a:t>(1894</a:t>
            </a:r>
            <a:r>
              <a:rPr lang="ko-KR" altLang="en-US" sz="1400" dirty="0" smtClean="0"/>
              <a:t>년</a:t>
            </a:r>
            <a:r>
              <a:rPr lang="en-US" altLang="ko-KR" sz="1400" dirty="0" smtClean="0"/>
              <a:t>)』</a:t>
            </a:r>
            <a:r>
              <a:rPr lang="ko-KR" altLang="en-US" sz="1400" dirty="0" smtClean="0"/>
              <a:t>에도 독도와 울릉도가 한반도와 같은 색인 노란색으로 그려져 있어요</a:t>
            </a:r>
            <a:r>
              <a:rPr lang="en-US" altLang="ko-KR" sz="1400" dirty="0" smtClean="0"/>
              <a:t>. </a:t>
            </a:r>
            <a:r>
              <a:rPr lang="ko-KR" altLang="en-US" sz="1400" dirty="0" smtClean="0"/>
              <a:t>즉 일본이 ‘독도는 조선의 땅’이라고 인정하는 지도라고 할 수 있다</a:t>
            </a:r>
            <a:r>
              <a:rPr lang="en-US" altLang="ko-KR" sz="1400" dirty="0" smtClean="0"/>
              <a:t>. </a:t>
            </a:r>
            <a:r>
              <a:rPr lang="ko-KR" altLang="en-US" sz="1400" dirty="0" smtClean="0"/>
              <a:t>그 밖에도 프랑스에서 만든 </a:t>
            </a:r>
            <a:r>
              <a:rPr lang="en-US" altLang="ko-KR" sz="1400" dirty="0" smtClean="0"/>
              <a:t>『</a:t>
            </a:r>
            <a:r>
              <a:rPr lang="ko-KR" altLang="en-US" sz="1400" dirty="0" smtClean="0"/>
              <a:t>조선왕국전도</a:t>
            </a:r>
            <a:r>
              <a:rPr lang="en-US" altLang="ko-KR" sz="1400" dirty="0" smtClean="0"/>
              <a:t>』, </a:t>
            </a:r>
            <a:r>
              <a:rPr lang="ko-KR" altLang="en-US" sz="1400" dirty="0" smtClean="0"/>
              <a:t>일본에서 만든 </a:t>
            </a:r>
            <a:r>
              <a:rPr lang="en-US" altLang="ko-KR" sz="1400" dirty="0" smtClean="0"/>
              <a:t>『</a:t>
            </a:r>
            <a:r>
              <a:rPr lang="ko-KR" altLang="en-US" sz="1400" dirty="0" err="1" smtClean="0"/>
              <a:t>삼국접양지도</a:t>
            </a:r>
            <a:r>
              <a:rPr lang="en-US" altLang="ko-KR" sz="1400" dirty="0" smtClean="0"/>
              <a:t>』 </a:t>
            </a:r>
            <a:r>
              <a:rPr lang="ko-KR" altLang="en-US" sz="1400" dirty="0" smtClean="0"/>
              <a:t>등 독도가 일본의 땅이 아닌</a:t>
            </a:r>
            <a:r>
              <a:rPr lang="en-US" altLang="ko-KR" sz="1400" dirty="0" smtClean="0"/>
              <a:t>, </a:t>
            </a:r>
            <a:r>
              <a:rPr lang="ko-KR" altLang="en-US" sz="1400" dirty="0" smtClean="0"/>
              <a:t>우리의 땅임을 나타내는 옛 지도와 자료가 많이 있어 역사적으로도 독도가 우리 땅임을 분명히 할 수 있다</a:t>
            </a:r>
            <a:r>
              <a:rPr lang="en-US" altLang="ko-KR" sz="1400" dirty="0" smtClean="0"/>
              <a:t>. </a:t>
            </a:r>
          </a:p>
          <a:p>
            <a:endParaRPr lang="en-US" altLang="ko-KR" sz="1400" dirty="0" smtClean="0"/>
          </a:p>
        </p:txBody>
      </p:sp>
      <p:sp>
        <p:nvSpPr>
          <p:cNvPr id="7" name="TextBox 6"/>
          <p:cNvSpPr txBox="1"/>
          <p:nvPr/>
        </p:nvSpPr>
        <p:spPr>
          <a:xfrm>
            <a:off x="1403648" y="5949280"/>
            <a:ext cx="1944216" cy="276999"/>
          </a:xfrm>
          <a:prstGeom prst="rect">
            <a:avLst/>
          </a:prstGeom>
          <a:noFill/>
        </p:spPr>
        <p:txBody>
          <a:bodyPr wrap="square" rtlCol="0">
            <a:spAutoFit/>
          </a:bodyPr>
          <a:lstStyle/>
          <a:p>
            <a:r>
              <a:rPr lang="ko-KR" altLang="en-US" sz="1200" dirty="0" err="1" smtClean="0"/>
              <a:t>신찬조선국전도</a:t>
            </a:r>
            <a:r>
              <a:rPr lang="en-US" altLang="ko-KR" sz="1200" dirty="0" smtClean="0"/>
              <a:t>(1894</a:t>
            </a:r>
            <a:r>
              <a:rPr lang="ko-KR" altLang="en-US" sz="1200" dirty="0" smtClean="0"/>
              <a:t>년</a:t>
            </a:r>
            <a:r>
              <a:rPr lang="en-US" altLang="ko-KR" sz="1200" dirty="0" smtClean="0"/>
              <a:t>)</a:t>
            </a:r>
            <a:endParaRPr lang="ko-KR" altLang="en-US" sz="1200" dirty="0"/>
          </a:p>
        </p:txBody>
      </p:sp>
    </p:spTree>
    <p:extLst>
      <p:ext uri="{BB962C8B-B14F-4D97-AF65-F5344CB8AC3E}">
        <p14:creationId xmlns:p14="http://schemas.microsoft.com/office/powerpoint/2010/main" val="3999002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sz="1300" dirty="0" smtClean="0">
                <a:solidFill>
                  <a:schemeClr val="accent6">
                    <a:lumMod val="75000"/>
                  </a:schemeClr>
                </a:solidFill>
              </a:rPr>
              <a:t>*</a:t>
            </a:r>
            <a:r>
              <a:rPr lang="ko-KR" altLang="en-US" sz="1300" dirty="0" smtClean="0">
                <a:solidFill>
                  <a:schemeClr val="accent6">
                    <a:lumMod val="75000"/>
                  </a:schemeClr>
                </a:solidFill>
              </a:rPr>
              <a:t>지리적 근거</a:t>
            </a:r>
            <a:r>
              <a:rPr lang="ko-KR" altLang="en-US" sz="1300" dirty="0" smtClean="0"/>
              <a:t/>
            </a:r>
            <a:br>
              <a:rPr lang="ko-KR" altLang="en-US" sz="1300" dirty="0" smtClean="0"/>
            </a:br>
            <a:r>
              <a:rPr lang="ko-KR" altLang="en-US" sz="1600" dirty="0" smtClean="0"/>
              <a:t>그럼 독도가 우리 땅인 이유를 알아보자</a:t>
            </a:r>
            <a:r>
              <a:rPr lang="en-US" altLang="ko-KR" sz="1600" dirty="0" smtClean="0"/>
              <a:t>. </a:t>
            </a:r>
            <a:r>
              <a:rPr lang="ko-KR" altLang="en-US" sz="1600" dirty="0" smtClean="0"/>
              <a:t>먼저 지리적 근거로 독도는 경위도 상으로는 북위 </a:t>
            </a:r>
            <a:r>
              <a:rPr lang="en-US" altLang="ko-KR" sz="1600" dirty="0" smtClean="0"/>
              <a:t>37</a:t>
            </a:r>
            <a:r>
              <a:rPr lang="ko-KR" altLang="en-US" sz="1600" dirty="0" smtClean="0"/>
              <a:t>도 </a:t>
            </a:r>
            <a:r>
              <a:rPr lang="en-US" altLang="ko-KR" sz="1600" dirty="0" smtClean="0"/>
              <a:t>14</a:t>
            </a:r>
            <a:r>
              <a:rPr lang="ko-KR" altLang="en-US" sz="1600" dirty="0" smtClean="0"/>
              <a:t>분 </a:t>
            </a:r>
            <a:r>
              <a:rPr lang="en-US" altLang="ko-KR" sz="1600" dirty="0" smtClean="0"/>
              <a:t>18</a:t>
            </a:r>
            <a:r>
              <a:rPr lang="ko-KR" altLang="en-US" sz="1600" dirty="0" smtClean="0"/>
              <a:t>초와 동경 </a:t>
            </a:r>
            <a:r>
              <a:rPr lang="en-US" altLang="ko-KR" sz="1600" dirty="0" smtClean="0"/>
              <a:t>131</a:t>
            </a:r>
            <a:r>
              <a:rPr lang="ko-KR" altLang="en-US" sz="1600" dirty="0" smtClean="0"/>
              <a:t>도 </a:t>
            </a:r>
            <a:r>
              <a:rPr lang="en-US" altLang="ko-KR" sz="1600" dirty="0" smtClean="0"/>
              <a:t>52</a:t>
            </a:r>
            <a:r>
              <a:rPr lang="ko-KR" altLang="en-US" sz="1600" dirty="0" smtClean="0"/>
              <a:t>분 </a:t>
            </a:r>
            <a:r>
              <a:rPr lang="en-US" altLang="ko-KR" sz="1600" dirty="0" smtClean="0"/>
              <a:t>22</a:t>
            </a:r>
            <a:r>
              <a:rPr lang="ko-KR" altLang="en-US" sz="1600" dirty="0" smtClean="0"/>
              <a:t>초 지점에 있는 섬이다</a:t>
            </a:r>
            <a:r>
              <a:rPr lang="en-US" altLang="ko-KR" sz="1600" dirty="0" smtClean="0"/>
              <a:t>. </a:t>
            </a:r>
            <a:r>
              <a:rPr lang="ko-KR" altLang="en-US" sz="1600" dirty="0" smtClean="0"/>
              <a:t>행정구역으로는 경상북도 울릉군 </a:t>
            </a:r>
            <a:r>
              <a:rPr lang="ko-KR" altLang="en-US" sz="1600" dirty="0" err="1" smtClean="0"/>
              <a:t>울릉읍</a:t>
            </a:r>
            <a:r>
              <a:rPr lang="ko-KR" altLang="en-US" sz="1600" dirty="0" smtClean="0"/>
              <a:t> </a:t>
            </a:r>
            <a:r>
              <a:rPr lang="ko-KR" altLang="en-US" sz="1600" dirty="0" err="1" smtClean="0"/>
              <a:t>독도리에</a:t>
            </a:r>
            <a:r>
              <a:rPr lang="ko-KR" altLang="en-US" sz="1600" dirty="0" smtClean="0"/>
              <a:t> 소속되어 있고</a:t>
            </a:r>
            <a:r>
              <a:rPr lang="en-US" altLang="ko-KR" sz="1600" dirty="0" smtClean="0"/>
              <a:t>, </a:t>
            </a:r>
            <a:r>
              <a:rPr lang="ko-KR" altLang="en-US" sz="1600" dirty="0" smtClean="0"/>
              <a:t>대한민국의 가장 동쪽에 있는 영토이다</a:t>
            </a:r>
            <a:r>
              <a:rPr lang="en-US" altLang="ko-KR" sz="1600" dirty="0" smtClean="0"/>
              <a:t>.</a:t>
            </a:r>
            <a:endParaRPr lang="ko-KR" altLang="en-US" sz="1600" dirty="0"/>
          </a:p>
        </p:txBody>
      </p:sp>
      <p:pic>
        <p:nvPicPr>
          <p:cNvPr id="4" name="내용 개체 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7528" y="1600201"/>
            <a:ext cx="3931332" cy="2620888"/>
          </a:xfrm>
        </p:spPr>
      </p:pic>
      <p:sp>
        <p:nvSpPr>
          <p:cNvPr id="5" name="TextBox 4"/>
          <p:cNvSpPr txBox="1"/>
          <p:nvPr/>
        </p:nvSpPr>
        <p:spPr>
          <a:xfrm>
            <a:off x="5724128" y="1556792"/>
            <a:ext cx="3096344" cy="4154984"/>
          </a:xfrm>
          <a:prstGeom prst="rect">
            <a:avLst/>
          </a:prstGeom>
          <a:noFill/>
        </p:spPr>
        <p:txBody>
          <a:bodyPr wrap="square" rtlCol="0">
            <a:spAutoFit/>
          </a:bodyPr>
          <a:lstStyle/>
          <a:p>
            <a:r>
              <a:rPr lang="en-US" altLang="ko-KR" sz="1100" dirty="0" smtClean="0"/>
              <a:t>-</a:t>
            </a:r>
            <a:r>
              <a:rPr lang="ko-KR" altLang="en-US" sz="1100" dirty="0" smtClean="0"/>
              <a:t>울릉군에 속해 있는 우리 땅 독도는 지리적으로도 우리 땅인 근거가 명확하다</a:t>
            </a:r>
            <a:r>
              <a:rPr lang="en-US" altLang="ko-KR" sz="1100" dirty="0" smtClean="0"/>
              <a:t>. </a:t>
            </a:r>
            <a:r>
              <a:rPr lang="ko-KR" altLang="en-US" sz="1100" dirty="0" smtClean="0"/>
              <a:t>독도와 가장 가까운 일본 영토</a:t>
            </a:r>
            <a:r>
              <a:rPr lang="en-US" altLang="ko-KR" sz="1100" dirty="0" smtClean="0"/>
              <a:t>(</a:t>
            </a:r>
            <a:r>
              <a:rPr lang="ko-KR" altLang="en-US" sz="1100" dirty="0" err="1" smtClean="0"/>
              <a:t>오키섬</a:t>
            </a:r>
            <a:r>
              <a:rPr lang="en-US" altLang="ko-KR" sz="1100" dirty="0" smtClean="0"/>
              <a:t>) </a:t>
            </a:r>
            <a:r>
              <a:rPr lang="ko-KR" altLang="en-US" sz="1100" dirty="0" smtClean="0"/>
              <a:t>사이의 거리는 </a:t>
            </a:r>
            <a:r>
              <a:rPr lang="en-US" altLang="ko-KR" sz="1100" dirty="0" smtClean="0"/>
              <a:t>157.5km</a:t>
            </a:r>
            <a:r>
              <a:rPr lang="ko-KR" altLang="en-US" sz="1100" dirty="0" smtClean="0"/>
              <a:t>로 일본에서는 독도를 볼 수 없지만</a:t>
            </a:r>
            <a:r>
              <a:rPr lang="en-US" altLang="ko-KR" sz="1100" dirty="0" smtClean="0"/>
              <a:t>, </a:t>
            </a:r>
            <a:r>
              <a:rPr lang="ko-KR" altLang="en-US" sz="1100" dirty="0" smtClean="0"/>
              <a:t>울릉도와 독도 사이의 거리는 </a:t>
            </a:r>
            <a:r>
              <a:rPr lang="en-US" altLang="ko-KR" sz="1100" dirty="0" smtClean="0"/>
              <a:t>87.4km</a:t>
            </a:r>
            <a:r>
              <a:rPr lang="ko-KR" altLang="en-US" sz="1100" dirty="0" smtClean="0"/>
              <a:t>로 맑은 날이면 육안으로 독도를 확인할 수 있어 역사적으로 독도는 울릉도의 일부로 인식됐다</a:t>
            </a:r>
            <a:r>
              <a:rPr lang="en-US" altLang="ko-KR" sz="1100" dirty="0" smtClean="0"/>
              <a:t>.</a:t>
            </a:r>
          </a:p>
          <a:p>
            <a:endParaRPr lang="en-US" altLang="ko-KR" sz="1100" dirty="0" smtClean="0"/>
          </a:p>
          <a:p>
            <a:r>
              <a:rPr lang="en-US" altLang="ko-KR" sz="1100" dirty="0" smtClean="0"/>
              <a:t> -</a:t>
            </a:r>
            <a:r>
              <a:rPr lang="ko-KR" altLang="en-US" sz="1100" dirty="0" smtClean="0"/>
              <a:t>조선 초기 </a:t>
            </a:r>
            <a:r>
              <a:rPr lang="ko-KR" altLang="en-US" sz="1100" dirty="0" err="1" smtClean="0"/>
              <a:t>관찬서인</a:t>
            </a:r>
            <a:r>
              <a:rPr lang="ko-KR" altLang="en-US" sz="1100" dirty="0" smtClean="0"/>
              <a:t> </a:t>
            </a:r>
            <a:r>
              <a:rPr lang="en-US" altLang="ko-KR" sz="1100" dirty="0" smtClean="0"/>
              <a:t>『</a:t>
            </a:r>
            <a:r>
              <a:rPr lang="ko-KR" altLang="en-US" sz="1100" dirty="0" smtClean="0"/>
              <a:t>세종실록지리지</a:t>
            </a:r>
            <a:r>
              <a:rPr lang="en-US" altLang="ko-KR" sz="1100" dirty="0" smtClean="0"/>
              <a:t>』(1454</a:t>
            </a:r>
            <a:r>
              <a:rPr lang="ko-KR" altLang="en-US" sz="1100" dirty="0" smtClean="0"/>
              <a:t>년</a:t>
            </a:r>
            <a:r>
              <a:rPr lang="en-US" altLang="ko-KR" sz="1100" dirty="0" smtClean="0"/>
              <a:t>)</a:t>
            </a:r>
            <a:r>
              <a:rPr lang="ko-KR" altLang="en-US" sz="1100" dirty="0" smtClean="0"/>
              <a:t>에도 ‘울릉도와 독도 두 섬이 서로 거리가 멀지 않아 날씨가 맑으면 바라볼 수 있다’는 기록이 남아있다</a:t>
            </a:r>
            <a:r>
              <a:rPr lang="en-US" altLang="ko-KR" sz="1100" dirty="0" smtClean="0"/>
              <a:t>. </a:t>
            </a:r>
            <a:r>
              <a:rPr lang="ko-KR" altLang="en-US" sz="1100" dirty="0" smtClean="0"/>
              <a:t>기록만 있을 뿐 실측한 기록이 없어 지난 </a:t>
            </a:r>
            <a:r>
              <a:rPr lang="en-US" altLang="ko-KR" sz="1100" dirty="0" smtClean="0"/>
              <a:t>2008</a:t>
            </a:r>
            <a:r>
              <a:rPr lang="ko-KR" altLang="en-US" sz="1100" dirty="0" smtClean="0"/>
              <a:t>년 </a:t>
            </a:r>
            <a:r>
              <a:rPr lang="en-US" altLang="ko-KR" sz="1100" dirty="0" smtClean="0"/>
              <a:t>7</a:t>
            </a:r>
            <a:r>
              <a:rPr lang="ko-KR" altLang="en-US" sz="1100" dirty="0" smtClean="0"/>
              <a:t>월부터 </a:t>
            </a:r>
            <a:r>
              <a:rPr lang="en-US" altLang="ko-KR" sz="1100" dirty="0" smtClean="0"/>
              <a:t>2009</a:t>
            </a:r>
            <a:r>
              <a:rPr lang="ko-KR" altLang="en-US" sz="1100" dirty="0" smtClean="0"/>
              <a:t>년 </a:t>
            </a:r>
            <a:r>
              <a:rPr lang="en-US" altLang="ko-KR" sz="1100" dirty="0" smtClean="0"/>
              <a:t>12</a:t>
            </a:r>
            <a:r>
              <a:rPr lang="ko-KR" altLang="en-US" sz="1100" dirty="0" smtClean="0"/>
              <a:t>월까지 약 </a:t>
            </a:r>
            <a:r>
              <a:rPr lang="en-US" altLang="ko-KR" sz="1100" dirty="0" smtClean="0"/>
              <a:t>1</a:t>
            </a:r>
            <a:r>
              <a:rPr lang="ko-KR" altLang="en-US" sz="1100" dirty="0" smtClean="0"/>
              <a:t>년 </a:t>
            </a:r>
            <a:r>
              <a:rPr lang="en-US" altLang="ko-KR" sz="1100" dirty="0" smtClean="0"/>
              <a:t>6</a:t>
            </a:r>
            <a:r>
              <a:rPr lang="ko-KR" altLang="en-US" sz="1100" dirty="0" smtClean="0"/>
              <a:t>개월 동안 울릉도 주민을 중심으로 독도를 상시 관측하기도 했는데 그 결과</a:t>
            </a:r>
            <a:r>
              <a:rPr lang="en-US" altLang="ko-KR" sz="1100" dirty="0" smtClean="0"/>
              <a:t>, </a:t>
            </a:r>
            <a:r>
              <a:rPr lang="ko-KR" altLang="en-US" sz="1100" dirty="0" smtClean="0"/>
              <a:t>월평균 </a:t>
            </a:r>
            <a:r>
              <a:rPr lang="en-US" altLang="ko-KR" sz="1100" dirty="0" smtClean="0"/>
              <a:t>3~4</a:t>
            </a:r>
            <a:r>
              <a:rPr lang="ko-KR" altLang="en-US" sz="1100" dirty="0" smtClean="0"/>
              <a:t>회 이상 독도를 볼 수 있었고 </a:t>
            </a:r>
            <a:r>
              <a:rPr lang="ko-KR" altLang="en-US" sz="1100" dirty="0" err="1" smtClean="0"/>
              <a:t>해무가</a:t>
            </a:r>
            <a:r>
              <a:rPr lang="ko-KR" altLang="en-US" sz="1100" dirty="0" smtClean="0"/>
              <a:t> 많이 끼는 여름보다 찬바람이 부는 가을이나 봄에 더 잘 보였다는 결과를 얻기도 했다</a:t>
            </a:r>
            <a:r>
              <a:rPr lang="en-US" altLang="ko-KR" sz="1100" dirty="0" smtClean="0"/>
              <a:t>.</a:t>
            </a:r>
          </a:p>
          <a:p>
            <a:endParaRPr lang="en-US" altLang="ko-KR" sz="1100" dirty="0" smtClean="0"/>
          </a:p>
          <a:p>
            <a:r>
              <a:rPr lang="en-US" altLang="ko-KR" sz="1100" dirty="0" smtClean="0"/>
              <a:t> </a:t>
            </a:r>
          </a:p>
          <a:p>
            <a:endParaRPr lang="en-US" altLang="ko-KR" sz="1100" dirty="0" smtClean="0"/>
          </a:p>
          <a:p>
            <a:r>
              <a:rPr lang="en-US" altLang="ko-KR" sz="1100" dirty="0" smtClean="0"/>
              <a:t>-</a:t>
            </a:r>
            <a:r>
              <a:rPr lang="ko-KR" altLang="en-US" sz="1100" dirty="0" smtClean="0"/>
              <a:t>이처럼 지리적으로 우리나라와 더욱 가깝고 맨눈으로 충분히 확인 가능한 독도는 우리나라 땅임이 분명하다고 할 수 있다</a:t>
            </a:r>
            <a:r>
              <a:rPr lang="en-US" altLang="ko-KR" sz="1100" dirty="0" smtClean="0"/>
              <a:t>.</a:t>
            </a:r>
            <a:endParaRPr lang="ko-KR" altLang="en-US" sz="1100" dirty="0"/>
          </a:p>
        </p:txBody>
      </p:sp>
    </p:spTree>
    <p:extLst>
      <p:ext uri="{BB962C8B-B14F-4D97-AF65-F5344CB8AC3E}">
        <p14:creationId xmlns:p14="http://schemas.microsoft.com/office/powerpoint/2010/main" val="237760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23528" y="548680"/>
            <a:ext cx="7772400" cy="1470025"/>
          </a:xfrm>
        </p:spPr>
        <p:txBody>
          <a:bodyPr>
            <a:normAutofit fontScale="90000"/>
          </a:bodyPr>
          <a:lstStyle/>
          <a:p>
            <a:r>
              <a:rPr lang="en-US" altLang="ko-KR" sz="1600" dirty="0" smtClean="0">
                <a:solidFill>
                  <a:schemeClr val="accent6">
                    <a:lumMod val="75000"/>
                  </a:schemeClr>
                </a:solidFill>
              </a:rPr>
              <a:t>*</a:t>
            </a:r>
            <a:r>
              <a:rPr lang="ko-KR" altLang="en-US" sz="1600" dirty="0" smtClean="0">
                <a:solidFill>
                  <a:schemeClr val="accent6">
                    <a:lumMod val="75000"/>
                  </a:schemeClr>
                </a:solidFill>
              </a:rPr>
              <a:t>국제법적 근거</a:t>
            </a:r>
            <a:r>
              <a:rPr lang="ko-KR" altLang="en-US" sz="1600" dirty="0" smtClean="0"/>
              <a:t/>
            </a:r>
            <a:br>
              <a:rPr lang="ko-KR" altLang="en-US" sz="1600" dirty="0" smtClean="0"/>
            </a:br>
            <a:r>
              <a:rPr lang="ko-KR" altLang="en-US" sz="1600" dirty="0" smtClean="0"/>
              <a:t>조선이 대한제국으로 바뀐 후에도 우리나라는 독도에 대한 주권을 명확히 하고 있다</a:t>
            </a:r>
            <a:r>
              <a:rPr lang="en-US" altLang="ko-KR" sz="1600" dirty="0" smtClean="0"/>
              <a:t>. 1900</a:t>
            </a:r>
            <a:r>
              <a:rPr lang="ko-KR" altLang="en-US" sz="1600" dirty="0" smtClean="0"/>
              <a:t>년 「칙령 제</a:t>
            </a:r>
            <a:r>
              <a:rPr lang="en-US" altLang="ko-KR" sz="1600" dirty="0" smtClean="0"/>
              <a:t>41</a:t>
            </a:r>
            <a:r>
              <a:rPr lang="ko-KR" altLang="en-US" sz="1600" dirty="0" smtClean="0"/>
              <a:t>호」를 통해 </a:t>
            </a:r>
            <a:r>
              <a:rPr lang="ko-KR" altLang="en-US" sz="1600" dirty="0" err="1" smtClean="0"/>
              <a:t>울도군의</a:t>
            </a:r>
            <a:r>
              <a:rPr lang="ko-KR" altLang="en-US" sz="1600" dirty="0" smtClean="0"/>
              <a:t> 관할 구역을 </a:t>
            </a:r>
            <a:r>
              <a:rPr lang="en-US" altLang="ko-KR" sz="1600" dirty="0" smtClean="0"/>
              <a:t>"</a:t>
            </a:r>
            <a:r>
              <a:rPr lang="ko-KR" altLang="en-US" sz="1600" dirty="0" smtClean="0"/>
              <a:t>울릉전도 및 죽도</a:t>
            </a:r>
            <a:r>
              <a:rPr lang="en-US" altLang="ko-KR" sz="1600" dirty="0" smtClean="0"/>
              <a:t>, </a:t>
            </a:r>
            <a:r>
              <a:rPr lang="ko-KR" altLang="en-US" sz="1600" dirty="0" smtClean="0"/>
              <a:t>석도</a:t>
            </a:r>
            <a:r>
              <a:rPr lang="en-US" altLang="ko-KR" sz="1600" dirty="0" smtClean="0"/>
              <a:t>(</a:t>
            </a:r>
            <a:r>
              <a:rPr lang="ko-KR" altLang="en-US" sz="1600" dirty="0" smtClean="0"/>
              <a:t>독도</a:t>
            </a:r>
            <a:r>
              <a:rPr lang="en-US" altLang="ko-KR" sz="1600" dirty="0" smtClean="0"/>
              <a:t>)"</a:t>
            </a:r>
            <a:r>
              <a:rPr lang="ko-KR" altLang="en-US" sz="1600" dirty="0" smtClean="0"/>
              <a:t>로 명시한 것이다</a:t>
            </a:r>
            <a:r>
              <a:rPr lang="en-US" altLang="ko-KR" sz="1600" dirty="0" smtClean="0"/>
              <a:t>. </a:t>
            </a:r>
            <a:r>
              <a:rPr lang="ko-KR" altLang="en-US" sz="1600" dirty="0" smtClean="0"/>
              <a:t>이로 인해 국제적으로도 독도는 한국 영토로 공표가 되었다</a:t>
            </a:r>
            <a:r>
              <a:rPr lang="en-US" altLang="ko-KR" sz="1600" dirty="0" smtClean="0"/>
              <a:t>.</a:t>
            </a:r>
            <a:br>
              <a:rPr lang="en-US" altLang="ko-KR" sz="1600" dirty="0" smtClean="0"/>
            </a:br>
            <a:r>
              <a:rPr lang="en-US" altLang="ko-KR" sz="1600" dirty="0" smtClean="0"/>
              <a:t/>
            </a:r>
            <a:br>
              <a:rPr lang="en-US" altLang="ko-KR" sz="1600" dirty="0" smtClean="0"/>
            </a:br>
            <a:r>
              <a:rPr lang="en-US" altLang="ko-KR" dirty="0" smtClean="0"/>
              <a:t> </a:t>
            </a:r>
            <a:endParaRPr lang="ko-KR" altLang="en-US" dirty="0"/>
          </a:p>
        </p:txBody>
      </p:sp>
      <p:pic>
        <p:nvPicPr>
          <p:cNvPr id="5" name="그림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412776"/>
            <a:ext cx="5165080" cy="3785266"/>
          </a:xfrm>
          <a:prstGeom prst="rect">
            <a:avLst/>
          </a:prstGeom>
        </p:spPr>
      </p:pic>
      <p:sp>
        <p:nvSpPr>
          <p:cNvPr id="6" name="TextBox 5"/>
          <p:cNvSpPr txBox="1"/>
          <p:nvPr/>
        </p:nvSpPr>
        <p:spPr>
          <a:xfrm>
            <a:off x="3059832" y="5263344"/>
            <a:ext cx="2376264" cy="369332"/>
          </a:xfrm>
          <a:prstGeom prst="rect">
            <a:avLst/>
          </a:prstGeom>
          <a:noFill/>
        </p:spPr>
        <p:txBody>
          <a:bodyPr wrap="square" rtlCol="0">
            <a:spAutoFit/>
          </a:bodyPr>
          <a:lstStyle/>
          <a:p>
            <a:r>
              <a:rPr lang="ko-KR" altLang="en-US" dirty="0" smtClean="0"/>
              <a:t>칙령 제</a:t>
            </a:r>
            <a:r>
              <a:rPr lang="en-US" altLang="ko-KR" dirty="0" smtClean="0"/>
              <a:t>41</a:t>
            </a:r>
            <a:r>
              <a:rPr lang="ko-KR" altLang="en-US" dirty="0" smtClean="0"/>
              <a:t>호</a:t>
            </a:r>
            <a:r>
              <a:rPr lang="en-US" altLang="ko-KR" dirty="0" smtClean="0"/>
              <a:t>(1900</a:t>
            </a:r>
            <a:r>
              <a:rPr lang="ko-KR" altLang="en-US" dirty="0" smtClean="0"/>
              <a:t>년</a:t>
            </a:r>
            <a:r>
              <a:rPr lang="en-US" altLang="ko-KR" dirty="0" smtClean="0"/>
              <a:t>)</a:t>
            </a:r>
            <a:endParaRPr lang="ko-KR" altLang="en-US" dirty="0"/>
          </a:p>
        </p:txBody>
      </p:sp>
    </p:spTree>
    <p:extLst>
      <p:ext uri="{BB962C8B-B14F-4D97-AF65-F5344CB8AC3E}">
        <p14:creationId xmlns:p14="http://schemas.microsoft.com/office/powerpoint/2010/main" val="76840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 </a:t>
            </a:r>
            <a:br>
              <a:rPr lang="en-US" altLang="ko-KR" dirty="0" smtClean="0"/>
            </a:br>
            <a:r>
              <a:rPr lang="en-US" altLang="ko-KR" dirty="0" smtClean="0"/>
              <a:t/>
            </a:r>
            <a:br>
              <a:rPr lang="en-US" altLang="ko-KR" dirty="0" smtClean="0"/>
            </a:br>
            <a:endParaRPr lang="ko-KR" altLang="en-US" sz="1600" dirty="0"/>
          </a:p>
        </p:txBody>
      </p:sp>
      <p:sp>
        <p:nvSpPr>
          <p:cNvPr id="4" name="TextBox 3"/>
          <p:cNvSpPr txBox="1"/>
          <p:nvPr/>
        </p:nvSpPr>
        <p:spPr>
          <a:xfrm>
            <a:off x="683568" y="332656"/>
            <a:ext cx="7920880" cy="1723549"/>
          </a:xfrm>
          <a:prstGeom prst="rect">
            <a:avLst/>
          </a:prstGeom>
          <a:noFill/>
        </p:spPr>
        <p:txBody>
          <a:bodyPr wrap="square" rtlCol="0">
            <a:spAutoFit/>
          </a:bodyPr>
          <a:lstStyle/>
          <a:p>
            <a:r>
              <a:rPr lang="en-US" altLang="ko-KR" sz="1400" dirty="0" smtClean="0"/>
              <a:t>-</a:t>
            </a:r>
            <a:r>
              <a:rPr lang="ko-KR" altLang="en-US" sz="1400" dirty="0" smtClean="0"/>
              <a:t>이후 일본이 </a:t>
            </a:r>
            <a:r>
              <a:rPr lang="ko-KR" altLang="en-US" sz="1400" dirty="0" err="1" smtClean="0"/>
              <a:t>러일</a:t>
            </a:r>
            <a:r>
              <a:rPr lang="ko-KR" altLang="en-US" sz="1400" dirty="0" smtClean="0"/>
              <a:t> 전쟁 중에 독도를 ‘</a:t>
            </a:r>
            <a:r>
              <a:rPr lang="ko-KR" altLang="en-US" sz="1400" dirty="0" err="1" smtClean="0"/>
              <a:t>다케시마</a:t>
            </a:r>
            <a:r>
              <a:rPr lang="ko-KR" altLang="en-US" sz="1400" dirty="0" smtClean="0"/>
              <a:t>’라고 부르며 </a:t>
            </a:r>
            <a:r>
              <a:rPr lang="ko-KR" altLang="en-US" sz="1400" dirty="0" err="1" smtClean="0"/>
              <a:t>시마네현</a:t>
            </a:r>
            <a:r>
              <a:rPr lang="ko-KR" altLang="en-US" sz="1400" dirty="0" smtClean="0"/>
              <a:t> 고시 제</a:t>
            </a:r>
            <a:r>
              <a:rPr lang="en-US" altLang="ko-KR" sz="1400" dirty="0" smtClean="0"/>
              <a:t>40</a:t>
            </a:r>
            <a:r>
              <a:rPr lang="ko-KR" altLang="en-US" sz="1400" dirty="0" smtClean="0"/>
              <a:t>호를 통해 독도를 자국 영토로 편입한다고 공표했다</a:t>
            </a:r>
            <a:r>
              <a:rPr lang="en-US" altLang="ko-KR" sz="1400" dirty="0" smtClean="0"/>
              <a:t>. </a:t>
            </a:r>
            <a:r>
              <a:rPr lang="ko-KR" altLang="en-US" sz="1400" dirty="0" smtClean="0"/>
              <a:t>일본은 이를 국제사회가 인정하는 국제법적 근거라고 주장하고 있다</a:t>
            </a:r>
            <a:r>
              <a:rPr lang="en-US" altLang="ko-KR" sz="1400" dirty="0" smtClean="0"/>
              <a:t>. </a:t>
            </a:r>
            <a:r>
              <a:rPr lang="ko-KR" altLang="en-US" sz="1400" dirty="0" smtClean="0"/>
              <a:t>하지만 당시 대한 제국 정부는 그에 맞서서 독도가 우리의 땅임을 다시 확실히 밝혔지만</a:t>
            </a:r>
            <a:r>
              <a:rPr lang="en-US" altLang="ko-KR" sz="1400" dirty="0" smtClean="0"/>
              <a:t>, </a:t>
            </a:r>
            <a:r>
              <a:rPr lang="ko-KR" altLang="en-US" sz="1400" dirty="0" err="1" smtClean="0"/>
              <a:t>을사늑약으로</a:t>
            </a:r>
            <a:r>
              <a:rPr lang="ko-KR" altLang="en-US" sz="1400" dirty="0" smtClean="0"/>
              <a:t> 외교권을 빼앗긴 형편이라 이 문제를 바로잡기란 어려운 일이었다</a:t>
            </a:r>
            <a:r>
              <a:rPr lang="en-US" altLang="ko-KR" sz="1400" dirty="0" smtClean="0"/>
              <a:t>. </a:t>
            </a:r>
            <a:r>
              <a:rPr lang="ko-KR" altLang="en-US" sz="1400" dirty="0" smtClean="0"/>
              <a:t>이는 명백한 주권 침탈 행위이며</a:t>
            </a:r>
            <a:r>
              <a:rPr lang="en-US" altLang="ko-KR" sz="1400" dirty="0" smtClean="0"/>
              <a:t>, </a:t>
            </a:r>
            <a:r>
              <a:rPr lang="ko-KR" altLang="en-US" sz="1400" dirty="0" smtClean="0"/>
              <a:t>그로 인해 획득하였다고 주장한 영토는 국제법적으로 무효이다</a:t>
            </a:r>
            <a:r>
              <a:rPr lang="en-US" altLang="ko-KR" sz="1400" dirty="0" smtClean="0"/>
              <a:t>.</a:t>
            </a:r>
          </a:p>
          <a:p>
            <a:endParaRPr lang="en-US" altLang="ko-KR" dirty="0" smtClean="0"/>
          </a:p>
          <a:p>
            <a:r>
              <a:rPr lang="en-US" altLang="ko-KR" dirty="0" smtClean="0"/>
              <a:t> </a:t>
            </a:r>
            <a:endParaRPr lang="ko-KR" altLang="en-US" dirty="0"/>
          </a:p>
        </p:txBody>
      </p:sp>
      <p:sp>
        <p:nvSpPr>
          <p:cNvPr id="5" name="TextBox 4"/>
          <p:cNvSpPr txBox="1"/>
          <p:nvPr/>
        </p:nvSpPr>
        <p:spPr>
          <a:xfrm>
            <a:off x="827584" y="1700808"/>
            <a:ext cx="6768752" cy="3816429"/>
          </a:xfrm>
          <a:prstGeom prst="rect">
            <a:avLst/>
          </a:prstGeom>
          <a:noFill/>
        </p:spPr>
        <p:txBody>
          <a:bodyPr wrap="square" rtlCol="0">
            <a:spAutoFit/>
          </a:bodyPr>
          <a:lstStyle/>
          <a:p>
            <a:r>
              <a:rPr lang="en-US" altLang="ko-KR" sz="1400" dirty="0" smtClean="0"/>
              <a:t>-</a:t>
            </a:r>
            <a:r>
              <a:rPr lang="ko-KR" altLang="en-US" sz="1400" dirty="0" smtClean="0"/>
              <a:t>독도가 일본의 </a:t>
            </a:r>
            <a:r>
              <a:rPr lang="ko-KR" altLang="en-US" sz="1400" dirty="0" err="1" smtClean="0"/>
              <a:t>시마네현에</a:t>
            </a:r>
            <a:r>
              <a:rPr lang="ko-KR" altLang="en-US" sz="1400" dirty="0" smtClean="0"/>
              <a:t> 강제편입 되기 전 </a:t>
            </a:r>
            <a:r>
              <a:rPr lang="en-US" altLang="ko-KR" sz="1400" dirty="0" smtClean="0"/>
              <a:t>1902</a:t>
            </a:r>
            <a:r>
              <a:rPr lang="ko-KR" altLang="en-US" sz="1400" dirty="0" smtClean="0"/>
              <a:t>년 대한제국 내부대신이 울도 군수 </a:t>
            </a:r>
            <a:r>
              <a:rPr lang="ko-KR" altLang="en-US" sz="1400" dirty="0" err="1" smtClean="0"/>
              <a:t>배계주에게</a:t>
            </a:r>
            <a:r>
              <a:rPr lang="ko-KR" altLang="en-US" sz="1400" dirty="0" smtClean="0"/>
              <a:t> 내린 공식문서인 ‘</a:t>
            </a:r>
            <a:r>
              <a:rPr lang="ko-KR" altLang="en-US" sz="1400" dirty="0" err="1" smtClean="0"/>
              <a:t>울도군</a:t>
            </a:r>
            <a:r>
              <a:rPr lang="ko-KR" altLang="en-US" sz="1400" dirty="0" smtClean="0"/>
              <a:t> 절목’에는 울릉도에 출입하는 모든 화물에 세금을 받으라는 운영세칙이 담겨있다</a:t>
            </a:r>
            <a:r>
              <a:rPr lang="en-US" altLang="ko-KR" sz="1400" dirty="0" smtClean="0"/>
              <a:t>. </a:t>
            </a:r>
            <a:r>
              <a:rPr lang="ko-KR" altLang="en-US" sz="1400" dirty="0" smtClean="0"/>
              <a:t>그리고 당시 일본인들은 독도에서 잡은 </a:t>
            </a:r>
            <a:r>
              <a:rPr lang="ko-KR" altLang="en-US" sz="1400" dirty="0" err="1" smtClean="0"/>
              <a:t>강치</a:t>
            </a:r>
            <a:r>
              <a:rPr lang="en-US" altLang="ko-KR" sz="1400" dirty="0" smtClean="0"/>
              <a:t>(</a:t>
            </a:r>
            <a:r>
              <a:rPr lang="ko-KR" altLang="en-US" sz="1400" dirty="0" smtClean="0"/>
              <a:t>물개의 일종</a:t>
            </a:r>
            <a:r>
              <a:rPr lang="en-US" altLang="ko-KR" sz="1400" dirty="0" smtClean="0"/>
              <a:t>)</a:t>
            </a:r>
            <a:r>
              <a:rPr lang="ko-KR" altLang="en-US" sz="1400" dirty="0" smtClean="0"/>
              <a:t>를 울릉도에 가져와 수출했다는 사실이 일본 외무성의 기록에 남아있는데</a:t>
            </a:r>
            <a:r>
              <a:rPr lang="en-US" altLang="ko-KR" sz="1400" dirty="0" smtClean="0"/>
              <a:t>, </a:t>
            </a:r>
            <a:r>
              <a:rPr lang="ko-KR" altLang="en-US" sz="1400" dirty="0" smtClean="0"/>
              <a:t>일본인들이 독도에서 잡은 </a:t>
            </a:r>
            <a:r>
              <a:rPr lang="ko-KR" altLang="en-US" sz="1400" dirty="0" err="1" smtClean="0"/>
              <a:t>강치에</a:t>
            </a:r>
            <a:r>
              <a:rPr lang="ko-KR" altLang="en-US" sz="1400" dirty="0" smtClean="0"/>
              <a:t> 대한 </a:t>
            </a:r>
            <a:r>
              <a:rPr lang="ko-KR" altLang="en-US" sz="1400" dirty="0" err="1" smtClean="0"/>
              <a:t>수출세를</a:t>
            </a:r>
            <a:r>
              <a:rPr lang="ko-KR" altLang="en-US" sz="1400" dirty="0" smtClean="0"/>
              <a:t> 울도 군수에게 납부했다는 것은 대한제국의 행정력이 독도에까지 미쳤음을 알 수 있는 자료이다</a:t>
            </a:r>
            <a:r>
              <a:rPr lang="en-US" altLang="ko-KR" sz="1400" dirty="0" smtClean="0"/>
              <a:t>. </a:t>
            </a:r>
          </a:p>
          <a:p>
            <a:endParaRPr lang="en-US" altLang="ko-KR" sz="1400" dirty="0" smtClean="0"/>
          </a:p>
          <a:p>
            <a:r>
              <a:rPr lang="en-US" altLang="ko-KR" sz="1400" dirty="0" smtClean="0"/>
              <a:t> </a:t>
            </a:r>
          </a:p>
          <a:p>
            <a:endParaRPr lang="en-US" altLang="ko-KR" sz="1400" dirty="0" smtClean="0"/>
          </a:p>
          <a:p>
            <a:r>
              <a:rPr lang="en-US" altLang="ko-KR" sz="1400" dirty="0" smtClean="0"/>
              <a:t>-</a:t>
            </a:r>
            <a:r>
              <a:rPr lang="ko-KR" altLang="en-US" sz="1400" dirty="0" smtClean="0"/>
              <a:t>또 하나 일본이 주장하는 것은 </a:t>
            </a:r>
            <a:r>
              <a:rPr lang="en-US" altLang="ko-KR" sz="1400" dirty="0" smtClean="0"/>
              <a:t>1951</a:t>
            </a:r>
            <a:r>
              <a:rPr lang="ko-KR" altLang="en-US" sz="1400" dirty="0" smtClean="0"/>
              <a:t>년 체결된 ‘샌프란시스코강화조약’에서 독도는 일본 영토가 됐다는 것인데 샌프란시스코강화조약을 결정하기 전</a:t>
            </a:r>
            <a:r>
              <a:rPr lang="en-US" altLang="ko-KR" sz="1400" dirty="0" smtClean="0"/>
              <a:t>, </a:t>
            </a:r>
            <a:r>
              <a:rPr lang="ko-KR" altLang="en-US" sz="1400" dirty="0" smtClean="0"/>
              <a:t>연합국 합의에서 독도는 한국 영토로 정확하게 기재돼 있었다</a:t>
            </a:r>
            <a:r>
              <a:rPr lang="en-US" altLang="ko-KR" sz="1400" dirty="0" smtClean="0"/>
              <a:t>. </a:t>
            </a:r>
            <a:r>
              <a:rPr lang="ko-KR" altLang="en-US" sz="1400" dirty="0" smtClean="0"/>
              <a:t>조약상 독도 지명이 한국 영토에서 빠진 건 사실이지만 그것은 울릉도가 기재됐기 때문에 울릉도에 속한 섬으로서 기재가 생략됐던 것이다</a:t>
            </a:r>
            <a:r>
              <a:rPr lang="en-US" altLang="ko-KR" sz="1400" dirty="0" smtClean="0"/>
              <a:t>. </a:t>
            </a:r>
            <a:r>
              <a:rPr lang="ko-KR" altLang="en-US" sz="1400" dirty="0" smtClean="0"/>
              <a:t>그리고 연합국 중 영국</a:t>
            </a:r>
            <a:r>
              <a:rPr lang="en-US" altLang="ko-KR" sz="1400" dirty="0" smtClean="0"/>
              <a:t>, </a:t>
            </a:r>
            <a:r>
              <a:rPr lang="ko-KR" altLang="en-US" sz="1400" dirty="0" smtClean="0"/>
              <a:t>호주</a:t>
            </a:r>
            <a:r>
              <a:rPr lang="en-US" altLang="ko-KR" sz="1400" dirty="0" smtClean="0"/>
              <a:t>, </a:t>
            </a:r>
            <a:r>
              <a:rPr lang="ko-KR" altLang="en-US" sz="1400" dirty="0" smtClean="0"/>
              <a:t>뉴질랜드가 독도는 한국 영토라고 강력하게 주장했는데 미국이 독도를 일본 영토로 편입시키려고 했던 부분이 없지 않아 있긴 했지만</a:t>
            </a:r>
            <a:r>
              <a:rPr lang="en-US" altLang="ko-KR" sz="1400" dirty="0" smtClean="0"/>
              <a:t>, </a:t>
            </a:r>
            <a:r>
              <a:rPr lang="ko-KR" altLang="en-US" sz="1400" dirty="0" smtClean="0"/>
              <a:t>일방적인 견해를 샌프란시스코강화조약 전체 견해인 것처럼 일본이 주장하는 것은 악질적인 왜곡이라고 할 수 있다</a:t>
            </a:r>
            <a:r>
              <a:rPr lang="en-US" altLang="ko-KR" dirty="0" smtClean="0"/>
              <a:t>.</a:t>
            </a:r>
            <a:endParaRPr lang="ko-KR" altLang="en-US" dirty="0"/>
          </a:p>
        </p:txBody>
      </p:sp>
    </p:spTree>
    <p:extLst>
      <p:ext uri="{BB962C8B-B14F-4D97-AF65-F5344CB8AC3E}">
        <p14:creationId xmlns:p14="http://schemas.microsoft.com/office/powerpoint/2010/main" val="3634758605"/>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738</Words>
  <Application>Microsoft Office PowerPoint</Application>
  <PresentationFormat>화면 슬라이드 쇼(4:3)</PresentationFormat>
  <Paragraphs>27</Paragraphs>
  <Slides>5</Slides>
  <Notes>0</Notes>
  <HiddenSlides>0</HiddenSlides>
  <MMClips>0</MMClips>
  <ScaleCrop>false</ScaleCrop>
  <HeadingPairs>
    <vt:vector size="4" baseType="variant">
      <vt:variant>
        <vt:lpstr>테마</vt:lpstr>
      </vt:variant>
      <vt:variant>
        <vt:i4>1</vt:i4>
      </vt:variant>
      <vt:variant>
        <vt:lpstr>슬라이드 제목</vt:lpstr>
      </vt:variant>
      <vt:variant>
        <vt:i4>5</vt:i4>
      </vt:variant>
    </vt:vector>
  </HeadingPairs>
  <TitlesOfParts>
    <vt:vector size="6" baseType="lpstr">
      <vt:lpstr>Office 테마</vt:lpstr>
      <vt:lpstr>과제: 독도가 한국 영토인 역사적 자리적 국제법적 근거</vt:lpstr>
      <vt:lpstr>이 밖에도 독도는 우리 땅이라는 기록은 많이 남아 있는데 『세종실록지리지』(1454년)는 울릉도(무릉)와 독도(우산)가 강원도 울진현에 속한 두 섬이라고 기록하고 있다. 또한, 독도에 관한 기록은 『신증동국여지승람』(1531년), 『동국문헌비고』 (1770년), 『만기요람』 (1808년), 『증보문헌비고』(1908년) 등 다른 관찬 문헌에서도 일관되게 이어지고 있다.</vt:lpstr>
      <vt:lpstr>*지리적 근거 그럼 독도가 우리 땅인 이유를 알아보자. 먼저 지리적 근거로 독도는 경위도 상으로는 북위 37도 14분 18초와 동경 131도 52분 22초 지점에 있는 섬이다. 행정구역으로는 경상북도 울릉군 울릉읍 독도리에 소속되어 있고, 대한민국의 가장 동쪽에 있는 영토이다.</vt:lpstr>
      <vt:lpstr>*국제법적 근거 조선이 대한제국으로 바뀐 후에도 우리나라는 독도에 대한 주권을 명확히 하고 있다. 1900년 「칙령 제41호」를 통해 울도군의 관할 구역을 "울릉전도 및 죽도, 석도(독도)"로 명시한 것이다. 이로 인해 국제적으로도 독도는 한국 영토로 공표가 되었다.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과제: 독도가 한국 영토인 역사적 자리적 국제법적 근거</dc:title>
  <dc:creator>Windows 사용자</dc:creator>
  <cp:lastModifiedBy>Windows 사용자</cp:lastModifiedBy>
  <cp:revision>4</cp:revision>
  <dcterms:created xsi:type="dcterms:W3CDTF">2020-09-16T00:15:31Z</dcterms:created>
  <dcterms:modified xsi:type="dcterms:W3CDTF">2020-09-20T14:41:38Z</dcterms:modified>
</cp:coreProperties>
</file>