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7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5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7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1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41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58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1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7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67B90E-9DD0-4283-816E-D2BAD57F6A4B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5DC5-D5B4-4246-949E-4CF1BCEB2E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1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kdo.mofa.go.kr/kor/pds/video_list.j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DF9E92-10D7-45DF-8F48-EAF2D705F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1655763"/>
            <a:ext cx="9144000" cy="642937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 왜 독도가 한국의 영토인가</a:t>
            </a:r>
            <a:r>
              <a:rPr lang="en-US" altLang="ko-KR" sz="2800" b="1" dirty="0"/>
              <a:t>?</a:t>
            </a:r>
            <a:endParaRPr lang="ko-KR" altLang="en-US" sz="2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A72366-E566-441D-943D-C22A69E34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6971" y="3896631"/>
            <a:ext cx="3949700" cy="1083582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독도영토학</a:t>
            </a:r>
            <a:endParaRPr lang="en-US" altLang="ko-KR" sz="2000" dirty="0"/>
          </a:p>
          <a:p>
            <a:r>
              <a:rPr lang="en-US" altLang="ko-KR" sz="2000" dirty="0"/>
              <a:t>21604497 </a:t>
            </a:r>
            <a:r>
              <a:rPr lang="ko-KR" altLang="en-US" sz="2000" dirty="0" err="1"/>
              <a:t>황진섭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679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5741C50-6F4E-4705-BA60-B8C18C68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en-US" sz="2800" b="1" dirty="0"/>
              <a:t>5</a:t>
            </a:r>
            <a:r>
              <a:rPr lang="ko-KR" altLang="en-US" sz="2800" b="1" dirty="0"/>
              <a:t>월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안용복 일본 도해</a:t>
            </a:r>
            <a:endParaRPr lang="en-US" sz="2800" b="1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472AEE2-9192-4E54-B9DA-B4957664C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81150"/>
            <a:ext cx="4893129" cy="3316223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18960C0-CD35-45BB-B837-E73ED778E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60600"/>
            <a:ext cx="5181600" cy="4351337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안용복이 일본에 갔을 때 그를 심문한 </a:t>
            </a:r>
            <a:r>
              <a:rPr lang="ko-KR" altLang="en-US" sz="1800" dirty="0" err="1"/>
              <a:t>오키</a:t>
            </a:r>
            <a:r>
              <a:rPr lang="ko-KR" altLang="en-US" sz="1800" dirty="0"/>
              <a:t> 섬의 관리가 기록한 문서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울릉도와 독도가 강원도에 속한 것으로 문서에 기록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안용복이 울릉도에 어업 온 일본 어선을 추격하여 독도에서 쫓아버리고 일본까지 다녀온 사건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F74AA-98A9-4A65-958A-0DE765815C07}"/>
              </a:ext>
            </a:extLst>
          </p:cNvPr>
          <p:cNvSpPr txBox="1"/>
          <p:nvPr/>
        </p:nvSpPr>
        <p:spPr>
          <a:xfrm>
            <a:off x="979714" y="5587201"/>
            <a:ext cx="475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</a:t>
            </a:r>
            <a:r>
              <a:rPr lang="ko-KR" altLang="en-US" dirty="0" err="1"/>
              <a:t>원록구병자년조선주착안일권지각서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44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429FF01-1F76-46C4-8174-1E45926F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127" y="5762679"/>
            <a:ext cx="5156200" cy="371422"/>
          </a:xfrm>
        </p:spPr>
        <p:txBody>
          <a:bodyPr>
            <a:normAutofit/>
          </a:bodyPr>
          <a:lstStyle/>
          <a:p>
            <a:r>
              <a:rPr lang="ko-KR" altLang="en-US" sz="2000" b="0" dirty="0"/>
              <a:t>                             </a:t>
            </a:r>
            <a:r>
              <a:rPr lang="ko-KR" altLang="en-US" sz="1800" b="0" dirty="0" err="1"/>
              <a:t>동국문헌비고</a:t>
            </a:r>
            <a:r>
              <a:rPr lang="ko-KR" altLang="en-US" sz="2000" b="0" dirty="0"/>
              <a:t> </a:t>
            </a:r>
            <a:endParaRPr lang="en-US" sz="2000" b="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87F610D-6E91-496A-9B72-D13DC3BEF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199" y="1887518"/>
            <a:ext cx="5156200" cy="3680525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B897B83-8CAF-4EE5-AB9A-4B0E3A973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1887518"/>
            <a:ext cx="5181601" cy="3680525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1800" dirty="0"/>
              <a:t>조선 영조 때 조선의 문물제도를 분류하여 정리한 문헌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우산도가 오늘날의 독도라는 사실을 명시</a:t>
            </a:r>
            <a:endParaRPr lang="en-US" sz="1800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B8E3D54-FF59-447D-88FC-57A9E910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sz="2800" b="1" dirty="0" err="1"/>
              <a:t>동국문헌비고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937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8E949EA-D155-49A4-BABD-859224B1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5013355"/>
            <a:ext cx="5156200" cy="372137"/>
          </a:xfrm>
        </p:spPr>
        <p:txBody>
          <a:bodyPr>
            <a:normAutofit/>
          </a:bodyPr>
          <a:lstStyle/>
          <a:p>
            <a:r>
              <a:rPr lang="ko-KR" altLang="en-US" sz="2000" b="0" dirty="0"/>
              <a:t>                  </a:t>
            </a:r>
            <a:r>
              <a:rPr lang="ko-KR" altLang="en-US" sz="1800" b="0" dirty="0" err="1"/>
              <a:t>조선국교제시말내탐서</a:t>
            </a:r>
            <a:endParaRPr lang="en-US" sz="1800" b="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12F4E01-3AE9-4447-A90A-07AA266722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5127" y="1844646"/>
            <a:ext cx="4133273" cy="2986212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82AC03E-F9B2-47E0-808D-39EDD897B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272" y="1647898"/>
            <a:ext cx="5181601" cy="3871278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일본이 울릉도와 독도의 관리상태를 염탐하기 위해 외무성관리인 사다 </a:t>
            </a:r>
            <a:r>
              <a:rPr lang="ko-KR" altLang="en-US" sz="1800" dirty="0" err="1"/>
              <a:t>하쿠보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모리야마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시케루</a:t>
            </a:r>
            <a:r>
              <a:rPr lang="ko-KR" altLang="en-US" sz="1800" dirty="0"/>
              <a:t> 등을 파견하여 조선을 시찰 후 외무성에 제출한 보고서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“</a:t>
            </a:r>
            <a:r>
              <a:rPr lang="ko-KR" altLang="en-US" sz="1800" dirty="0"/>
              <a:t>다케시마</a:t>
            </a:r>
            <a:r>
              <a:rPr lang="en-US" altLang="ko-KR" sz="1800" dirty="0"/>
              <a:t>(</a:t>
            </a:r>
            <a:r>
              <a:rPr lang="ko-KR" altLang="en-US" sz="1800" dirty="0"/>
              <a:t>울릉도</a:t>
            </a:r>
            <a:r>
              <a:rPr lang="en-US" altLang="ko-KR" sz="1800" dirty="0"/>
              <a:t>)</a:t>
            </a:r>
            <a:r>
              <a:rPr lang="ko-KR" altLang="en-US" sz="1800" dirty="0"/>
              <a:t>와 </a:t>
            </a:r>
            <a:r>
              <a:rPr lang="ko-KR" altLang="en-US" sz="1800" dirty="0" err="1"/>
              <a:t>마쓰시마</a:t>
            </a:r>
            <a:r>
              <a:rPr lang="en-US" altLang="ko-KR" sz="1800" dirty="0"/>
              <a:t>(</a:t>
            </a:r>
            <a:r>
              <a:rPr lang="ko-KR" altLang="en-US" sz="1800" dirty="0"/>
              <a:t>독도</a:t>
            </a:r>
            <a:r>
              <a:rPr lang="en-US" altLang="ko-KR" sz="1800" dirty="0"/>
              <a:t>)</a:t>
            </a:r>
            <a:r>
              <a:rPr lang="ko-KR" altLang="en-US" sz="1800" dirty="0"/>
              <a:t>가 조선 부속이 된 사정</a:t>
            </a:r>
            <a:r>
              <a:rPr lang="en-US" altLang="ko-KR" sz="1800" dirty="0"/>
              <a:t>”</a:t>
            </a:r>
            <a:r>
              <a:rPr lang="ko-KR" altLang="en-US" sz="1800" dirty="0"/>
              <a:t>이 언급되어 있어 당시 일본 외무성이 두 섬을 조선 영토로 인식했다는 것을 알 수 있음</a:t>
            </a:r>
            <a:endParaRPr lang="en-US" sz="1800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A738E495-841D-443E-8F60-4C088F75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36587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일 외무성 </a:t>
            </a:r>
            <a:r>
              <a:rPr lang="en-US" altLang="ko-KR" sz="2800" b="1" dirty="0"/>
              <a:t>『</a:t>
            </a:r>
            <a:r>
              <a:rPr lang="ko-KR" altLang="en-US" sz="2800" b="1" dirty="0" err="1"/>
              <a:t>조선국교제시말내탐서</a:t>
            </a:r>
            <a:r>
              <a:rPr lang="en-US" altLang="ko-KR" sz="2800" b="1" dirty="0"/>
              <a:t>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419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A30D828-3917-4E7B-B344-273D259B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5607297"/>
            <a:ext cx="5156200" cy="539503"/>
          </a:xfrm>
        </p:spPr>
        <p:txBody>
          <a:bodyPr>
            <a:normAutofit/>
          </a:bodyPr>
          <a:lstStyle/>
          <a:p>
            <a:r>
              <a:rPr lang="ko-KR" altLang="en-US" dirty="0"/>
              <a:t>                        </a:t>
            </a:r>
            <a:r>
              <a:rPr lang="ko-KR" altLang="en-US" sz="1800" b="0" dirty="0"/>
              <a:t>태정관 지령</a:t>
            </a:r>
            <a:endParaRPr lang="en-US" sz="1800" b="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350F12C-4035-4056-944E-EAC736742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199" y="1900717"/>
            <a:ext cx="5152735" cy="3680525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F007AC3-115B-4CEF-90C7-589DB5FD0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1068" y="1588737"/>
            <a:ext cx="5181601" cy="3992505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1800" dirty="0"/>
              <a:t>울릉도와 울릉도의 </a:t>
            </a:r>
            <a:r>
              <a:rPr lang="ko-KR" altLang="en-US" sz="1800" dirty="0" err="1"/>
              <a:t>부속섬인</a:t>
            </a:r>
            <a:r>
              <a:rPr lang="ko-KR" altLang="en-US" sz="1800" dirty="0"/>
              <a:t> 독도가 일본의 영토가 아니라는 점을 확인한 문서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 err="1"/>
              <a:t>부속서류에는울릉도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쟁계</a:t>
            </a:r>
            <a:r>
              <a:rPr lang="ko-KR" altLang="en-US" sz="1800" dirty="0"/>
              <a:t> 관련 기록이 있고 「</a:t>
            </a:r>
            <a:r>
              <a:rPr lang="ko-KR" altLang="en-US" sz="1800" dirty="0" err="1"/>
              <a:t>기죽도약도」에는</a:t>
            </a:r>
            <a:r>
              <a:rPr lang="ko-KR" altLang="en-US" sz="1800" dirty="0"/>
              <a:t> 죽도</a:t>
            </a:r>
            <a:r>
              <a:rPr lang="en-US" altLang="ko-KR" sz="1800" dirty="0"/>
              <a:t>(</a:t>
            </a:r>
            <a:r>
              <a:rPr lang="ko-KR" altLang="en-US" sz="1800" dirty="0"/>
              <a:t>울릉도</a:t>
            </a:r>
            <a:r>
              <a:rPr lang="en-US" altLang="ko-KR" sz="1800" dirty="0"/>
              <a:t>)</a:t>
            </a:r>
            <a:r>
              <a:rPr lang="ko-KR" altLang="en-US" sz="1800" dirty="0"/>
              <a:t>와 함께 송도</a:t>
            </a:r>
            <a:r>
              <a:rPr lang="en-US" altLang="ko-KR" sz="1800" dirty="0"/>
              <a:t>(</a:t>
            </a:r>
            <a:r>
              <a:rPr lang="ko-KR" altLang="en-US" sz="1800" dirty="0"/>
              <a:t>독도</a:t>
            </a:r>
            <a:r>
              <a:rPr lang="en-US" altLang="ko-KR" sz="1800" dirty="0"/>
              <a:t>)</a:t>
            </a:r>
            <a:r>
              <a:rPr lang="ko-KR" altLang="en-US" sz="1800" dirty="0"/>
              <a:t>가 그려져 있어서 ‘외 </a:t>
            </a:r>
            <a:r>
              <a:rPr lang="en-US" altLang="ko-KR" sz="1800" dirty="0"/>
              <a:t>1</a:t>
            </a:r>
            <a:r>
              <a:rPr lang="ko-KR" altLang="en-US" sz="1800" dirty="0"/>
              <a:t>도’가 독도라는 사실을 알 수 있음</a:t>
            </a:r>
            <a:endParaRPr lang="en-US" altLang="ko-KR" sz="1800" dirty="0"/>
          </a:p>
          <a:p>
            <a:endParaRPr lang="en-US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8E0AE55-A5E0-4873-8BAE-CB625ED5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16089"/>
          </a:xfrm>
        </p:spPr>
        <p:txBody>
          <a:bodyPr/>
          <a:lstStyle/>
          <a:p>
            <a:r>
              <a:rPr lang="ko-KR" altLang="en-US" sz="2800" b="1" dirty="0"/>
              <a:t>「태정관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지령」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6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EDFD29C-34EC-4F50-BC9E-A448D21E6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78" y="5177156"/>
            <a:ext cx="5156200" cy="426771"/>
          </a:xfrm>
        </p:spPr>
        <p:txBody>
          <a:bodyPr/>
          <a:lstStyle/>
          <a:p>
            <a:r>
              <a:rPr lang="ko-KR" altLang="en-US" dirty="0"/>
              <a:t>                    </a:t>
            </a:r>
            <a:r>
              <a:rPr lang="ko-KR" altLang="en-US" sz="2000" b="0" dirty="0"/>
              <a:t>   </a:t>
            </a:r>
            <a:r>
              <a:rPr lang="ko-KR" altLang="en-US" sz="1800" b="0" dirty="0"/>
              <a:t>칙령 제 </a:t>
            </a:r>
            <a:r>
              <a:rPr lang="en-US" altLang="ko-KR" sz="1800" b="0" dirty="0"/>
              <a:t>41</a:t>
            </a:r>
            <a:r>
              <a:rPr lang="ko-KR" altLang="en-US" sz="1800" b="0" dirty="0"/>
              <a:t>호</a:t>
            </a:r>
            <a:endParaRPr lang="en-US" sz="1800" b="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D6B69D0-016B-4A02-A852-DBF9C52F1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278" y="2082543"/>
            <a:ext cx="5156200" cy="2692914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4F0F6AE-C0F2-4099-9701-99842FFAD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524" y="2442436"/>
            <a:ext cx="5181601" cy="368052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대한 제국 정부는 울릉도를 </a:t>
            </a:r>
            <a:r>
              <a:rPr lang="ko-KR" altLang="en-US" sz="1800" dirty="0" err="1"/>
              <a:t>울도로</a:t>
            </a:r>
            <a:r>
              <a:rPr lang="ko-KR" altLang="en-US" sz="1800" dirty="0"/>
              <a:t> 개칭하고 도감을 군수로 승격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칙령 제</a:t>
            </a:r>
            <a:r>
              <a:rPr lang="en-US" altLang="ko-KR" sz="1800" dirty="0"/>
              <a:t>41</a:t>
            </a:r>
            <a:r>
              <a:rPr lang="ko-KR" altLang="en-US" sz="1800" dirty="0"/>
              <a:t>호를 관보에 공포하여 울릉도와 독도의 영유권을 분명히 밝힘</a:t>
            </a:r>
            <a:endParaRPr lang="en-US" sz="1800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757FBF83-0EEF-4E7D-98D8-7E337D06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br>
              <a:rPr lang="en-US" altLang="ko-KR" sz="2800" b="1" dirty="0"/>
            </a:br>
            <a:r>
              <a:rPr lang="ko-KR" altLang="en-US" sz="2800" b="1" dirty="0"/>
              <a:t>칙령 제 </a:t>
            </a:r>
            <a:r>
              <a:rPr lang="en-US" altLang="ko-KR" sz="2800" b="1" dirty="0"/>
              <a:t>41</a:t>
            </a:r>
            <a:r>
              <a:rPr lang="ko-KR" altLang="en-US" sz="2800" b="1" dirty="0"/>
              <a:t>호 반포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843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4FE77CB-FA79-49F4-AB68-D0C051E9D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54" y="5795989"/>
            <a:ext cx="5156200" cy="424751"/>
          </a:xfrm>
        </p:spPr>
        <p:txBody>
          <a:bodyPr/>
          <a:lstStyle/>
          <a:p>
            <a:r>
              <a:rPr lang="ko-KR" altLang="en-US" dirty="0"/>
              <a:t>                         </a:t>
            </a:r>
            <a:r>
              <a:rPr lang="ko-KR" altLang="en-US" sz="1800" b="0" dirty="0" err="1"/>
              <a:t>시마네현고시</a:t>
            </a:r>
            <a:endParaRPr lang="en-US" sz="1800" b="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CC15E43-FEDD-4100-B64B-5226CD969B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199" y="1903393"/>
            <a:ext cx="4961892" cy="3680525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33A08EC-5F31-4527-A8E7-4926C2FAF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1548" y="2525908"/>
            <a:ext cx="5181601" cy="368052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일본의 독도 영토 편입을 알리는 지방 고시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일본이 러시아와 전쟁 과정에서 동해에서의 해전을 위한 군사적 필요성에 의해 독도를 무주지라 주장하면서 영토편입을 시도하고 </a:t>
            </a:r>
            <a:r>
              <a:rPr lang="ko-KR" altLang="en-US" sz="1800" dirty="0" err="1"/>
              <a:t>시마네현에</a:t>
            </a:r>
            <a:r>
              <a:rPr lang="ko-KR" altLang="en-US" sz="1800" dirty="0"/>
              <a:t> 고시</a:t>
            </a:r>
            <a:endParaRPr lang="en-US" altLang="ko-KR" sz="1800" dirty="0"/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  <a:p>
            <a:endParaRPr lang="en-US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C74BC33-E174-4A6D-A959-71CD656E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sz="2800" b="1" dirty="0" err="1"/>
              <a:t>시마네현고시</a:t>
            </a:r>
            <a:r>
              <a:rPr lang="ko-KR" altLang="en-US" sz="2800" b="1" dirty="0"/>
              <a:t> 제</a:t>
            </a:r>
            <a:r>
              <a:rPr lang="en-US" altLang="ko-KR" sz="2800" b="1" dirty="0"/>
              <a:t>40</a:t>
            </a:r>
            <a:r>
              <a:rPr lang="ko-KR" altLang="en-US" sz="2800" b="1" dirty="0"/>
              <a:t>호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484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C526DF6-2210-4DDA-B476-4AE103EE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126" y="3995990"/>
            <a:ext cx="5156200" cy="321941"/>
          </a:xfrm>
        </p:spPr>
        <p:txBody>
          <a:bodyPr>
            <a:noAutofit/>
          </a:bodyPr>
          <a:lstStyle/>
          <a:p>
            <a:r>
              <a:rPr lang="en-US" sz="1800" dirty="0"/>
              <a:t>5</a:t>
            </a:r>
            <a:r>
              <a:rPr lang="ko-KR" altLang="en-US" sz="1800" dirty="0"/>
              <a:t>월</a:t>
            </a:r>
            <a:r>
              <a:rPr lang="en-US" altLang="ko-KR" sz="1800" dirty="0"/>
              <a:t>. </a:t>
            </a:r>
            <a:r>
              <a:rPr lang="ko-KR" altLang="en-US" sz="1800" dirty="0"/>
              <a:t>의정부 참정대신 지령 제</a:t>
            </a:r>
            <a:r>
              <a:rPr lang="en-US" altLang="ko-KR" sz="1800" dirty="0"/>
              <a:t>3</a:t>
            </a:r>
            <a:r>
              <a:rPr lang="ko-KR" altLang="en-US" sz="1800" dirty="0"/>
              <a:t>호</a:t>
            </a:r>
            <a:endParaRPr lang="en-US" sz="180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CD51B94-C1BD-418D-BDC5-F32C956E1A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4048" y="1795388"/>
            <a:ext cx="4363026" cy="2971676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605F52A-AF4F-4274-9503-C2EE90210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9126" y="1287387"/>
            <a:ext cx="5181601" cy="300114"/>
          </a:xfrm>
        </p:spPr>
        <p:txBody>
          <a:bodyPr>
            <a:noAutofit/>
          </a:bodyPr>
          <a:lstStyle/>
          <a:p>
            <a:r>
              <a:rPr lang="en-US" sz="1800" dirty="0"/>
              <a:t>3</a:t>
            </a:r>
            <a:r>
              <a:rPr lang="ko-KR" altLang="en-US" sz="1800" dirty="0"/>
              <a:t>월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울도군수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심흥택</a:t>
            </a:r>
            <a:r>
              <a:rPr lang="ko-KR" altLang="en-US" sz="1800" dirty="0"/>
              <a:t> 보고서</a:t>
            </a:r>
            <a:endParaRPr lang="en-US" sz="1800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5B7FC16C-43B1-4DD1-B216-DE4CF413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806109"/>
          </a:xfrm>
        </p:spPr>
        <p:txBody>
          <a:bodyPr>
            <a:noAutofit/>
          </a:bodyPr>
          <a:lstStyle/>
          <a:p>
            <a:r>
              <a:rPr lang="ko-KR" altLang="en-US" sz="2800" b="1" dirty="0" err="1"/>
              <a:t>울도군수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심흥택</a:t>
            </a:r>
            <a:r>
              <a:rPr lang="ko-KR" altLang="en-US" sz="2800" b="1" dirty="0"/>
              <a:t> 보고서</a:t>
            </a:r>
            <a:br>
              <a:rPr lang="en-US" altLang="ko-KR" sz="2800" b="1" dirty="0"/>
            </a:br>
            <a:r>
              <a:rPr lang="ko-KR" altLang="en-US" sz="2800" b="1" dirty="0"/>
              <a:t>의정부 참정대신 지령 제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호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0648E-E6B3-4C92-B1EB-E30D56130B31}"/>
              </a:ext>
            </a:extLst>
          </p:cNvPr>
          <p:cNvSpPr txBox="1"/>
          <p:nvPr/>
        </p:nvSpPr>
        <p:spPr>
          <a:xfrm>
            <a:off x="695779" y="4884734"/>
            <a:ext cx="488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    보고서 호외 및 지령 제</a:t>
            </a:r>
            <a:r>
              <a:rPr lang="en-US" altLang="ko-KR" dirty="0"/>
              <a:t>3</a:t>
            </a:r>
            <a:r>
              <a:rPr lang="ko-KR" altLang="en-US" dirty="0"/>
              <a:t>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174B4-46A7-444A-A77E-E2B03571C887}"/>
              </a:ext>
            </a:extLst>
          </p:cNvPr>
          <p:cNvSpPr txBox="1"/>
          <p:nvPr/>
        </p:nvSpPr>
        <p:spPr>
          <a:xfrm>
            <a:off x="6102927" y="1795388"/>
            <a:ext cx="459047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-</a:t>
            </a:r>
            <a:r>
              <a:rPr lang="ko-KR" altLang="en-US" sz="1700" dirty="0" err="1"/>
              <a:t>울도군수</a:t>
            </a:r>
            <a:r>
              <a:rPr lang="ko-KR" altLang="en-US" sz="1700" dirty="0"/>
              <a:t> </a:t>
            </a:r>
            <a:r>
              <a:rPr lang="ko-KR" altLang="en-US" sz="1700" dirty="0" err="1"/>
              <a:t>심흥택이</a:t>
            </a:r>
            <a:r>
              <a:rPr lang="ko-KR" altLang="en-US" sz="1700" dirty="0"/>
              <a:t> 울릉도를 방문한 일본 </a:t>
            </a:r>
            <a:r>
              <a:rPr lang="ko-KR" altLang="en-US" sz="1700" dirty="0" err="1"/>
              <a:t>시마네현</a:t>
            </a:r>
            <a:r>
              <a:rPr lang="ko-KR" altLang="en-US" sz="1700" dirty="0"/>
              <a:t> 관민 조사단으로부터 일본이 독도를 영토 편입했다는 소식을 듣고</a:t>
            </a:r>
            <a:r>
              <a:rPr lang="en-US" altLang="ko-KR" sz="1700" dirty="0"/>
              <a:t>, </a:t>
            </a:r>
            <a:r>
              <a:rPr lang="ko-KR" altLang="en-US" sz="1700" dirty="0"/>
              <a:t>다음 날 강원도 관찰사와 내부에 보고한 문서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“</a:t>
            </a:r>
            <a:r>
              <a:rPr lang="ko-KR" altLang="en-US" sz="1700" dirty="0" err="1"/>
              <a:t>본군</a:t>
            </a:r>
            <a:r>
              <a:rPr lang="ko-KR" altLang="en-US" sz="1700" dirty="0"/>
              <a:t> 소속 </a:t>
            </a:r>
            <a:r>
              <a:rPr lang="ko-KR" altLang="en-US" sz="1700" dirty="0" err="1"/>
              <a:t>독도”라고</a:t>
            </a:r>
            <a:r>
              <a:rPr lang="ko-KR" altLang="en-US" sz="1700" dirty="0"/>
              <a:t> 하여 독도가 </a:t>
            </a:r>
            <a:r>
              <a:rPr lang="ko-KR" altLang="en-US" sz="1700" dirty="0" err="1"/>
              <a:t>울도군의</a:t>
            </a:r>
            <a:r>
              <a:rPr lang="ko-KR" altLang="en-US" sz="1700" dirty="0"/>
              <a:t> 관할임을 분명히 했다</a:t>
            </a:r>
            <a:r>
              <a:rPr lang="en-US" altLang="ko-KR" sz="1700" dirty="0"/>
              <a:t>.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42334-A27B-4803-914F-0DD33D5AB801}"/>
              </a:ext>
            </a:extLst>
          </p:cNvPr>
          <p:cNvSpPr txBox="1"/>
          <p:nvPr/>
        </p:nvSpPr>
        <p:spPr>
          <a:xfrm>
            <a:off x="6179126" y="4465487"/>
            <a:ext cx="504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-</a:t>
            </a:r>
            <a:r>
              <a:rPr lang="ko-KR" altLang="en-US" sz="1700" dirty="0"/>
              <a:t>의정부에서 일본의 독도 영토 편입을 부인하는 지령을 내린 것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강원도 관찰사로부터 일본이 독도를 영토 편입했다는 보고를 접하고</a:t>
            </a:r>
            <a:r>
              <a:rPr lang="en-US" altLang="ko-KR" sz="1700" dirty="0"/>
              <a:t>, </a:t>
            </a:r>
            <a:r>
              <a:rPr lang="ko-KR" altLang="en-US" sz="1700" dirty="0"/>
              <a:t>일본의 독도 편입을 부인하는 참정대신의 지령을 내림</a:t>
            </a:r>
            <a:endParaRPr lang="en-US" altLang="ko-KR" sz="17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72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C526DF6-2210-4DDA-B476-4AE103EE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2927" y="3961816"/>
            <a:ext cx="5691578" cy="321941"/>
          </a:xfrm>
        </p:spPr>
        <p:txBody>
          <a:bodyPr>
            <a:noAutofit/>
          </a:bodyPr>
          <a:lstStyle/>
          <a:p>
            <a:r>
              <a:rPr lang="en-US" altLang="ko-KR" sz="1700" dirty="0"/>
              <a:t>6</a:t>
            </a:r>
            <a:r>
              <a:rPr lang="ko-KR" altLang="en-US" sz="1700" dirty="0"/>
              <a:t>월 </a:t>
            </a:r>
            <a:r>
              <a:rPr lang="en-US" altLang="ko-KR" sz="1700" dirty="0"/>
              <a:t>22</a:t>
            </a:r>
            <a:r>
              <a:rPr lang="ko-KR" altLang="en-US" sz="1700" dirty="0"/>
              <a:t>일</a:t>
            </a:r>
            <a:r>
              <a:rPr lang="en-US" altLang="ko-KR" sz="1700" dirty="0"/>
              <a:t>. </a:t>
            </a:r>
            <a:r>
              <a:rPr lang="ko-KR" altLang="en-US" sz="1700" dirty="0"/>
              <a:t>연합국최고사령관 각서</a:t>
            </a:r>
            <a:r>
              <a:rPr lang="en-US" altLang="ko-KR" sz="1700" dirty="0"/>
              <a:t>(SCAPIN) </a:t>
            </a:r>
            <a:r>
              <a:rPr lang="ko-KR" altLang="en-US" sz="1700" dirty="0"/>
              <a:t>제 </a:t>
            </a:r>
            <a:r>
              <a:rPr lang="en-US" altLang="ko-KR" sz="1700" dirty="0"/>
              <a:t>1033</a:t>
            </a:r>
            <a:r>
              <a:rPr lang="ko-KR" altLang="en-US" sz="1700" dirty="0"/>
              <a:t>호</a:t>
            </a:r>
            <a:r>
              <a:rPr lang="en-US" altLang="ko-KR" sz="1700" dirty="0"/>
              <a:t>-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605F52A-AF4F-4274-9503-C2EE90210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9126" y="1325891"/>
            <a:ext cx="5181601" cy="30011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/>
              <a:t>일</a:t>
            </a:r>
            <a:r>
              <a:rPr lang="en-US" altLang="ko-KR" dirty="0"/>
              <a:t>. </a:t>
            </a:r>
            <a:r>
              <a:rPr lang="ko-KR" altLang="en-US" dirty="0"/>
              <a:t>연합국최고사령관 각서</a:t>
            </a:r>
            <a:r>
              <a:rPr lang="en-US" altLang="ko-KR" dirty="0"/>
              <a:t>(SCAPIN) </a:t>
            </a:r>
            <a:r>
              <a:rPr lang="ko-KR" altLang="en-US" dirty="0"/>
              <a:t>제</a:t>
            </a:r>
            <a:r>
              <a:rPr lang="en-US" altLang="ko-KR" dirty="0"/>
              <a:t>677</a:t>
            </a:r>
            <a:r>
              <a:rPr lang="ko-KR" altLang="en-US" dirty="0"/>
              <a:t>호</a:t>
            </a:r>
            <a:r>
              <a:rPr lang="en-US" altLang="ko-KR" dirty="0"/>
              <a:t>-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5B7FC16C-43B1-4DD1-B216-DE4CF413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806109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연합국최고사령관 각서</a:t>
            </a:r>
            <a:r>
              <a:rPr lang="en-US" altLang="ko-KR" sz="2800" b="1" dirty="0"/>
              <a:t>(SCAPIN) </a:t>
            </a:r>
            <a:r>
              <a:rPr lang="ko-KR" altLang="en-US" sz="2800" b="1" dirty="0"/>
              <a:t>제</a:t>
            </a:r>
            <a:r>
              <a:rPr lang="en-US" altLang="ko-KR" sz="2800" b="1" dirty="0"/>
              <a:t>677</a:t>
            </a:r>
            <a:r>
              <a:rPr lang="ko-KR" altLang="en-US" sz="2800" b="1" dirty="0"/>
              <a:t>호</a:t>
            </a:r>
            <a:br>
              <a:rPr lang="en-US" altLang="ko-KR" sz="2800" b="1" dirty="0"/>
            </a:br>
            <a:r>
              <a:rPr lang="ko-KR" altLang="en-US" sz="2800" b="1" dirty="0"/>
              <a:t>연합국최고사령관 각서</a:t>
            </a:r>
            <a:r>
              <a:rPr lang="en-US" altLang="ko-KR" sz="2800" b="1" dirty="0"/>
              <a:t>(SCAPIN)</a:t>
            </a:r>
            <a:r>
              <a:rPr lang="ko-KR" altLang="en-US" sz="2800" b="1" dirty="0"/>
              <a:t> 제</a:t>
            </a:r>
            <a:r>
              <a:rPr lang="en-US" altLang="ko-KR" sz="2800" b="1" dirty="0"/>
              <a:t>1033</a:t>
            </a:r>
            <a:r>
              <a:rPr lang="ko-KR" altLang="en-US" sz="2800" b="1" dirty="0"/>
              <a:t>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0648E-E6B3-4C92-B1EB-E30D56130B31}"/>
              </a:ext>
            </a:extLst>
          </p:cNvPr>
          <p:cNvSpPr txBox="1"/>
          <p:nvPr/>
        </p:nvSpPr>
        <p:spPr>
          <a:xfrm>
            <a:off x="566802" y="4935209"/>
            <a:ext cx="48880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     </a:t>
            </a:r>
            <a:r>
              <a:rPr lang="en-US" altLang="ko-KR" dirty="0"/>
              <a:t>SCAPIN) </a:t>
            </a:r>
            <a:r>
              <a:rPr lang="ko-KR" altLang="en-US" dirty="0"/>
              <a:t>제 </a:t>
            </a:r>
            <a:r>
              <a:rPr lang="en-US" altLang="ko-KR" dirty="0"/>
              <a:t>677</a:t>
            </a:r>
            <a:r>
              <a:rPr lang="ko-KR" altLang="en-US" dirty="0" err="1"/>
              <a:t>호관련</a:t>
            </a:r>
            <a:r>
              <a:rPr lang="ko-KR" altLang="en-US" dirty="0"/>
              <a:t> 지도</a:t>
            </a:r>
          </a:p>
          <a:p>
            <a:endParaRPr lang="ko-KR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174B4-46A7-444A-A77E-E2B03571C887}"/>
              </a:ext>
            </a:extLst>
          </p:cNvPr>
          <p:cNvSpPr txBox="1"/>
          <p:nvPr/>
        </p:nvSpPr>
        <p:spPr>
          <a:xfrm>
            <a:off x="6179126" y="1686843"/>
            <a:ext cx="459047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-</a:t>
            </a:r>
            <a:r>
              <a:rPr lang="ko-KR" altLang="en-US" sz="1700" dirty="0"/>
              <a:t>제</a:t>
            </a:r>
            <a:r>
              <a:rPr lang="en-US" altLang="ko-KR" sz="1700" dirty="0"/>
              <a:t>2</a:t>
            </a:r>
            <a:r>
              <a:rPr lang="ko-KR" altLang="en-US" sz="1700" dirty="0"/>
              <a:t>차 세계대전 종전 후 일본의 통치 행정범위에서 독도를 제외시킨 각서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연합군 최고 사령관은 일본의 영역에서 </a:t>
            </a:r>
            <a:r>
              <a:rPr lang="en-US" altLang="ko-KR" sz="1700" dirty="0"/>
              <a:t>“</a:t>
            </a:r>
            <a:r>
              <a:rPr lang="ko-KR" altLang="en-US" sz="1700" dirty="0"/>
              <a:t>울릉도</a:t>
            </a:r>
            <a:r>
              <a:rPr lang="en-US" altLang="ko-KR" sz="1700" dirty="0"/>
              <a:t>,</a:t>
            </a:r>
            <a:r>
              <a:rPr lang="ko-KR" altLang="en-US" sz="1700" dirty="0"/>
              <a:t> </a:t>
            </a:r>
            <a:r>
              <a:rPr lang="ko-KR" altLang="en-US" sz="1700" dirty="0" err="1"/>
              <a:t>리앙쿠르암</a:t>
            </a:r>
            <a:r>
              <a:rPr lang="en-US" altLang="ko-KR" sz="1700" dirty="0"/>
              <a:t>(</a:t>
            </a:r>
            <a:r>
              <a:rPr lang="ko-KR" altLang="en-US" sz="1700" dirty="0"/>
              <a:t>독도</a:t>
            </a:r>
            <a:r>
              <a:rPr lang="en-US" altLang="ko-KR" sz="1700" dirty="0"/>
              <a:t>)</a:t>
            </a:r>
            <a:r>
              <a:rPr lang="ko-KR" altLang="en-US" sz="1700" dirty="0"/>
              <a:t>과 제주도는 제외된다</a:t>
            </a:r>
            <a:r>
              <a:rPr lang="en-US" altLang="ko-KR" sz="1700" dirty="0"/>
              <a:t>.”</a:t>
            </a:r>
            <a:endParaRPr lang="ko-KR" altLang="en-US" sz="1700" dirty="0"/>
          </a:p>
          <a:p>
            <a:endParaRPr lang="ko-KR" altLang="en-US" sz="1700" dirty="0"/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42334-A27B-4803-914F-0DD33D5AB801}"/>
              </a:ext>
            </a:extLst>
          </p:cNvPr>
          <p:cNvSpPr txBox="1"/>
          <p:nvPr/>
        </p:nvSpPr>
        <p:spPr>
          <a:xfrm>
            <a:off x="6179126" y="4358128"/>
            <a:ext cx="50488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-</a:t>
            </a:r>
            <a:r>
              <a:rPr lang="ko-KR" altLang="en-US" sz="1700" dirty="0"/>
              <a:t> 연합국 최고사령관이 </a:t>
            </a:r>
            <a:r>
              <a:rPr lang="en-US" altLang="ko-KR" sz="1700" dirty="0"/>
              <a:t>SCAPIN </a:t>
            </a:r>
            <a:r>
              <a:rPr lang="ko-KR" altLang="en-US" sz="1700" dirty="0"/>
              <a:t>제</a:t>
            </a:r>
            <a:r>
              <a:rPr lang="en-US" altLang="ko-KR" sz="1700" dirty="0"/>
              <a:t>677</a:t>
            </a:r>
            <a:r>
              <a:rPr lang="ko-KR" altLang="en-US" sz="1700" dirty="0"/>
              <a:t>호에 이어 일본의 선박 및 국민이 독도 또는 독도 주변 </a:t>
            </a:r>
            <a:r>
              <a:rPr lang="en-US" altLang="ko-KR" sz="1700" dirty="0"/>
              <a:t>12</a:t>
            </a:r>
            <a:r>
              <a:rPr lang="ko-KR" altLang="en-US" sz="1700" dirty="0"/>
              <a:t>해리 이내에 접근하는 것을 금지한 각서이다</a:t>
            </a:r>
            <a:r>
              <a:rPr lang="en-US" altLang="ko-KR" sz="1700" dirty="0"/>
              <a:t>.</a:t>
            </a:r>
            <a:endParaRPr lang="ko-KR" altLang="en-US" sz="1700" dirty="0"/>
          </a:p>
          <a:p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AD81324-993C-46F1-9DDF-6F5479CA7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5997" y="1852010"/>
            <a:ext cx="3829627" cy="29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0590CEC-E4A7-4BC1-BD74-7041A2E7F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38" y="5617482"/>
            <a:ext cx="3139044" cy="440418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 sz="2000" b="0" dirty="0"/>
              <a:t>    </a:t>
            </a:r>
            <a:r>
              <a:rPr lang="ko-KR" altLang="en-US" sz="3800" b="0" dirty="0"/>
              <a:t>샌프란시스코 강화조약</a:t>
            </a:r>
            <a:endParaRPr lang="en-US" altLang="ko-KR" sz="3800" b="0" dirty="0"/>
          </a:p>
          <a:p>
            <a:r>
              <a:rPr lang="en-US" dirty="0"/>
              <a:t>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6830DB4-BF4C-4DE6-87C5-66FF83F2ED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7860" y="1891186"/>
            <a:ext cx="5156200" cy="3415600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2423086-D58A-4599-B1FB-9BC13D175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1720" y="2422091"/>
            <a:ext cx="5181601" cy="3415600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제 </a:t>
            </a:r>
            <a:r>
              <a:rPr lang="en-US" altLang="ko-KR" sz="1800" dirty="0"/>
              <a:t>2</a:t>
            </a:r>
            <a:r>
              <a:rPr lang="ko-KR" altLang="en-US" sz="1800" dirty="0"/>
              <a:t>차 세계대전을 종결하면서 연합국과 일본이 체결한 조약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제</a:t>
            </a:r>
            <a:r>
              <a:rPr lang="en-US" altLang="ko-KR" sz="1800" dirty="0"/>
              <a:t>2</a:t>
            </a:r>
            <a:r>
              <a:rPr lang="ko-KR" altLang="en-US" sz="1800" dirty="0"/>
              <a:t>조에서 “일본은 한국의 독립을 인정하고</a:t>
            </a:r>
            <a:r>
              <a:rPr lang="en-US" altLang="ko-KR" sz="1800" dirty="0"/>
              <a:t>, </a:t>
            </a:r>
            <a:r>
              <a:rPr lang="ko-KR" altLang="en-US" sz="1800" dirty="0"/>
              <a:t>제주도</a:t>
            </a:r>
            <a:r>
              <a:rPr lang="en-US" altLang="ko-KR" sz="1800" dirty="0"/>
              <a:t>, </a:t>
            </a:r>
            <a:r>
              <a:rPr lang="ko-KR" altLang="en-US" sz="1800" dirty="0"/>
              <a:t>거문도 및 울릉도를 포함한 한국에 대한 모든 권리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권원</a:t>
            </a:r>
            <a:r>
              <a:rPr lang="ko-KR" altLang="en-US" sz="1800" dirty="0"/>
              <a:t> 및 청구권을 포기한다</a:t>
            </a:r>
            <a:r>
              <a:rPr lang="en-US" altLang="ko-KR" sz="1800" dirty="0"/>
              <a:t>.”</a:t>
            </a:r>
            <a:r>
              <a:rPr lang="ko-KR" altLang="en-US" sz="1800" dirty="0"/>
              <a:t>라고 규정</a:t>
            </a:r>
            <a:endParaRPr lang="en-US" altLang="ko-KR" sz="1800" dirty="0"/>
          </a:p>
          <a:p>
            <a:pPr marL="0" indent="0">
              <a:buNone/>
            </a:pPr>
            <a:endParaRPr lang="ko-KR" altLang="en-US" sz="2000" dirty="0"/>
          </a:p>
          <a:p>
            <a:endParaRPr lang="en-US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93D250B-BEDF-44F5-A8F2-78A96E9D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800100"/>
            <a:ext cx="10515600" cy="1091086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샌프란시스코 강화조약 체결 </a:t>
            </a:r>
            <a:r>
              <a:rPr lang="en-US" altLang="ko-KR" sz="2800" b="1" dirty="0"/>
              <a:t>1951</a:t>
            </a:r>
            <a:r>
              <a:rPr lang="ko-KR" altLang="en-US" sz="2800" b="1" dirty="0"/>
              <a:t>년</a:t>
            </a:r>
            <a:br>
              <a:rPr lang="en-US" altLang="ko-K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D2201357-B783-40E4-B0C9-9CCF80BD3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1791"/>
          <a:stretch/>
        </p:blipFill>
        <p:spPr>
          <a:xfrm>
            <a:off x="6937" y="-61278"/>
            <a:ext cx="12191980" cy="6919278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0815CB4-344B-44F2-A224-117CFB6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                                   독도가 한국 영토인 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8F5AC9-7DBC-407E-8976-127A08D2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563" y="2118360"/>
            <a:ext cx="4996873" cy="86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sz="2000" dirty="0">
                <a:hlinkClick r:id="rId3"/>
              </a:rPr>
              <a:t>http://dokdo.mofa.go.kr/kor/pds/video_list.jsp</a:t>
            </a:r>
            <a:r>
              <a:rPr lang="en-US" altLang="ko-KR" sz="2000" dirty="0"/>
              <a:t>    </a:t>
            </a:r>
          </a:p>
          <a:p>
            <a:pPr marL="0" indent="0">
              <a:buNone/>
            </a:pPr>
            <a:r>
              <a:rPr lang="en-US" altLang="ko-KR" sz="2400" dirty="0"/>
              <a:t>                    -</a:t>
            </a:r>
            <a:r>
              <a:rPr lang="ko-KR" altLang="en-US" sz="1800" dirty="0" err="1"/>
              <a:t>영상출처</a:t>
            </a:r>
            <a:r>
              <a:rPr lang="en-US" altLang="ko-KR" sz="1900" dirty="0"/>
              <a:t>: </a:t>
            </a:r>
            <a:r>
              <a:rPr lang="ko-KR" altLang="en-US" sz="1900" dirty="0"/>
              <a:t>외교부 독도</a:t>
            </a:r>
            <a:r>
              <a:rPr lang="en-US" altLang="ko-KR" sz="1900" dirty="0"/>
              <a:t>-</a:t>
            </a: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58554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8F874-5BAA-4285-8A7D-60FFDEBA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365760"/>
            <a:ext cx="9613900" cy="1325562"/>
          </a:xfrm>
        </p:spPr>
        <p:txBody>
          <a:bodyPr/>
          <a:lstStyle/>
          <a:p>
            <a:r>
              <a:rPr lang="ko-KR" altLang="en-US" dirty="0"/>
              <a:t>                               </a:t>
            </a:r>
            <a:r>
              <a:rPr lang="ko-KR" altLang="en-US" sz="2800" b="1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C1AB73-D667-493C-8F31-5110C42B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827" y="1790700"/>
            <a:ext cx="4971473" cy="3276600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ko-KR" altLang="en-US" sz="2000" dirty="0"/>
              <a:t>우리의 영토</a:t>
            </a:r>
            <a:r>
              <a:rPr lang="en-US" altLang="ko-KR" sz="2000" dirty="0"/>
              <a:t>, </a:t>
            </a:r>
            <a:r>
              <a:rPr lang="ko-KR" altLang="en-US" sz="2000" dirty="0"/>
              <a:t>독도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독도의 연표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독도가 한국 영토인 역사적 근거</a:t>
            </a:r>
          </a:p>
        </p:txBody>
      </p:sp>
    </p:spTree>
    <p:extLst>
      <p:ext uri="{BB962C8B-B14F-4D97-AF65-F5344CB8AC3E}">
        <p14:creationId xmlns:p14="http://schemas.microsoft.com/office/powerpoint/2010/main" val="206201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EA861523-B627-4B80-8E23-3CA68553C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1791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406FD3A-A5B3-4C78-A525-A2B79D08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3092445"/>
            <a:ext cx="10515600" cy="67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                                                  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0309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9B374E21-302F-40A8-B225-821990C55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r="4043" b="1"/>
          <a:stretch/>
        </p:blipFill>
        <p:spPr>
          <a:xfrm>
            <a:off x="6527800" y="990599"/>
            <a:ext cx="5394452" cy="5410199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CC9443-988B-4F02-95B5-86BDBE3EB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1524001"/>
            <a:ext cx="5394452" cy="4876798"/>
          </a:xfrm>
        </p:spPr>
        <p:txBody>
          <a:bodyPr>
            <a:normAutofit lnSpcReduction="10000"/>
          </a:bodyPr>
          <a:lstStyle/>
          <a:p>
            <a:r>
              <a:rPr lang="ko-KR" altLang="en-US" sz="1800" dirty="0"/>
              <a:t>한반도에서 가장 오래된 </a:t>
            </a:r>
            <a:r>
              <a:rPr lang="en-US" altLang="ko-KR" sz="1800" dirty="0"/>
              <a:t>2</a:t>
            </a:r>
            <a:r>
              <a:rPr lang="ko-KR" altLang="en-US" sz="1800" dirty="0"/>
              <a:t>개의 화산 섬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동도</a:t>
            </a:r>
            <a:endParaRPr lang="en-US" altLang="ko-KR" sz="1800" dirty="0"/>
          </a:p>
          <a:p>
            <a:r>
              <a:rPr lang="ko-KR" altLang="en-US" sz="1800" dirty="0"/>
              <a:t>→ 높이는 </a:t>
            </a:r>
            <a:r>
              <a:rPr lang="en-US" altLang="ko-KR" sz="1800" dirty="0"/>
              <a:t>98.6m, </a:t>
            </a:r>
            <a:r>
              <a:rPr lang="ko-KR" altLang="en-US" sz="1800" dirty="0"/>
              <a:t>둘레 </a:t>
            </a:r>
            <a:r>
              <a:rPr lang="en-US" altLang="ko-KR" sz="1800" dirty="0"/>
              <a:t>2.8km, </a:t>
            </a:r>
            <a:r>
              <a:rPr lang="ko-KR" altLang="en-US" sz="1800" dirty="0"/>
              <a:t>면적 </a:t>
            </a:r>
            <a:r>
              <a:rPr lang="en-US" altLang="ko-KR" sz="1800" dirty="0"/>
              <a:t>73,297m</a:t>
            </a:r>
            <a:r>
              <a:rPr lang="en-US" altLang="ko-KR" sz="1800" baseline="30000" dirty="0"/>
              <a:t>2</a:t>
            </a:r>
            <a:r>
              <a:rPr lang="ko-KR" altLang="en-US" sz="1800" dirty="0"/>
              <a:t>로 </a:t>
            </a:r>
            <a:r>
              <a:rPr lang="ko-KR" altLang="en-US" sz="1800" dirty="0" err="1"/>
              <a:t>장축은</a:t>
            </a:r>
            <a:r>
              <a:rPr lang="ko-KR" altLang="en-US" sz="1800" dirty="0"/>
              <a:t> 북북동 방향으로 </a:t>
            </a:r>
            <a:r>
              <a:rPr lang="en-US" altLang="ko-KR" sz="1800" dirty="0"/>
              <a:t>450m</a:t>
            </a:r>
            <a:r>
              <a:rPr lang="ko-KR" altLang="en-US" sz="1800" dirty="0"/>
              <a:t>에 걸쳐 경사가 </a:t>
            </a:r>
            <a:r>
              <a:rPr lang="en-US" altLang="ko-KR" sz="1800" dirty="0"/>
              <a:t>60</a:t>
            </a:r>
            <a:r>
              <a:rPr lang="ko-KR" altLang="en-US" sz="1800" dirty="0"/>
              <a:t>도로 뻗어 있고</a:t>
            </a:r>
            <a:r>
              <a:rPr lang="en-US" altLang="ko-KR" sz="1800" dirty="0"/>
              <a:t>, </a:t>
            </a:r>
            <a:r>
              <a:rPr lang="ko-KR" altLang="en-US" sz="1800" dirty="0"/>
              <a:t>중앙부는 원형 상태로 해수면까지 꺼진 수직 홀이 특징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서도</a:t>
            </a:r>
            <a:endParaRPr lang="en-US" altLang="ko-KR" sz="1800" dirty="0"/>
          </a:p>
          <a:p>
            <a:r>
              <a:rPr lang="ko-KR" altLang="en-US" sz="1800" dirty="0"/>
              <a:t>높이 </a:t>
            </a:r>
            <a:r>
              <a:rPr lang="en-US" altLang="ko-KR" sz="1800" dirty="0"/>
              <a:t>168.5m, </a:t>
            </a:r>
            <a:r>
              <a:rPr lang="ko-KR" altLang="en-US" sz="1800" dirty="0"/>
              <a:t>둘레 </a:t>
            </a:r>
            <a:r>
              <a:rPr lang="en-US" altLang="ko-KR" sz="1800" dirty="0"/>
              <a:t>2.6km, </a:t>
            </a:r>
            <a:r>
              <a:rPr lang="ko-KR" altLang="en-US" sz="1800" dirty="0"/>
              <a:t>면적</a:t>
            </a:r>
            <a:r>
              <a:rPr lang="en-US" altLang="ko-KR" sz="1800" dirty="0"/>
              <a:t>88,639m</a:t>
            </a:r>
            <a:r>
              <a:rPr lang="en-US" altLang="ko-KR" sz="1800" baseline="30000" dirty="0"/>
              <a:t>2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장축은</a:t>
            </a:r>
            <a:r>
              <a:rPr lang="ko-KR" altLang="en-US" sz="1800" dirty="0"/>
              <a:t> 남북 방향으로 약 </a:t>
            </a:r>
            <a:r>
              <a:rPr lang="en-US" altLang="ko-KR" sz="1800" dirty="0"/>
              <a:t>450m, </a:t>
            </a:r>
            <a:r>
              <a:rPr lang="ko-KR" altLang="en-US" sz="1800" dirty="0"/>
              <a:t>동서 방향으로 약 </a:t>
            </a:r>
            <a:r>
              <a:rPr lang="en-US" altLang="ko-KR" sz="1800" dirty="0"/>
              <a:t>300m </a:t>
            </a:r>
            <a:r>
              <a:rPr lang="ko-KR" altLang="en-US" sz="1800" dirty="0"/>
              <a:t>가량 뻗어 있다</a:t>
            </a:r>
            <a:r>
              <a:rPr lang="en-US" altLang="ko-KR" sz="1800" dirty="0"/>
              <a:t>. </a:t>
            </a:r>
            <a:r>
              <a:rPr lang="ko-KR" altLang="en-US" sz="1800" dirty="0"/>
              <a:t>서도의 정상부는 험준한 원추형을 이루고 있고</a:t>
            </a:r>
            <a:r>
              <a:rPr lang="en-US" altLang="ko-KR" sz="1800" dirty="0"/>
              <a:t>, </a:t>
            </a:r>
            <a:r>
              <a:rPr lang="ko-KR" altLang="en-US" sz="1800" dirty="0"/>
              <a:t>주요시설물로 주민숙소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경제적인 측면과 지정학적인 면에서도 가치가 매우 높음</a:t>
            </a:r>
          </a:p>
          <a:p>
            <a:endParaRPr lang="ko-KR" alt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DCEFC2-8971-4931-9351-7AE834DC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723900"/>
          </a:xfrm>
        </p:spPr>
        <p:txBody>
          <a:bodyPr anchor="b">
            <a:normAutofit fontScale="90000"/>
          </a:bodyPr>
          <a:lstStyle/>
          <a:p>
            <a:r>
              <a:rPr lang="ko-KR" altLang="en-US" dirty="0"/>
              <a:t>                                                         </a:t>
            </a:r>
            <a:r>
              <a:rPr lang="ko-KR" altLang="en-US" sz="3100" b="1" dirty="0"/>
              <a:t>우리의 영토</a:t>
            </a:r>
            <a:r>
              <a:rPr lang="en-US" altLang="ko-KR" sz="3100" b="1" dirty="0"/>
              <a:t>, </a:t>
            </a:r>
            <a:r>
              <a:rPr lang="ko-KR" altLang="en-US" sz="3100" b="1" dirty="0"/>
              <a:t>독도</a:t>
            </a:r>
          </a:p>
        </p:txBody>
      </p:sp>
    </p:spTree>
    <p:extLst>
      <p:ext uri="{BB962C8B-B14F-4D97-AF65-F5344CB8AC3E}">
        <p14:creationId xmlns:p14="http://schemas.microsoft.com/office/powerpoint/2010/main" val="299684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독도 그림 연표">
            <a:extLst>
              <a:ext uri="{FF2B5EF4-FFF2-40B4-BE49-F238E27FC236}">
                <a16:creationId xmlns:a16="http://schemas.microsoft.com/office/drawing/2014/main" id="{F99D3D2E-83E0-44C8-95BE-888DBA7DFE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" y="195944"/>
            <a:ext cx="12066814" cy="66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37BB095-4917-461C-883D-38DDE19D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450669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  </a:t>
            </a:r>
            <a:r>
              <a:rPr lang="ko-KR" altLang="en-US" sz="2800" b="1" dirty="0" err="1"/>
              <a:t>독도연표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412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7164486-A813-4249-AEEF-9CE3999B5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527" y="4855497"/>
            <a:ext cx="5156200" cy="499663"/>
          </a:xfrm>
        </p:spPr>
        <p:txBody>
          <a:bodyPr/>
          <a:lstStyle/>
          <a:p>
            <a:r>
              <a:rPr lang="ko-KR" altLang="en-US" dirty="0"/>
              <a:t>                              </a:t>
            </a:r>
            <a:r>
              <a:rPr lang="ko-KR" altLang="en-US" sz="1800" b="0" dirty="0"/>
              <a:t>삼국사기</a:t>
            </a:r>
            <a:endParaRPr lang="en-US" sz="1800" b="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E5081F9-8E0F-4856-BC8D-2A4DE8B77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527" y="2094700"/>
            <a:ext cx="5156200" cy="2597780"/>
          </a:xfrm>
          <a:prstGeom prst="rect">
            <a:avLst/>
          </a:prstGeom>
          <a:noFill/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D33AEE-8272-4481-B58C-C6207F878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28719"/>
            <a:ext cx="5181601" cy="2000562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신라 이사부가 우산국을 정벌하여 신라가 우산국을 복속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우산국</a:t>
            </a:r>
            <a:r>
              <a:rPr lang="en-US" altLang="ko-KR" sz="1800" dirty="0"/>
              <a:t>(</a:t>
            </a:r>
            <a:r>
              <a:rPr lang="ko-KR" altLang="en-US" sz="1800" dirty="0"/>
              <a:t>울릉도와 독도</a:t>
            </a:r>
            <a:r>
              <a:rPr lang="en-US" altLang="ko-KR" sz="1800" dirty="0"/>
              <a:t>)</a:t>
            </a:r>
            <a:r>
              <a:rPr lang="ko-KR" altLang="en-US" sz="1800" dirty="0"/>
              <a:t>이 한반도에 편입</a:t>
            </a:r>
            <a:endParaRPr lang="en-US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F46442-1015-44E5-A884-1E039351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356289"/>
            <a:ext cx="10515600" cy="1325562"/>
          </a:xfrm>
        </p:spPr>
        <p:txBody>
          <a:bodyPr anchor="ctr">
            <a:normAutofit/>
          </a:bodyPr>
          <a:lstStyle/>
          <a:p>
            <a:r>
              <a:rPr lang="ko-KR" altLang="en-US" sz="2800" b="1" dirty="0"/>
              <a:t>우산국 복속 </a:t>
            </a:r>
            <a:r>
              <a:rPr lang="en-US" altLang="ko-KR" sz="2800" b="1" dirty="0"/>
              <a:t>(512</a:t>
            </a:r>
            <a:r>
              <a:rPr lang="ko-KR" altLang="en-US" sz="2800" b="1" dirty="0"/>
              <a:t>년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039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2E5D16F-C3A1-4856-9D9B-9C0B15D04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045" y="1691322"/>
            <a:ext cx="4414844" cy="4344767"/>
          </a:xfrm>
          <a:prstGeom prst="rect">
            <a:avLst/>
          </a:prstGeom>
          <a:noFill/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1F5FC41-57CB-41D0-AFBF-C9AD7BAB6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7500" y="1691321"/>
            <a:ext cx="5181601" cy="4344767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울릉도에서 날씨가 맑은 날 육안으로 보이는 유일한 섬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조선 초기 </a:t>
            </a:r>
            <a:r>
              <a:rPr lang="ko-KR" altLang="en-US" sz="1800" dirty="0" err="1"/>
              <a:t>관찬서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울릉도와 독도가 강원도 울진현에 속한 두 섬이라고 기록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“</a:t>
            </a:r>
            <a:r>
              <a:rPr lang="ko-KR" altLang="en-US" sz="1800" dirty="0"/>
              <a:t>우산</a:t>
            </a:r>
            <a:r>
              <a:rPr lang="en-US" altLang="ko-KR" sz="1800" dirty="0"/>
              <a:t>(</a:t>
            </a:r>
            <a:r>
              <a:rPr lang="ko-KR" altLang="en-US" sz="1800" dirty="0"/>
              <a:t>독도</a:t>
            </a:r>
            <a:r>
              <a:rPr lang="en-US" altLang="ko-KR" sz="1800" dirty="0"/>
              <a:t>) </a:t>
            </a:r>
            <a:r>
              <a:rPr lang="ko-KR" altLang="en-US" sz="1800" dirty="0" err="1"/>
              <a:t>무릉</a:t>
            </a:r>
            <a:r>
              <a:rPr lang="en-US" altLang="ko-KR" sz="1800" dirty="0"/>
              <a:t>(</a:t>
            </a:r>
            <a:r>
              <a:rPr lang="ko-KR" altLang="en-US" sz="1800" dirty="0"/>
              <a:t>울릉도</a:t>
            </a:r>
            <a:r>
              <a:rPr lang="en-US" altLang="ko-KR" sz="1800" dirty="0"/>
              <a:t>)…</a:t>
            </a:r>
            <a:r>
              <a:rPr lang="ko-KR" altLang="en-US" sz="1800" dirty="0"/>
              <a:t> 두 섬은 서로 멀리 떨어져 있지 않아 날씨가 맑으면 바라볼 수 있다</a:t>
            </a:r>
            <a:r>
              <a:rPr lang="en-US" altLang="ko-KR" sz="1800" dirty="0"/>
              <a:t>.”</a:t>
            </a: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31B4BC0B-C254-459A-B52C-5624F721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/>
              <a:t>세종실록 지리지</a:t>
            </a:r>
          </a:p>
        </p:txBody>
      </p:sp>
    </p:spTree>
    <p:extLst>
      <p:ext uri="{BB962C8B-B14F-4D97-AF65-F5344CB8AC3E}">
        <p14:creationId xmlns:p14="http://schemas.microsoft.com/office/powerpoint/2010/main" val="119302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1FF5779-FB26-499B-B664-8F335FA8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127" y="5671557"/>
            <a:ext cx="5156200" cy="459721"/>
          </a:xfrm>
        </p:spPr>
        <p:txBody>
          <a:bodyPr/>
          <a:lstStyle/>
          <a:p>
            <a:r>
              <a:rPr lang="ko-KR" altLang="en-US" dirty="0"/>
              <a:t>               </a:t>
            </a:r>
            <a:r>
              <a:rPr lang="ko-KR" altLang="en-US" sz="1800" b="0" dirty="0"/>
              <a:t>숙종실록</a:t>
            </a:r>
            <a:endParaRPr lang="en-US" sz="1800" b="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3D221C1A-A8EA-43E9-9DCF-9DF6F14B2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273" y="1371600"/>
            <a:ext cx="3432959" cy="4137978"/>
          </a:xfrm>
          <a:prstGeom prst="rect">
            <a:avLst/>
          </a:prstGeom>
          <a:noFill/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575FC86-53F9-464A-AAFC-7D5FF6CA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6969" y="1387929"/>
            <a:ext cx="5181601" cy="4137978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1800" dirty="0"/>
              <a:t>안용복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박어선</a:t>
            </a:r>
            <a:r>
              <a:rPr lang="ko-KR" altLang="en-US" sz="1800" dirty="0"/>
              <a:t> 두 사람이 울릉도에서 </a:t>
            </a:r>
            <a:r>
              <a:rPr lang="ko-KR" altLang="en-US" sz="1800" dirty="0" err="1"/>
              <a:t>어업중</a:t>
            </a:r>
            <a:r>
              <a:rPr lang="ko-KR" altLang="en-US" sz="1800" dirty="0"/>
              <a:t> 울릉도에 온 일본 오야</a:t>
            </a:r>
            <a:r>
              <a:rPr lang="en-US" altLang="ko-KR" sz="1800" dirty="0"/>
              <a:t>·</a:t>
            </a:r>
            <a:r>
              <a:rPr lang="ko-KR" altLang="en-US" sz="1800" dirty="0" err="1"/>
              <a:t>무라카와</a:t>
            </a:r>
            <a:r>
              <a:rPr lang="ko-KR" altLang="en-US" sz="1800" dirty="0"/>
              <a:t> 양가의 선원들에게 잡혀 일본으로 끌려간 사건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이 사건으로 조선과 일본간 울릉도 영유권 분쟁 발생</a:t>
            </a:r>
            <a:endParaRPr lang="en-US" sz="1800" dirty="0"/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7A71F442-F100-4ACF-8495-148F7C8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005840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안용복 일본납치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008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EBCC42F-6175-45A4-8A24-3F905D23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4937595"/>
            <a:ext cx="5156200" cy="531986"/>
          </a:xfrm>
        </p:spPr>
        <p:txBody>
          <a:bodyPr>
            <a:normAutofit/>
          </a:bodyPr>
          <a:lstStyle/>
          <a:p>
            <a:r>
              <a:rPr lang="ko-KR" altLang="en-US" sz="2000" b="0" dirty="0"/>
              <a:t>                           </a:t>
            </a:r>
            <a:r>
              <a:rPr lang="ko-KR" altLang="en-US" sz="1800" b="0" dirty="0"/>
              <a:t>일본 </a:t>
            </a:r>
            <a:r>
              <a:rPr lang="ko-KR" altLang="en-US" sz="1800" b="0" dirty="0" err="1"/>
              <a:t>돗토리번</a:t>
            </a:r>
            <a:r>
              <a:rPr lang="ko-KR" altLang="en-US" sz="1800" b="0" dirty="0"/>
              <a:t> 답변서</a:t>
            </a:r>
            <a:r>
              <a:rPr lang="en-US" altLang="ko-KR" sz="1800" b="0" dirty="0"/>
              <a:t>  </a:t>
            </a:r>
            <a:endParaRPr lang="en-US" sz="1800" b="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DA05D73-6423-455D-98B7-33A4E1042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3386" y="1691322"/>
            <a:ext cx="4637314" cy="3073472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A9750DB-3520-4A9D-BFD5-4C19769F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6114" y="1691330"/>
            <a:ext cx="5181601" cy="368052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일본 막부는 울릉도 영유권에 대해 </a:t>
            </a:r>
            <a:r>
              <a:rPr lang="ko-KR" altLang="en-US" sz="1800" dirty="0" err="1"/>
              <a:t>돗토리번에</a:t>
            </a:r>
            <a:r>
              <a:rPr lang="ko-KR" altLang="en-US" sz="1800" dirty="0"/>
              <a:t> 울릉도의 소속을 질문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→ </a:t>
            </a:r>
            <a:r>
              <a:rPr lang="ko-KR" altLang="en-US" sz="1800" dirty="0" err="1"/>
              <a:t>돗토리번이</a:t>
            </a:r>
            <a:r>
              <a:rPr lang="ko-KR" altLang="en-US" sz="1800" dirty="0"/>
              <a:t> 막부에 다케시마</a:t>
            </a:r>
            <a:r>
              <a:rPr lang="en-US" altLang="ko-KR" sz="1800" dirty="0"/>
              <a:t>(</a:t>
            </a:r>
            <a:r>
              <a:rPr lang="ko-KR" altLang="en-US" sz="1800" dirty="0"/>
              <a:t>울릉도</a:t>
            </a:r>
            <a:r>
              <a:rPr lang="en-US" altLang="ko-KR" sz="1800" dirty="0"/>
              <a:t>) </a:t>
            </a:r>
            <a:r>
              <a:rPr lang="ko-KR" altLang="en-US" sz="1800" dirty="0" err="1"/>
              <a:t>마쓰시마</a:t>
            </a:r>
            <a:r>
              <a:rPr lang="en-US" altLang="ko-KR" sz="1800" dirty="0"/>
              <a:t>(</a:t>
            </a:r>
            <a:r>
              <a:rPr lang="ko-KR" altLang="en-US" sz="1800" dirty="0"/>
              <a:t>독도</a:t>
            </a:r>
            <a:r>
              <a:rPr lang="en-US" altLang="ko-KR" sz="1800" dirty="0"/>
              <a:t>)</a:t>
            </a:r>
            <a:r>
              <a:rPr lang="ko-KR" altLang="en-US" sz="1800" dirty="0"/>
              <a:t>가 </a:t>
            </a:r>
            <a:r>
              <a:rPr lang="ko-KR" altLang="en-US" sz="1800" dirty="0" err="1"/>
              <a:t>돗토리번</a:t>
            </a:r>
            <a:r>
              <a:rPr lang="ko-KR" altLang="en-US" sz="1800" dirty="0"/>
              <a:t> 소속이 아니라고 답변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 → 울릉도와 독도가 일본령이 아님을 공식적으로 확인</a:t>
            </a:r>
            <a:endParaRPr lang="en-US" altLang="ko-KR" sz="1800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B0971673-2504-450F-8C09-24580415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일본 </a:t>
            </a:r>
            <a:r>
              <a:rPr lang="ko-KR" altLang="en-US" sz="2800" b="1" dirty="0" err="1"/>
              <a:t>돗토리번</a:t>
            </a:r>
            <a:r>
              <a:rPr lang="ko-KR" altLang="en-US" sz="2800" b="1" dirty="0"/>
              <a:t> 답변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148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A0A3326-9987-43B6-9937-C8CC32581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7472" y="1691321"/>
            <a:ext cx="4513614" cy="4529865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989388-894A-4B85-818B-5C6F33EA5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2927" y="1691322"/>
            <a:ext cx="5181601" cy="4529864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1800" dirty="0"/>
              <a:t>일본 막부는 </a:t>
            </a:r>
            <a:r>
              <a:rPr lang="ko-KR" altLang="en-US" sz="1800" dirty="0" err="1"/>
              <a:t>돗토리번을</a:t>
            </a:r>
            <a:r>
              <a:rPr lang="ko-KR" altLang="en-US" sz="1800" dirty="0"/>
              <a:t> 통해 울릉도와 독도가 일본령이 아님을 확인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다케시마</a:t>
            </a:r>
            <a:r>
              <a:rPr lang="en-US" altLang="ko-KR" sz="1800" dirty="0"/>
              <a:t>(</a:t>
            </a:r>
            <a:r>
              <a:rPr lang="ko-KR" altLang="en-US" sz="1800" dirty="0"/>
              <a:t>울릉도</a:t>
            </a:r>
            <a:r>
              <a:rPr lang="en-US" altLang="ko-KR" sz="1800" dirty="0"/>
              <a:t>) </a:t>
            </a:r>
            <a:r>
              <a:rPr lang="ko-KR" altLang="en-US" sz="1800" dirty="0"/>
              <a:t>도해금지령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조선과의 외교문서를 통해 울릉도가 </a:t>
            </a:r>
            <a:r>
              <a:rPr lang="ko-KR" altLang="en-US" sz="1800" dirty="0" err="1"/>
              <a:t>조선령임을</a:t>
            </a:r>
            <a:r>
              <a:rPr lang="ko-KR" altLang="en-US" sz="1800" dirty="0"/>
              <a:t> 공식확인</a:t>
            </a:r>
            <a:endParaRPr lang="en-US" sz="1800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B6BF5127-E413-47AE-84A9-0E25C54F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도해금지령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68015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775</Words>
  <Application>Microsoft Office PowerPoint</Application>
  <PresentationFormat>와이드스크린</PresentationFormat>
  <Paragraphs>123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 2</vt:lpstr>
      <vt:lpstr>HDOfficeLightV0</vt:lpstr>
      <vt:lpstr> 왜 독도가 한국의 영토인가?</vt:lpstr>
      <vt:lpstr>                               목차</vt:lpstr>
      <vt:lpstr>                                                         우리의 영토, 독도</vt:lpstr>
      <vt:lpstr>  독도연표</vt:lpstr>
      <vt:lpstr>우산국 복속 (512년)</vt:lpstr>
      <vt:lpstr>세종실록 지리지</vt:lpstr>
      <vt:lpstr>안용복 일본납치</vt:lpstr>
      <vt:lpstr>일본 돗토리번 답변</vt:lpstr>
      <vt:lpstr>다케시마(울릉도) 도해금지령</vt:lpstr>
      <vt:lpstr>5월. 안용복 일본 도해</vt:lpstr>
      <vt:lpstr>동국문헌비고</vt:lpstr>
      <vt:lpstr>일 외무성 『조선국교제시말내탐서』</vt:lpstr>
      <vt:lpstr>「태정관 지령」</vt:lpstr>
      <vt:lpstr> 칙령 제 41호 반포</vt:lpstr>
      <vt:lpstr>시마네현고시 제40호</vt:lpstr>
      <vt:lpstr>울도군수 심흥택 보고서 의정부 참정대신 지령 제 3호</vt:lpstr>
      <vt:lpstr>연합국최고사령관 각서(SCAPIN) 제677호 연합국최고사령관 각서(SCAPIN) 제1033호</vt:lpstr>
      <vt:lpstr>샌프란시스코 강화조약 체결 1951년 </vt:lpstr>
      <vt:lpstr>                                   독도가 한국 영토인 역사적 근거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왜 독도가 한국의 영토인가?</dc:title>
  <dc:creator>my</dc:creator>
  <cp:lastModifiedBy>my</cp:lastModifiedBy>
  <cp:revision>4</cp:revision>
  <dcterms:created xsi:type="dcterms:W3CDTF">2020-09-25T13:46:49Z</dcterms:created>
  <dcterms:modified xsi:type="dcterms:W3CDTF">2020-09-25T13:59:19Z</dcterms:modified>
</cp:coreProperties>
</file>