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0" r:id="rId11"/>
    <p:sldId id="271" r:id="rId12"/>
    <p:sldId id="272" r:id="rId13"/>
    <p:sldId id="266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68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20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9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35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55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53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1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76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97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8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47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08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1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okdo.mofa.go.kr/kor/pds/video_list.js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그림 4" descr="물, 실외, 보트, 자연이(가) 표시된 사진&#10;&#10;자동 생성된 설명">
            <a:extLst>
              <a:ext uri="{FF2B5EF4-FFF2-40B4-BE49-F238E27FC236}">
                <a16:creationId xmlns:a16="http://schemas.microsoft.com/office/drawing/2014/main" id="{768376FB-E8D0-4655-A3EC-C787E3FD2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>
          <a:xfrm>
            <a:off x="-4614" y="0"/>
            <a:ext cx="12188932" cy="6857990"/>
          </a:xfrm>
          <a:prstGeom prst="rect">
            <a:avLst/>
          </a:prstGeom>
        </p:spPr>
      </p:pic>
      <p:sp>
        <p:nvSpPr>
          <p:cNvPr id="22" name="Rectangle 11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18B0587-3657-4E9E-850E-A83284BB1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623" y="2535930"/>
            <a:ext cx="11147322" cy="1024073"/>
          </a:xfrm>
        </p:spPr>
        <p:txBody>
          <a:bodyPr anchor="b">
            <a:normAutofit fontScale="90000"/>
          </a:bodyPr>
          <a:lstStyle/>
          <a:p>
            <a:pPr algn="l"/>
            <a:r>
              <a:rPr lang="ko-KR" altLang="en-US" sz="3200" b="1" kern="0" spc="0" dirty="0">
                <a:solidFill>
                  <a:schemeClr val="bg1"/>
                </a:solidFill>
                <a:effectLst/>
                <a:latin typeface="배달의민족 주아" panose="02020603020101020101" pitchFamily="18" charset="-127"/>
                <a:ea typeface="문체부 궁체 흘림체" panose="02030609000101010101" pitchFamily="17" charset="-127"/>
              </a:rPr>
              <a:t>독도가 한국영토인 역사적 지리적 근거</a:t>
            </a:r>
            <a:r>
              <a:rPr lang="ko-KR" altLang="en-US" sz="3200" b="1" kern="0" dirty="0">
                <a:solidFill>
                  <a:schemeClr val="bg1"/>
                </a:solidFill>
                <a:latin typeface="배달의민족 주아" panose="02020603020101020101" pitchFamily="18" charset="-127"/>
                <a:ea typeface="문체부 궁체 흘림체" panose="02030609000101010101" pitchFamily="17" charset="-127"/>
              </a:rPr>
              <a:t>와</a:t>
            </a:r>
            <a:br>
              <a:rPr lang="en-US" altLang="ko-KR" sz="3200" b="1" kern="0" dirty="0">
                <a:solidFill>
                  <a:schemeClr val="bg1"/>
                </a:solidFill>
                <a:latin typeface="배달의민족 주아" panose="02020603020101020101" pitchFamily="18" charset="-127"/>
                <a:ea typeface="문체부 궁체 흘림체" panose="02030609000101010101" pitchFamily="17" charset="-127"/>
              </a:rPr>
            </a:br>
            <a:r>
              <a:rPr lang="ko-KR" altLang="en-US" sz="3200" b="1" kern="0" spc="0" dirty="0">
                <a:solidFill>
                  <a:schemeClr val="bg1"/>
                </a:solidFill>
                <a:effectLst/>
                <a:latin typeface="배달의민족 주아" panose="02020603020101020101" pitchFamily="18" charset="-127"/>
                <a:ea typeface="문체부 궁체 흘림체" panose="02030609000101010101" pitchFamily="17" charset="-127"/>
              </a:rPr>
              <a:t>국제법적 지위</a:t>
            </a:r>
            <a:b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</a:b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45AE33-1FF5-44F9-8E40-1C19F216E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9687" y="6300165"/>
            <a:ext cx="3278588" cy="378931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21604536 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체육학과 임현재</a:t>
            </a:r>
          </a:p>
        </p:txBody>
      </p:sp>
    </p:spTree>
    <p:extLst>
      <p:ext uri="{BB962C8B-B14F-4D97-AF65-F5344CB8AC3E}">
        <p14:creationId xmlns:p14="http://schemas.microsoft.com/office/powerpoint/2010/main" val="2238504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2A2D95-439F-4731-A187-C36FCBEE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역사적 근거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ED7CAA1-453F-4246-9F9A-DF1DF6A733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1454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『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세종실록지리지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』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에는 우산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于山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과 무릉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武陵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2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섬이 울진 현 정동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正東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바다 가운데 있다고 하면서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2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섬이 서로 거리가 멀지 아니하여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날씨가 맑으면 가히 바라볼 수 있다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 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우리 태조 때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유리하는 백성들이 그 섬으로 도망하여 들어가는 자가 심히 많다 함을 듣고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다시 삼척 사람 김인우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金麟雨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안무사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安撫使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 삼아서 사람들을 쇄출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刷出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하여 그 땅을 비우게 하였는데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인우가 말하기를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"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땅이 비옥하고 대나무의 크기가 기둥 같으며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쥐는 크기가 고양이 같고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복숭아씨가 되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[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升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]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처럼 큰데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모두 물건이 이와 같다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" 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하였다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이는 조선왕조가 </a:t>
            </a:r>
            <a:r>
              <a:rPr lang="en-US" altLang="ko-KR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15</a:t>
            </a:r>
            <a:r>
              <a:rPr lang="ko-KR" altLang="en-US" sz="18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초부터 울릉도와 독도를 조선영토로 관리하고 있었음을 보여주는 자료이다</a:t>
            </a:r>
            <a:r>
              <a:rPr lang="en-US" altLang="ko-KR" sz="18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1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3074" name="Picture 2" descr="세종실록지리지(세종14, 1432년)">
            <a:extLst>
              <a:ext uri="{FF2B5EF4-FFF2-40B4-BE49-F238E27FC236}">
                <a16:creationId xmlns:a16="http://schemas.microsoft.com/office/drawing/2014/main" id="{39665E5D-6672-440D-9D51-7C04937D796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23" y="1958905"/>
            <a:ext cx="3053531" cy="394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6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63C4A9-9EFF-4D54-8173-121B0E2C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역사적 근거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998688E-D30D-452E-89EC-283C68CCB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5388" y="2032102"/>
            <a:ext cx="5181600" cy="4351338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 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지도는 일본에서 만든 ‘신찬 조선국전도이다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b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24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여기에는 독도와 울릉도가 한반도와 같은 색인 노란색으로 그려져 있다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b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24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즉 일본이 ‘독도는 조선의 땅이라고 인정하는 지도라고 할 수 있다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b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24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 밖에도 프랑스에서 만든 ‘조선왕국전도’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 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일본에서 만든 ‘삼국접양지도’ 등 독도가 일본의 땅이 아닌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우리의 땅임을 나타내는 옛 지도와 자료가 많이 있다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4098" name="Picture 2" descr="신찬 조선국전도">
            <a:extLst>
              <a:ext uri="{FF2B5EF4-FFF2-40B4-BE49-F238E27FC236}">
                <a16:creationId xmlns:a16="http://schemas.microsoft.com/office/drawing/2014/main" id="{3E4CD26C-856D-410B-8490-E5D4A441EA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83" y="1917950"/>
            <a:ext cx="3261853" cy="48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4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B6BBDF-B08F-46E6-82AC-2F3168C6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역사적 근거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BA89876-8B5F-43B7-A936-CE02F521A5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프랑스의 유명한 지리학자 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J. B. B. 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당빌이 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1737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년에 제작한 서양 최초의 한국전도로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,『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신중국지도첩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(NOUVEL ATLAS DE LA CHINE)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 삽도로 들어있다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b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「조선왕국전도는 매우 정확한 것이 특징으로 당시 현존하던 중국을 비롯한 아시아제국에 관한 모든 지도와 참고자료들을 검토하여 지형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地形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산세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山勢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수계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水系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및 경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․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위도까지 매우 정확하다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b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대부분의 지명들은 중국어식 발음표기에서 온 것이지만 일부는 일본식 한자 발음의 표기이다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b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국경은 압록강 위까지 되어 있고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조선 팔도의 이름을 모두 표기하였다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백두산의 이름은 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'Poda Chan', 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울릉도는 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'Fang Ling Tao', 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독도로 추정되는 섬은 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'Tchian Chan Tao', 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제주도는 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'Kitcheou', 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서울은 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'King Ki Tao', 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부산 동래는 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'Tong Lai', 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압록강은 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'Yalou Kiang'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으로 표기되어 있고 도시는 부호로 표시하고 있다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동해의 명칭은 표기되어 있지 않다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1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5124" name="Picture 4" descr="D'Anville, 『Royaume de Corée』(1737년).">
            <a:extLst>
              <a:ext uri="{FF2B5EF4-FFF2-40B4-BE49-F238E27FC236}">
                <a16:creationId xmlns:a16="http://schemas.microsoft.com/office/drawing/2014/main" id="{753C996E-D462-4C29-9FB6-9CF15D70F9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11" y="1825625"/>
            <a:ext cx="29651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3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CDC612-07C8-4D75-8F93-A957BD5A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역사적 근거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86A9A7-8241-48EC-880D-ACA0B8DEFFFA}"/>
              </a:ext>
            </a:extLst>
          </p:cNvPr>
          <p:cNvSpPr txBox="1"/>
          <p:nvPr/>
        </p:nvSpPr>
        <p:spPr>
          <a:xfrm>
            <a:off x="5066722" y="1809810"/>
            <a:ext cx="6287078" cy="380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독도는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6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초엽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(512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신라가 복속한 우산국의 영토라고 기록하고 있으므로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독도에 대한 통치 역사는 신라 시대까지 거슬러 올라간다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독도는 신라의 장군 이사부가 울릉도를 정복한 뒤 지금까지 줄곧 우리의 땅이었다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0" marR="0" indent="0" algn="just" fontAlgn="base" latinLnBrk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그런데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17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세기 말부터 일본이 독도를 포함한 울릉도를 욕심 내며 갈등을 일으키기 시작했다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조선은 그런 일본과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동안 치열하게 논쟁을 벌였고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결국 일본은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1696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년에 독도가 조선의 땅이라고 인정 했었는데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여기에는 유명한 일화가 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1693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어부 안용복이 울릉도에서 어업 행위를 하다가 조업 권을 사이에 두고 일본인과 실랑이가 붙어 일본 본국으로 끌려갔다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그러나 그는 호키 태수에게 조선인이 조선 영토에 갔는데 무엇이 문제냐며 강력하게 주장했다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이로 인해 에도 막부가 그를 조선으로 돌려보냈고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1695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12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월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25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 돗토리번에 대한 조회를 통해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"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울릉도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죽도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와 독도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송도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모두 돗토리번에 속하지 않는다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."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는 사실을 확인한 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돗토리번 답변서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1696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월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28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 일본인들의 울릉도 방면 도해를 금지하도록 지시하게 되었다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dirty="0"/>
          </a:p>
        </p:txBody>
      </p:sp>
      <p:pic>
        <p:nvPicPr>
          <p:cNvPr id="14" name="내용 개체 틀 13" descr="커튼, 테이블, 서있는, 남자이(가) 표시된 사진&#10;&#10;자동 생성된 설명">
            <a:extLst>
              <a:ext uri="{FF2B5EF4-FFF2-40B4-BE49-F238E27FC236}">
                <a16:creationId xmlns:a16="http://schemas.microsoft.com/office/drawing/2014/main" id="{1C39D036-9104-499B-92A1-B94BCF25C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2" y="1924050"/>
            <a:ext cx="4876800" cy="4093292"/>
          </a:xfrm>
        </p:spPr>
      </p:pic>
    </p:spTree>
    <p:extLst>
      <p:ext uri="{BB962C8B-B14F-4D97-AF65-F5344CB8AC3E}">
        <p14:creationId xmlns:p14="http://schemas.microsoft.com/office/powerpoint/2010/main" val="153911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5600384-0A8C-4A62-B780-13C6C020D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지리적 근거</a:t>
            </a: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우리 땅 독도의 도로명주소를 알려 드립니다” - 스트레이트뉴스">
            <a:extLst>
              <a:ext uri="{FF2B5EF4-FFF2-40B4-BE49-F238E27FC236}">
                <a16:creationId xmlns:a16="http://schemas.microsoft.com/office/drawing/2014/main" id="{71EDD0F0-F5AB-4645-B4CD-757E2AA90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8" r="-2" b="1160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38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00A9CC-D966-446C-BB19-363F5135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지리적 근거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4743993-06F1-4EDB-A970-25F440CD86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지리적 근거로 독도는 경위도 상으로는 북위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37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14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분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18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초와 동경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131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52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분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22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초 지점에 있는 섬이다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행정구역으로는 경상북도 울릉군 울릉읍 독도리에 소속되어 있고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대한민국의 가장 동쪽에 있는 영토이다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r>
              <a:rPr lang="ko-KR" altLang="en-US" sz="2000" kern="0" dirty="0">
                <a:solidFill>
                  <a:srgbClr val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울릉군에 속해 있는 우리 땅 독도는 지리적으로도 우리 땅인 근거가 명확하다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독도와 가장 가까운 일본 영토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오키섬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사이의 거리는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157.5km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 일본에서는 독도를 볼 수 없지만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울릉도와 독도 사이의 거리는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87.4km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 맑은 날이면 육안으로 독도를 확인할 수 있어 역사적으로 독도는 울릉도의 일부로 인식됐다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7169" name="_x273143336">
            <a:extLst>
              <a:ext uri="{FF2B5EF4-FFF2-40B4-BE49-F238E27FC236}">
                <a16:creationId xmlns:a16="http://schemas.microsoft.com/office/drawing/2014/main" id="{C3200A78-5939-4ABB-8356-18189CF1E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825625"/>
            <a:ext cx="5394325" cy="394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5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F6A320-6C9D-435D-A532-1CB9B427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지리적 근거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98A356-676E-464E-9F0C-EA0501B54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25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총 면적은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187,554m²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서도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西島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88,740m², 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동도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東島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73,297m², 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 밖의 부속도서가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25,517m²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이다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서도의 최고 높이는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168.5m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이고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동도의 최고 높이는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98.6m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이다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2012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11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월부터 대한민국 정부 고시에 의거하여 서도의 최고봉은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대한봉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'(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大韓峰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동도의 최고봉은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우산봉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'(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于山峰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으로 부른다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동도의 최고봉은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1950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년대에는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성걸봉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으로 불렸으며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2005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년부터 고시 이전까지는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일출봉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'(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日出峰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이라 불렸다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r>
              <a:rPr lang="en-US" altLang="ko-KR" sz="1700" baseline="30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]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동도와 서도 및 부속 도서는 대부분 수심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10m 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미만의 얕은 땅으로 연결되어 있다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sz="1700" b="0" i="0" dirty="0">
              <a:effectLst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대한민국의 행정구역에서는 </a:t>
            </a:r>
            <a:r>
              <a:rPr lang="ko-KR" altLang="en-US" sz="17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경상북도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</a:t>
            </a:r>
            <a:r>
              <a:rPr lang="ko-KR" altLang="en-US" sz="17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울릉군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</a:t>
            </a:r>
            <a:r>
              <a:rPr lang="ko-KR" altLang="en-US" sz="17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울릉읍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</a:t>
            </a:r>
            <a:r>
              <a:rPr lang="ko-KR" altLang="en-US" sz="17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독도리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산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1-96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번지에 속하며 </a:t>
            </a:r>
            <a:r>
              <a:rPr lang="ko-KR" altLang="en-US" sz="17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우편번호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는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40240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이다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대한민국은 이 섬을 </a:t>
            </a:r>
            <a:r>
              <a:rPr lang="ko-KR" altLang="en-US" sz="17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천연기념물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제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336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호 </a:t>
            </a:r>
            <a:r>
              <a:rPr lang="ko-KR" altLang="en-US" sz="17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 천연보호구역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으로 지정하여 보호하고 있다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울릉군은 국민 공모를 통해 도로명 주소법에 따른 이 섬의 도로명 주소를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</a:t>
            </a:r>
            <a:r>
              <a:rPr lang="ko-KR" altLang="en-US" sz="17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독도안용복길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'(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서도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과 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</a:t>
            </a:r>
            <a:r>
              <a:rPr lang="ko-KR" altLang="en-US" sz="17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독도이사부길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'(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동도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 정하였다</a:t>
            </a:r>
            <a:r>
              <a:rPr lang="en-US" altLang="ko-KR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일본이 주장하는 행정 구역에서는 </a:t>
            </a:r>
            <a:r>
              <a:rPr lang="ko-KR" altLang="en-US" sz="17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시마네현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</a:t>
            </a:r>
            <a:r>
              <a:rPr lang="ko-KR" altLang="en-US" sz="17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오키군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</a:t>
            </a:r>
            <a:r>
              <a:rPr lang="ko-KR" altLang="en-US" sz="17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오키노시마정</a:t>
            </a:r>
            <a:r>
              <a:rPr lang="ko-KR" altLang="en-US" sz="17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 속해 있다</a:t>
            </a:r>
            <a:r>
              <a:rPr lang="en-US" altLang="ko-KR" sz="1600" b="0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1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5D2D7DD-FD90-4EE3-BB0B-65FA2199D4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4" y="2237838"/>
            <a:ext cx="4764648" cy="23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33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4DAEA8E-2845-44EC-9904-B76DBA923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3497" y="1421411"/>
            <a:ext cx="5221185" cy="3072015"/>
          </a:xfrm>
        </p:spPr>
        <p:txBody>
          <a:bodyPr anchor="b">
            <a:normAutofit/>
          </a:bodyPr>
          <a:lstStyle/>
          <a:p>
            <a:r>
              <a:rPr lang="ko-KR" altLang="en-US" sz="5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국제법적 지위</a:t>
            </a:r>
            <a:br>
              <a:rPr lang="en-US" altLang="ko-KR" sz="5600" dirty="0"/>
            </a:br>
            <a:endParaRPr lang="ko-KR" altLang="en-US" sz="56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3C6B429D-03C7-4BD7-B449-D987E579B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334" y="1390172"/>
            <a:ext cx="4939504" cy="325065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9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4AAF90-B044-4552-8EF6-BD5CEF47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국제법적 지위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C8D2F0-D88E-4BEC-9B92-35B627BC1C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ko-KR" altLang="en-US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독도﻿는 국제법상 </a:t>
            </a:r>
            <a:r>
              <a:rPr lang="en-US" altLang="ko-KR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 </a:t>
            </a:r>
            <a:r>
              <a:rPr lang="ko-KR" altLang="en-US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섬 </a:t>
            </a:r>
            <a:r>
              <a:rPr lang="en-US" altLang="ko-KR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</a:t>
            </a:r>
            <a:r>
              <a:rPr lang="ko-KR" altLang="en-US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이므로 </a:t>
            </a:r>
            <a:r>
              <a:rPr lang="en-US" altLang="ko-KR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12</a:t>
            </a:r>
            <a:r>
              <a:rPr lang="ko-KR" altLang="en-US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해리 영해와 </a:t>
            </a:r>
            <a:r>
              <a:rPr lang="en-US" altLang="ko-KR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200</a:t>
            </a:r>
            <a:r>
              <a:rPr lang="ko-KR" altLang="en-US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해리의 배타적 경제 수역</a:t>
            </a:r>
            <a:r>
              <a:rPr lang="en-US" altLang="ko-KR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排他的經濟水域</a:t>
            </a:r>
            <a:r>
              <a:rPr lang="en-US" altLang="ko-KR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(Exclusive Economic Zone, EEZ</a:t>
            </a:r>
            <a:r>
              <a:rPr lang="ko-KR" altLang="en-US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 약칭</a:t>
            </a:r>
            <a:r>
              <a:rPr lang="en-US" altLang="ko-KR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을 가질 수 있다</a:t>
            </a:r>
            <a:r>
              <a:rPr lang="en-US" altLang="ko-KR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EEZ</a:t>
            </a:r>
            <a:r>
              <a:rPr lang="ko-KR" altLang="en-US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란 영해 기선으로부터 최대 </a:t>
            </a:r>
            <a:r>
              <a:rPr lang="en-US" altLang="ko-KR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200</a:t>
            </a:r>
            <a:r>
              <a:rPr lang="ko-KR" altLang="en-US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해리까지에 이르는 수역 중에서 영해를 제외한 수역이다</a:t>
            </a:r>
            <a:r>
              <a:rPr lang="en-US" altLang="ko-KR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r>
              <a:rPr lang="ko-KR" altLang="en-US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타국의 선박이나 항공기는 연안국의 </a:t>
            </a:r>
            <a:r>
              <a:rPr lang="en-US" altLang="ko-KR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EEZ</a:t>
            </a:r>
            <a:r>
              <a:rPr lang="ko-KR" altLang="en-US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자유롭게 통항할 수 있지만</a:t>
            </a:r>
            <a:r>
              <a:rPr lang="en-US" altLang="ko-KR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자원 개발이나 어업 활동 등에서는 여러 가지로 제약을 받게 된다</a:t>
            </a:r>
            <a:r>
              <a:rPr lang="en-US" altLang="ko-KR" sz="180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1996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한국과 일본이 각각 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200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해리 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EEZ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선포한 결과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양국의 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EEZ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 중첩되는 해역이 발생하였다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en-US" altLang="ko-KR" sz="1800" dirty="0">
              <a:solidFill>
                <a:srgbClr val="00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0" indent="0" algn="l">
              <a:buNone/>
            </a:pP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이에 대한 양국의 해양 경계가 필요했으나 경계에 대한       </a:t>
            </a:r>
            <a:r>
              <a:rPr lang="ko-KR" altLang="en-US" sz="1800" dirty="0">
                <a:solidFill>
                  <a:srgbClr val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  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양측의 주장이 대립하여 잠정적으로 어업에 관한 사항만을 규율하는 어업 협정이 체결되었다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이 어업 협정은 한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 양국의 배타적 경제 수역에 적용되었고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이에 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EEZ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충돌이 발생하여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 충돌 지역을 중간 수역으로 지정하였다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중간 수역이란 장차 한일 양국의 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EEZ 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경계가 확정되면 사라질 잠정적 성격의 수역을 말한다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우리 땅인 독도의 영해는 양국의 배타적 경제 수역이 확정되지 않은 이른바 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 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중간 수역 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에 포함 되지 않는다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EE39951-2DBD-4C78-9D72-6FEE984C0A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7290"/>
            <a:ext cx="5181600" cy="34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5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0FB74-1827-494D-BC86-6FA1580C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국제법적 지위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0E9BF1D-2065-4882-B760-8874344DB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2553" y="1690688"/>
            <a:ext cx="5181600" cy="4351338"/>
          </a:xfrm>
        </p:spPr>
        <p:txBody>
          <a:bodyPr>
            <a:normAutofit/>
          </a:bodyPr>
          <a:lstStyle/>
          <a:p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섬의 법적 지위와 관련하여 국제 법은 섬과 암석을 구분하여 그 해양 지형이 창출할 수 있는 해양관할수역을 달리 규정하고 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4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면이 바다로 둘러싸여 있는 해양 지형이 국제법상 섬으로서 법적 지위를 인정받게 된다면 동 섬은 자체의 영해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접속수역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배타적 경제수역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대륙붕과 같은 관할수역을 가질 수 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이에 비해 암석은 배타적 경제수역과 대륙붕과 같은 확대된 해양관할수역 을 창설할 수 없고 다만 영해 및 접속수역만을 가진다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따라서 국제법상 해양관할수역을 가질 수 있는 섬이 되기 위한 법적 요건들에 관해서 구체적으로 고찰해 볼 필요가 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이에 관하여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UN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해양법협약은 제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121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조에 섬에 관한 통상 적인 규정으로 다음과 같이 규정하고 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dirty="0"/>
          </a:p>
        </p:txBody>
      </p:sp>
      <p:pic>
        <p:nvPicPr>
          <p:cNvPr id="11266" name="Picture 2" descr="티칭허브와 함께하는 독도">
            <a:extLst>
              <a:ext uri="{FF2B5EF4-FFF2-40B4-BE49-F238E27FC236}">
                <a16:creationId xmlns:a16="http://schemas.microsoft.com/office/drawing/2014/main" id="{B5DEC016-0B22-49DD-A05E-AE63B2A905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825625"/>
            <a:ext cx="4610100" cy="369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7D6025E-9083-4A54-B8E2-E52A877F3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목차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A6657-8AB5-4A36-978C-95BF00D77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독도에 대해서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가치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역사적 근거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지리적 근거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국제법적 지위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19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E86EB9A-3629-44BB-9CC0-EA2D364E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ko-KR" altLang="en-US" sz="6000" kern="12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영상 시청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680D176D-030F-46E6-A667-215AC75E6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altLang="ko-KR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tooltip="http://dokdo.mofa.go.kr/kor/pds/video_list.jsp    "/>
              </a:rPr>
              <a:t>http://dokdo.mofa.go.kr/kor/pds/video_list.jsp    </a:t>
            </a:r>
            <a:endParaRPr lang="en-US" altLang="ko-KR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그림 5" descr="실외, 물, 자연, 호수이(가) 표시된 사진&#10;&#10;자동 생성된 설명">
            <a:extLst>
              <a:ext uri="{FF2B5EF4-FFF2-40B4-BE49-F238E27FC236}">
                <a16:creationId xmlns:a16="http://schemas.microsoft.com/office/drawing/2014/main" id="{1FCE0ECF-FB3E-4341-8E23-34DC19DCD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1" b="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40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4381DFF-765A-4CD4-8694-D170B8D9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z="6000" kern="12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감사합니다</a:t>
            </a:r>
            <a:r>
              <a:rPr lang="en-US" altLang="ko-KR" sz="6000" kern="12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44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내용 개체 틀 4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BCB0D000-B491-476F-AFDD-60E1DC33A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8" y="1147577"/>
            <a:ext cx="5924433" cy="5011082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C1088E17-B245-4037-ADCE-D74AA9E02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575" y="1235075"/>
            <a:ext cx="4770438" cy="4387850"/>
          </a:xfrm>
        </p:spPr>
        <p:txBody>
          <a:bodyPr>
            <a:normAutofit/>
          </a:bodyPr>
          <a:lstStyle/>
          <a:p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대한민국 동쪽 끝에 위치한 아름다운 섬 독도는 동도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·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서도와 그 주변에 흩어져 있는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89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개의 바위섬으로 이루어진 화산섬이다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독도는 울릉도에서 동남쪽으로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87.4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㎞ 떨어져 맑은 날 울릉도에서 독도를 육안으로 확인할 수 있다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경상북도 울릉군에 속한 독도는 대한민국 정부 소유의 국유지로 천연기념물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336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호이다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60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 종의 식물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130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 종의 곤충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160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 종의 조류와 다양한 해양생물의 서식지로 자연 생태계의 보물창고이기도 하다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DB57A-3D63-42DF-9929-A2043AA5DE05}"/>
              </a:ext>
            </a:extLst>
          </p:cNvPr>
          <p:cNvSpPr txBox="1"/>
          <p:nvPr/>
        </p:nvSpPr>
        <p:spPr>
          <a:xfrm>
            <a:off x="564868" y="448236"/>
            <a:ext cx="442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618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CFE751F-6490-4AB0-B49E-9483D51C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ko-KR" altLang="en-US" sz="6000" kern="12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가치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그림 3" descr="실외, 산, 자연, 대형이(가) 표시된 사진&#10;&#10;자동 생성된 설명">
            <a:extLst>
              <a:ext uri="{FF2B5EF4-FFF2-40B4-BE49-F238E27FC236}">
                <a16:creationId xmlns:a16="http://schemas.microsoft.com/office/drawing/2014/main" id="{BF2F3D19-777C-40D6-9400-0FF0E38B5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7" r="18703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67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ABFB2F-D5EB-43BD-BDDF-25DF5C70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455455"/>
            <a:ext cx="3644153" cy="737534"/>
          </a:xfrm>
        </p:spPr>
        <p:txBody>
          <a:bodyPr/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가치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FDD638-57B8-48E2-BD78-8EDA14134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9641" y="1832592"/>
            <a:ext cx="4737847" cy="4001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지하자원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작은 바위섬인 독도는 언뜻 보면 쓸모 없는 땅 같지만 독도는 경제적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군사전략적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생태 환경적으로 매우 소중한 국토이다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b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먼저 독도는 경제적 가치가 크다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 주변 바다는 많은 물고기가 잡히는 황금어장이다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한류와 난류가 교차해 플랑크톤이 풍부하기 때문이다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또 독도 주변으로 천연가스를 비롯한 자원들이 묻혀 있다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특히 가스 하이드레이트가 대량으로 묻혀 있다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가스 하이드레이트는 바다 깊은 곳에서 가스와 물이 결합해 고체가 된 특이한 물질이다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매장량이 많고 공해가 없어 ‘꿈의 에너지원으로 불린다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군사전략적으로도 아주 중요하다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독도는 동북아 강대국의 군사력이 교차하는 곳에 자리 잡고 있다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러시아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·</a:t>
            </a: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·</a:t>
            </a:r>
            <a:r>
              <a:rPr lang="ko-KR" altLang="en-US" sz="1600" spc="5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북한의 해군과 공군의 이동 상황을 손바닥처럼 들여다볼 수 있는 전략적 요충지이다</a:t>
            </a:r>
            <a:r>
              <a:rPr lang="en-US" altLang="ko-KR" sz="1600" spc="5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600" spc="5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860DD1-FA82-41E8-8FC3-9C0692AF43D8}"/>
              </a:ext>
            </a:extLst>
          </p:cNvPr>
          <p:cNvSpPr txBox="1"/>
          <p:nvPr/>
        </p:nvSpPr>
        <p:spPr>
          <a:xfrm>
            <a:off x="971550" y="1825625"/>
            <a:ext cx="4945156" cy="385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78141F43-4718-4FD6-8A04-8A3EEB09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45" y="11929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8" name="_x273144296">
            <a:extLst>
              <a:ext uri="{FF2B5EF4-FFF2-40B4-BE49-F238E27FC236}">
                <a16:creationId xmlns:a16="http://schemas.microsoft.com/office/drawing/2014/main" id="{E57377BD-2DD6-4207-8200-0B1E9844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5" y="1832592"/>
            <a:ext cx="540067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6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396DD8-345F-41DC-A804-25B9110C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가치</a:t>
            </a:r>
          </a:p>
        </p:txBody>
      </p:sp>
      <p:pic>
        <p:nvPicPr>
          <p:cNvPr id="5" name="내용 개체 틀 4" descr="텍스트이(가) 표시된 사진&#10;&#10;자동 생성된 설명">
            <a:extLst>
              <a:ext uri="{FF2B5EF4-FFF2-40B4-BE49-F238E27FC236}">
                <a16:creationId xmlns:a16="http://schemas.microsoft.com/office/drawing/2014/main" id="{54017908-6189-4326-B84B-0CAE0CE37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49"/>
            <a:ext cx="4585447" cy="33696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1674E-0D3F-4D18-BC3F-CB3267157B5C}"/>
              </a:ext>
            </a:extLst>
          </p:cNvPr>
          <p:cNvSpPr txBox="1"/>
          <p:nvPr/>
        </p:nvSpPr>
        <p:spPr>
          <a:xfrm>
            <a:off x="6230471" y="1663794"/>
            <a:ext cx="45854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b="1" i="0" dirty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경제</a:t>
            </a:r>
          </a:p>
          <a:p>
            <a:pPr algn="just"/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1970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12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월 유엔총회는 각 연안국의 관할권 범위 밖에 존재하는 </a:t>
            </a:r>
            <a:r>
              <a:rPr lang="ko-KR" altLang="en-US" i="0" dirty="0" err="1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심해저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자원은 인류공동유산이라는 내용의 결의문을 채택하고 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1973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년에 조직과 절차를 경정한 후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1982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월에 본문 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320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 조항과 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9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 부속서로 구성된 유엔 해양법 협약을 채택하게 된다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b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유엔해양법 협약은 영해 및 접속 수역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국제해협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군도국가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群島國家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배타적경제 수역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대륙붕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공해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섬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폐쇄해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閉鎖海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내륙국가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국제 심해저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해양환경의 보호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해양과학 조사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해양 기술의 발전 및 이전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분쟁 해결 등을 내용으로 하며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9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개의 부속서를 포함하고 있다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  <a:p>
            <a:br>
              <a:rPr lang="ko-KR" altLang="en-US" b="0" i="0" u="none" strike="noStrike" dirty="0">
                <a:solidFill>
                  <a:srgbClr val="2A6496"/>
                </a:solidFill>
                <a:effectLst/>
                <a:latin typeface="Noto Sans KR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28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911A4E-76F7-4025-B622-074B9571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독도의가치</a:t>
            </a:r>
          </a:p>
        </p:txBody>
      </p:sp>
      <p:pic>
        <p:nvPicPr>
          <p:cNvPr id="5" name="내용 개체 틀 4" descr="실외, 물, 건물, 보트이(가) 표시된 사진&#10;&#10;자동 생성된 설명">
            <a:extLst>
              <a:ext uri="{FF2B5EF4-FFF2-40B4-BE49-F238E27FC236}">
                <a16:creationId xmlns:a16="http://schemas.microsoft.com/office/drawing/2014/main" id="{7C92B4B9-CFD8-4C0E-985A-135704EE3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05" y="1690687"/>
            <a:ext cx="3352801" cy="46489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A1D6C3-47E1-4969-994D-2483CB8FC0B1}"/>
              </a:ext>
            </a:extLst>
          </p:cNvPr>
          <p:cNvSpPr txBox="1"/>
          <p:nvPr/>
        </p:nvSpPr>
        <p:spPr>
          <a:xfrm>
            <a:off x="6225989" y="1261361"/>
            <a:ext cx="4240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군사적가치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1905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러일전쟁의 최후를 장식한 이른바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동해의 대해전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에서 독도의 군사적 가치는 유감없이 발휘되었다고 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당시 일본은 한국령 독도를 일본령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다케시마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 개명하며 시마네 현은 기도의 소관으로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1905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월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28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일에 일본내각회의 결정으로 독도를 강제적으로 일본령으로 편입하였으며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1905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월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일에는 독도에 망루를 준공하였기에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망강한 러시아 해군을 물리칠 수 있었다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b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현재 우리나라 정부에서는 독도에 통신기지를 구축하여 전략적 기지로 관리하고 있으며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이곳 관측소에서 러시아의 태평양함대와일본 및 북한 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공군의 이동상황을 손쉽게 파악하여 동북아 및 국가안보에 필요한 군사정보를 제공하고 있다고 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204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B0DFB73-AA82-4206-BF45-8D72AC73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ko-KR" altLang="en-US" sz="6000" kern="12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역사적근거</a:t>
            </a: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B744808-9A18-4630-AE68-AB8167F35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37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29DA05-BE90-443D-8751-73B37A00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역사적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DBBA81-C041-484F-8A69-65C055EC9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303" y="1893377"/>
            <a:ext cx="7670734" cy="3879893"/>
          </a:xfrm>
        </p:spPr>
        <p:txBody>
          <a:bodyPr>
            <a:normAutofit/>
          </a:bodyPr>
          <a:lstStyle/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독도는 우리 땅이라는 기록은 많이 남아 있는데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『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세종실록지리지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』(1454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는 울릉도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무릉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와 독도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 강원도 울진 현에 속한 두 섬이라고 기록하고 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독도에 관한 기록은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『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신증동국여지승람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』(1531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『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동국문헌비고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(1770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),『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만기요람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(1808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),『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증보문헌비고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(1908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등 다른 관찬 문헌에서도 일관되게 이어지고 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일본에서 만든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『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신찬조선국전도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(1894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)』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에도 독도와 울릉도가 한반도와 같은 색인 노란색으로 그려져 있어요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즉 일본이 ‘독도는 조선의 땅이라고 인정하는 지도라고 할 수 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 밖에도 프랑스에서 만든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『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조선왕국전도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』,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일본에서 만든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『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삼국접양지도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』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등 독도가 일본의 땅이 아닌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우리의 땅임을 나타내는 옛 지도와 자료가 많이 있어 역사적으로도 독도가 우리 땅임을 분명히 할 수 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57B27E-8280-46C7-9072-C0A1C1B84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0"/>
            <a:ext cx="8893605" cy="27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2049" name="_x273140696">
            <a:extLst>
              <a:ext uri="{FF2B5EF4-FFF2-40B4-BE49-F238E27FC236}">
                <a16:creationId xmlns:a16="http://schemas.microsoft.com/office/drawing/2014/main" id="{C2A28C37-386D-4F86-B3D8-26E0C836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8"/>
            <a:ext cx="3126658" cy="435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C748C72-87A3-4E0B-A54B-A507D656CF8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38198" y="6031777"/>
            <a:ext cx="19934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굴림" panose="020B0600000101010101" pitchFamily="50" charset="-127"/>
              </a:rPr>
              <a:t>신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함초롬바탕" panose="02030604000101010101" pitchFamily="18" charset="-127"/>
                <a:ea typeface="굴림" panose="020B0600000101010101" pitchFamily="50" charset="-127"/>
              </a:rPr>
              <a:t>찬조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함초롬바탕" panose="02030604000101010101" pitchFamily="18" charset="-127"/>
                <a:ea typeface="굴림" panose="020B0600000101010101" pitchFamily="50" charset="-127"/>
              </a:rPr>
              <a:t>선국전도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함초롬바탕" panose="02030604000101010101" pitchFamily="18" charset="-127"/>
                <a:ea typeface="굴림" panose="020B0600000101010101" pitchFamily="50" charset="-127"/>
              </a:rPr>
              <a:t>(1894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함초롬바탕" panose="02030604000101010101" pitchFamily="18" charset="-127"/>
                <a:ea typeface="굴림" panose="020B0600000101010101" pitchFamily="50" charset="-127"/>
              </a:rPr>
              <a:t>년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함초롬바탕" panose="02030604000101010101" pitchFamily="18" charset="-127"/>
                <a:ea typeface="굴림" panose="020B0600000101010101" pitchFamily="50" charset="-127"/>
              </a:rPr>
              <a:t>)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417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1617</Words>
  <Application>Microsoft Office PowerPoint</Application>
  <PresentationFormat>와이드스크린</PresentationFormat>
  <Paragraphs>49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Noto Sans KR</vt:lpstr>
      <vt:lpstr>배달의민족 주아</vt:lpstr>
      <vt:lpstr>함초롬바탕</vt:lpstr>
      <vt:lpstr>Arial</vt:lpstr>
      <vt:lpstr>Avenir Next LT Pro</vt:lpstr>
      <vt:lpstr>Calibri</vt:lpstr>
      <vt:lpstr>Tw Cen MT</vt:lpstr>
      <vt:lpstr>ShapesVTI</vt:lpstr>
      <vt:lpstr>독도가 한국영토인 역사적 지리적 근거와 국제법적 지위 </vt:lpstr>
      <vt:lpstr>목차</vt:lpstr>
      <vt:lpstr>PowerPoint 프레젠테이션</vt:lpstr>
      <vt:lpstr>독도의 가치</vt:lpstr>
      <vt:lpstr>독도의 가치</vt:lpstr>
      <vt:lpstr>독도의 가치</vt:lpstr>
      <vt:lpstr>독도의가치</vt:lpstr>
      <vt:lpstr>독도의 역사적근거</vt:lpstr>
      <vt:lpstr>독도의 역사적 근거</vt:lpstr>
      <vt:lpstr>독도의 역사적 근거</vt:lpstr>
      <vt:lpstr>독도의 역사적 근거</vt:lpstr>
      <vt:lpstr>독도의 역사적 근거</vt:lpstr>
      <vt:lpstr>독도의 역사적 근거</vt:lpstr>
      <vt:lpstr>독도의 지리적 근거</vt:lpstr>
      <vt:lpstr>독도의 지리적 근거</vt:lpstr>
      <vt:lpstr>독도의 지리적 근거</vt:lpstr>
      <vt:lpstr>독도의 국제법적 지위 </vt:lpstr>
      <vt:lpstr>독도의 국제법적 지위</vt:lpstr>
      <vt:lpstr>독도의 국제법적 지위</vt:lpstr>
      <vt:lpstr>영상 시청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독도가 한국영토인 역사적 지리적 근거와 국제법적 지위 </dc:title>
  <dc:creator>임 현재</dc:creator>
  <cp:lastModifiedBy>임 현재</cp:lastModifiedBy>
  <cp:revision>4</cp:revision>
  <dcterms:created xsi:type="dcterms:W3CDTF">2020-09-27T10:56:05Z</dcterms:created>
  <dcterms:modified xsi:type="dcterms:W3CDTF">2020-09-27T11:57:48Z</dcterms:modified>
</cp:coreProperties>
</file>