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2" r:id="rId5"/>
    <p:sldId id="273" r:id="rId6"/>
    <p:sldId id="259" r:id="rId7"/>
    <p:sldId id="262" r:id="rId8"/>
    <p:sldId id="261" r:id="rId9"/>
    <p:sldId id="260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4" r:id="rId20"/>
    <p:sldId id="275" r:id="rId2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박수한" initials="박" lastIdx="2" clrIdx="0">
    <p:extLst>
      <p:ext uri="{19B8F6BF-5375-455C-9EA6-DF929625EA0E}">
        <p15:presenceInfo xmlns:p15="http://schemas.microsoft.com/office/powerpoint/2012/main" userId="b21e6b35f57c7c3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9" autoAdjust="0"/>
    <p:restoredTop sz="94660"/>
  </p:normalViewPr>
  <p:slideViewPr>
    <p:cSldViewPr snapToGrid="0">
      <p:cViewPr varScale="1">
        <p:scale>
          <a:sx n="42" d="100"/>
          <a:sy n="42" d="100"/>
        </p:scale>
        <p:origin x="72" y="7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9A8F512-4AE4-439E-8D20-F5D838B8F2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E2B4A8F-BAC3-48A5-B6BF-688F41CE50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36C2DA6-2E18-45E0-A15E-2DB771157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DFC18-174D-46BF-9273-21E6ECB4E186}" type="datetimeFigureOut">
              <a:rPr lang="ko-KR" altLang="en-US" smtClean="0"/>
              <a:t>2020-09-28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8A7E094-8E4F-4714-BC02-E812679A3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A75741E-6CC4-46EB-8C27-C2B6F7535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488EF-0EFE-4812-898F-8DF48B044DD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399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578F0DE-6CE9-4A6B-ACF8-66093FBC9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D69DD38-7DAE-4616-8E08-143AEBCACA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F3D0573-1B45-428D-9DD8-64BFC0DFA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DFC18-174D-46BF-9273-21E6ECB4E186}" type="datetimeFigureOut">
              <a:rPr lang="ko-KR" altLang="en-US" smtClean="0"/>
              <a:t>2020-09-28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72E5B96-4454-4EA8-A51B-6F2DBB045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CC8CAAC-83BD-45F2-B8B3-A70DB5B83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488EF-0EFE-4812-898F-8DF48B044DD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8469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0CC261F9-B7BF-4397-BFA2-55ED91B735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E58F77CC-DAE1-4DAF-9125-5F2E886698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E1FFA86-C622-4B74-845C-30403A01D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DFC18-174D-46BF-9273-21E6ECB4E186}" type="datetimeFigureOut">
              <a:rPr lang="ko-KR" altLang="en-US" smtClean="0"/>
              <a:t>2020-09-28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EA8C0C0-C389-4274-8472-9D3981F3E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AAA082D-6932-42FB-86B5-13BDAD3B5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488EF-0EFE-4812-898F-8DF48B044DD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8509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A01DA0D-6F1C-4824-B7A2-622B98C0F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55448D4-08FA-4B0C-86E3-B6BA9EF278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A329E3D-2F8A-4F91-BE21-3F5232AD7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DFC18-174D-46BF-9273-21E6ECB4E186}" type="datetimeFigureOut">
              <a:rPr lang="ko-KR" altLang="en-US" smtClean="0"/>
              <a:t>2020-09-28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F8C82AE-D423-4E38-A0D4-2D7135AE2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C28096-696A-490B-84C0-B45CE0350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488EF-0EFE-4812-898F-8DF48B044DD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8722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931B218-579B-4C75-BE40-6E381DDD7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C23B4DB-D026-4124-922F-44155AC3ED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1885564-CC92-4CCD-B1EB-20CCD811A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DFC18-174D-46BF-9273-21E6ECB4E186}" type="datetimeFigureOut">
              <a:rPr lang="ko-KR" altLang="en-US" smtClean="0"/>
              <a:t>2020-09-28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BECAF51-2DE6-4187-BD9A-CC8DE70E5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64954F9-48B1-4FA1-8760-A1F91C3F2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488EF-0EFE-4812-898F-8DF48B044DD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3866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A1A24D1-304D-4F93-9CC5-AA5F3237B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46ACC14-6A2A-48A6-BD1E-0877DBDF1F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4C3D9CD5-2E0F-4362-B2B5-F3C93CC42E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D3CD14B-4313-47FD-A21D-886997FE6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DFC18-174D-46BF-9273-21E6ECB4E186}" type="datetimeFigureOut">
              <a:rPr lang="ko-KR" altLang="en-US" smtClean="0"/>
              <a:t>2020-09-28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C9E8FA5-6F90-414E-A30D-3B9D4376D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D9740E9-4ABA-4D16-A1AA-D4934F7BB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488EF-0EFE-4812-898F-8DF48B044DD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4919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2B35061-C56F-488E-A47A-E03DB8485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2BE1B3E-219B-41CD-BAE2-584BA64CF0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0DC5A69-D97F-48A6-8F86-4ABC178607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FE573DD2-DA05-42C6-9785-4B1DAF842A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4942AB5E-A94D-4648-B82A-8C943F246D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C121FCFD-7EB5-469B-8345-ACB724282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DFC18-174D-46BF-9273-21E6ECB4E186}" type="datetimeFigureOut">
              <a:rPr lang="ko-KR" altLang="en-US" smtClean="0"/>
              <a:t>2020-09-28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5DFB8783-1773-451D-8A3B-A23CF0B9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4C117CDE-7BFD-48A5-9702-E8502DBB6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488EF-0EFE-4812-898F-8DF48B044DD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5203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F91709-CA7E-497D-9DA9-FD0487C1B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BCAE2023-DA9C-4AF8-ABA4-BCF1827C3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DFC18-174D-46BF-9273-21E6ECB4E186}" type="datetimeFigureOut">
              <a:rPr lang="ko-KR" altLang="en-US" smtClean="0"/>
              <a:t>2020-09-28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EB3505EF-1674-4617-BC0E-C1B779925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A947521-5D75-49FC-B1A4-8D9BA9DDC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488EF-0EFE-4812-898F-8DF48B044DD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9363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17F508BA-5F39-41C2-9102-2609F8684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DFC18-174D-46BF-9273-21E6ECB4E186}" type="datetimeFigureOut">
              <a:rPr lang="ko-KR" altLang="en-US" smtClean="0"/>
              <a:t>2020-09-28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CA653A7C-EB4D-413A-8101-AE87002B2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E72BF73-B976-4042-A724-62E2EA577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488EF-0EFE-4812-898F-8DF48B044DD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8823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013308-65F5-4C59-86AF-FD0D964C8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FBB6E5E-F3B3-475E-8F22-B3E869800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012DBC3A-262D-40D3-8FAE-72DF074D3E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A16BF3D-F497-4C1F-BC64-9FA67EDC9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DFC18-174D-46BF-9273-21E6ECB4E186}" type="datetimeFigureOut">
              <a:rPr lang="ko-KR" altLang="en-US" smtClean="0"/>
              <a:t>2020-09-28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64BFCB7-E1AF-4B32-9FE3-F23A5F88C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CC2B9DF-6E33-46A1-BB49-E6D918E83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488EF-0EFE-4812-898F-8DF48B044DD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0816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A15D0D3-1073-4349-A997-1303CEB02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865345FB-4ABC-40AF-A855-550A3AD7F3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8BE78B4-C484-4721-8985-117837C401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DBEF4B6-325C-41D7-AC3C-39A1DA45D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DFC18-174D-46BF-9273-21E6ECB4E186}" type="datetimeFigureOut">
              <a:rPr lang="ko-KR" altLang="en-US" smtClean="0"/>
              <a:t>2020-09-28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50DB7B3-22FE-41CA-BB74-B8C189F5D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7737DDC-A8C2-4888-8DC4-AE4A1127C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488EF-0EFE-4812-898F-8DF48B044DD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2815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298ECB15-C323-421F-A248-87BCCFA26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B0C29AD-EB09-4021-85DA-B72443FCE8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CA71E7A-23B6-4C51-87AD-FEEF828B8F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DFC18-174D-46BF-9273-21E6ECB4E186}" type="datetimeFigureOut">
              <a:rPr lang="ko-KR" altLang="en-US" smtClean="0"/>
              <a:t>2020-09-28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22571EB-8ED9-40FD-88B6-A1F26B97D0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E7981F6-083B-49FB-B17E-0135D9917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488EF-0EFE-4812-898F-8DF48B044DD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6682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hyperlink" Target="http://www.dokdohistory.com/kor/gnb03/sub01_01.do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hyperlink" Target="http://www.dokdohistory.com/kor/gnb03/sub01_01.do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hyperlink" Target="http://contents.nahf.or.kr/)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9B2EF795-FF40-4EA2-A253-7CB047135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alphaModFix amt="4000"/>
            </a:blip>
            <a:srcRect/>
            <a:tile tx="0" ty="0" sx="100000" sy="100000" flip="none" algn="tl"/>
          </a:blipFill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E9A8DA15-BDDC-46C3-B526-E415077F10C8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B5436B-8C88-453E-B29D-6825F52EAAEF}"/>
              </a:ext>
            </a:extLst>
          </p:cNvPr>
          <p:cNvSpPr txBox="1"/>
          <p:nvPr/>
        </p:nvSpPr>
        <p:spPr>
          <a:xfrm>
            <a:off x="2586445" y="3036585"/>
            <a:ext cx="753199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한국의 독도 영토 수호 방안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003FF5-C3A6-415A-81CF-4F0819D60691}"/>
              </a:ext>
            </a:extLst>
          </p:cNvPr>
          <p:cNvSpPr txBox="1"/>
          <p:nvPr/>
        </p:nvSpPr>
        <p:spPr>
          <a:xfrm>
            <a:off x="8500822" y="5042262"/>
            <a:ext cx="32352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강의명</a:t>
            </a:r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: </a:t>
            </a:r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독도 </a:t>
            </a:r>
            <a:r>
              <a:rPr lang="ko-KR" altLang="en-US"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영토학</a:t>
            </a:r>
            <a:endParaRPr lang="en-US" altLang="ko-KR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r>
              <a:rPr lang="ko-KR" altLang="en-US"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교수명</a:t>
            </a:r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: </a:t>
            </a:r>
            <a:r>
              <a:rPr lang="ko-KR" altLang="en-US"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최장근</a:t>
            </a:r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교수님</a:t>
            </a:r>
            <a:endParaRPr lang="en-US" altLang="ko-KR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학과 </a:t>
            </a:r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: </a:t>
            </a:r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체육학과</a:t>
            </a:r>
            <a:endParaRPr lang="en-US" altLang="ko-KR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학번</a:t>
            </a:r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/</a:t>
            </a:r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이름 </a:t>
            </a:r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22003291 </a:t>
            </a:r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박수한</a:t>
            </a:r>
          </a:p>
        </p:txBody>
      </p:sp>
    </p:spTree>
    <p:extLst>
      <p:ext uri="{BB962C8B-B14F-4D97-AF65-F5344CB8AC3E}">
        <p14:creationId xmlns:p14="http://schemas.microsoft.com/office/powerpoint/2010/main" val="3684495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9B2EF795-FF40-4EA2-A253-7CB047135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alphaModFix amt="4000"/>
            </a:blip>
            <a:srcRect/>
            <a:tile tx="0" ty="0" sx="100000" sy="100000" flip="none" algn="tl"/>
          </a:blipFill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E9A8DA15-BDDC-46C3-B526-E415077F10C8}"/>
              </a:ext>
            </a:extLst>
          </p:cNvPr>
          <p:cNvSpPr/>
          <p:nvPr/>
        </p:nvSpPr>
        <p:spPr>
          <a:xfrm>
            <a:off x="-32659" y="0"/>
            <a:ext cx="12192000" cy="685800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B5436B-8C88-453E-B29D-6825F52EAAEF}"/>
              </a:ext>
            </a:extLst>
          </p:cNvPr>
          <p:cNvSpPr txBox="1"/>
          <p:nvPr/>
        </p:nvSpPr>
        <p:spPr>
          <a:xfrm>
            <a:off x="0" y="0"/>
            <a:ext cx="12192000" cy="7848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4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한국의 독도 영토 수호 방안 </a:t>
            </a:r>
            <a:r>
              <a:rPr lang="en-US" altLang="ko-KR" sz="4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  <a:endParaRPr lang="ko-KR" altLang="en-US" sz="45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C78DE4-7FAE-4323-B72F-99ED5A817F38}"/>
              </a:ext>
            </a:extLst>
          </p:cNvPr>
          <p:cNvSpPr txBox="1"/>
          <p:nvPr/>
        </p:nvSpPr>
        <p:spPr>
          <a:xfrm>
            <a:off x="0" y="3282806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※ </a:t>
            </a:r>
            <a:r>
              <a:rPr lang="ko-KR" altLang="en-US" sz="32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섬에 대한 실효적 지배는 상주인구가 중요한 요인으로 작용한다</a:t>
            </a:r>
            <a:r>
              <a:rPr lang="en-US" altLang="ko-KR" sz="32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 ※</a:t>
            </a:r>
          </a:p>
          <a:p>
            <a:endParaRPr lang="ko-KR" altLang="en-US" sz="32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95B7D206-ED59-40AA-9F43-F354C408E456}"/>
              </a:ext>
            </a:extLst>
          </p:cNvPr>
          <p:cNvSpPr/>
          <p:nvPr/>
        </p:nvSpPr>
        <p:spPr>
          <a:xfrm>
            <a:off x="-16329" y="0"/>
            <a:ext cx="899160" cy="7848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E2FE6FEE-2A66-47C1-ADB4-1BDF9524E954}"/>
              </a:ext>
            </a:extLst>
          </p:cNvPr>
          <p:cNvSpPr/>
          <p:nvPr/>
        </p:nvSpPr>
        <p:spPr>
          <a:xfrm>
            <a:off x="11292840" y="0"/>
            <a:ext cx="899160" cy="7848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화살표: 아래쪽 20">
            <a:extLst>
              <a:ext uri="{FF2B5EF4-FFF2-40B4-BE49-F238E27FC236}">
                <a16:creationId xmlns:a16="http://schemas.microsoft.com/office/drawing/2014/main" id="{092E1D03-B34D-4959-A584-08A68520F37D}"/>
              </a:ext>
            </a:extLst>
          </p:cNvPr>
          <p:cNvSpPr/>
          <p:nvPr/>
        </p:nvSpPr>
        <p:spPr>
          <a:xfrm rot="8099748">
            <a:off x="11036514" y="3875738"/>
            <a:ext cx="788419" cy="100738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화살표: 아래쪽 21">
            <a:extLst>
              <a:ext uri="{FF2B5EF4-FFF2-40B4-BE49-F238E27FC236}">
                <a16:creationId xmlns:a16="http://schemas.microsoft.com/office/drawing/2014/main" id="{2F3E0BA6-BF57-4A93-84D6-EF5D944AE82C}"/>
              </a:ext>
            </a:extLst>
          </p:cNvPr>
          <p:cNvSpPr/>
          <p:nvPr/>
        </p:nvSpPr>
        <p:spPr>
          <a:xfrm rot="10800000">
            <a:off x="5265402" y="4225452"/>
            <a:ext cx="1178444" cy="100738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화살표: 아래쪽 22">
            <a:extLst>
              <a:ext uri="{FF2B5EF4-FFF2-40B4-BE49-F238E27FC236}">
                <a16:creationId xmlns:a16="http://schemas.microsoft.com/office/drawing/2014/main" id="{44CF7FE6-883A-4E38-B3A1-A97B864BF22C}"/>
              </a:ext>
            </a:extLst>
          </p:cNvPr>
          <p:cNvSpPr/>
          <p:nvPr/>
        </p:nvSpPr>
        <p:spPr>
          <a:xfrm rot="13467167">
            <a:off x="180470" y="4225453"/>
            <a:ext cx="747517" cy="1007389"/>
          </a:xfrm>
          <a:prstGeom prst="downArrow">
            <a:avLst>
              <a:gd name="adj1" fmla="val 50000"/>
              <a:gd name="adj2" fmla="val 4747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화살표: 아래쪽 23">
            <a:extLst>
              <a:ext uri="{FF2B5EF4-FFF2-40B4-BE49-F238E27FC236}">
                <a16:creationId xmlns:a16="http://schemas.microsoft.com/office/drawing/2014/main" id="{F694DC72-FCFC-4918-B47C-5247DB2E9ED5}"/>
              </a:ext>
            </a:extLst>
          </p:cNvPr>
          <p:cNvSpPr/>
          <p:nvPr/>
        </p:nvSpPr>
        <p:spPr>
          <a:xfrm rot="19443475">
            <a:off x="13577" y="2302102"/>
            <a:ext cx="709913" cy="100738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화살표: 아래쪽 24">
            <a:extLst>
              <a:ext uri="{FF2B5EF4-FFF2-40B4-BE49-F238E27FC236}">
                <a16:creationId xmlns:a16="http://schemas.microsoft.com/office/drawing/2014/main" id="{45482673-47E8-4F5B-8DC5-1F4DCA6DD4B4}"/>
              </a:ext>
            </a:extLst>
          </p:cNvPr>
          <p:cNvSpPr/>
          <p:nvPr/>
        </p:nvSpPr>
        <p:spPr>
          <a:xfrm rot="1702814">
            <a:off x="10990579" y="2159408"/>
            <a:ext cx="742855" cy="100738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화살표: 아래쪽 25">
            <a:extLst>
              <a:ext uri="{FF2B5EF4-FFF2-40B4-BE49-F238E27FC236}">
                <a16:creationId xmlns:a16="http://schemas.microsoft.com/office/drawing/2014/main" id="{AFF85144-B5D0-4E23-BB2B-B1BC384A41C2}"/>
              </a:ext>
            </a:extLst>
          </p:cNvPr>
          <p:cNvSpPr/>
          <p:nvPr/>
        </p:nvSpPr>
        <p:spPr>
          <a:xfrm>
            <a:off x="5284461" y="2124794"/>
            <a:ext cx="1178444" cy="100738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7812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9B2EF795-FF40-4EA2-A253-7CB047135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alphaModFix amt="4000"/>
            </a:blip>
            <a:srcRect/>
            <a:tile tx="0" ty="0" sx="100000" sy="100000" flip="none" algn="tl"/>
          </a:blipFill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E9A8DA15-BDDC-46C3-B526-E415077F10C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B5436B-8C88-453E-B29D-6825F52EAAEF}"/>
              </a:ext>
            </a:extLst>
          </p:cNvPr>
          <p:cNvSpPr txBox="1"/>
          <p:nvPr/>
        </p:nvSpPr>
        <p:spPr>
          <a:xfrm>
            <a:off x="0" y="0"/>
            <a:ext cx="12192000" cy="7848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4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상주 인원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95B7D206-ED59-40AA-9F43-F354C408E456}"/>
              </a:ext>
            </a:extLst>
          </p:cNvPr>
          <p:cNvSpPr/>
          <p:nvPr/>
        </p:nvSpPr>
        <p:spPr>
          <a:xfrm>
            <a:off x="-16329" y="0"/>
            <a:ext cx="899160" cy="7848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E2FE6FEE-2A66-47C1-ADB4-1BDF9524E954}"/>
              </a:ext>
            </a:extLst>
          </p:cNvPr>
          <p:cNvSpPr/>
          <p:nvPr/>
        </p:nvSpPr>
        <p:spPr>
          <a:xfrm>
            <a:off x="11292840" y="0"/>
            <a:ext cx="899160" cy="7848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6" name="Picture 4" descr="http://k-dokdo.com/cmsh/k-dokdo.com/new/images/content/img_people01.jpg">
            <a:extLst>
              <a:ext uri="{FF2B5EF4-FFF2-40B4-BE49-F238E27FC236}">
                <a16:creationId xmlns:a16="http://schemas.microsoft.com/office/drawing/2014/main" id="{81E99694-7A10-45BF-A527-19F6380E8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102" y="1441342"/>
            <a:ext cx="8663795" cy="2727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FCF502B-1988-4160-848B-5933C377F56A}"/>
              </a:ext>
            </a:extLst>
          </p:cNvPr>
          <p:cNvSpPr txBox="1"/>
          <p:nvPr/>
        </p:nvSpPr>
        <p:spPr>
          <a:xfrm>
            <a:off x="356461" y="4572000"/>
            <a:ext cx="114842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주민은 울릉도 주민인 고 </a:t>
            </a:r>
            <a:r>
              <a:rPr lang="ko-KR" altLang="en-US" sz="2500"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최종덕씨가</a:t>
            </a:r>
            <a:r>
              <a:rPr lang="ko-KR" altLang="en-US" sz="2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en-US" altLang="ko-KR" sz="2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1965</a:t>
            </a:r>
            <a:r>
              <a:rPr lang="ko-KR" altLang="en-US" sz="2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년 </a:t>
            </a:r>
            <a:r>
              <a:rPr lang="en-US" altLang="ko-KR" sz="2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</a:t>
            </a:r>
            <a:r>
              <a:rPr lang="ko-KR" altLang="en-US" sz="2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월 거주했으며</a:t>
            </a:r>
            <a:r>
              <a:rPr lang="en-US" altLang="ko-KR" sz="2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2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현재 김성도씨 부부 등 </a:t>
            </a:r>
            <a:r>
              <a:rPr lang="en-US" altLang="ko-KR" sz="2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24</a:t>
            </a:r>
            <a:r>
              <a:rPr lang="ko-KR" altLang="en-US" sz="2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세대 </a:t>
            </a:r>
            <a:r>
              <a:rPr lang="en-US" altLang="ko-KR" sz="2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25</a:t>
            </a:r>
            <a:r>
              <a:rPr lang="ko-KR" altLang="en-US" sz="2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명이 주민등록을 두고 있음</a:t>
            </a:r>
            <a:endParaRPr lang="en-US" altLang="ko-KR" sz="25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r>
              <a:rPr lang="ko-KR" altLang="en-US" sz="2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독도 경비대원은 </a:t>
            </a:r>
            <a:r>
              <a:rPr lang="en-US" altLang="ko-KR" sz="2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30</a:t>
            </a:r>
            <a:r>
              <a:rPr lang="ko-KR" altLang="en-US" sz="2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명</a:t>
            </a:r>
            <a:r>
              <a:rPr lang="en-US" altLang="ko-KR" sz="2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2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울릉경비대 소속 경찰관 </a:t>
            </a:r>
            <a:r>
              <a:rPr lang="en-US" altLang="ko-KR" sz="2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</a:t>
            </a:r>
            <a:r>
              <a:rPr lang="ko-KR" altLang="en-US" sz="2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명</a:t>
            </a:r>
            <a:r>
              <a:rPr lang="en-US" altLang="ko-KR" sz="2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2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전경</a:t>
            </a:r>
            <a:r>
              <a:rPr lang="en-US" altLang="ko-KR" sz="2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27</a:t>
            </a:r>
            <a:r>
              <a:rPr lang="ko-KR" altLang="en-US" sz="2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명 근무 울릉군청 독도관리사무소 직원 </a:t>
            </a:r>
            <a:r>
              <a:rPr lang="en-US" altLang="ko-KR" sz="2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  <a:r>
              <a:rPr lang="ko-KR" altLang="en-US" sz="2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명 근무</a:t>
            </a:r>
          </a:p>
        </p:txBody>
      </p:sp>
    </p:spTree>
    <p:extLst>
      <p:ext uri="{BB962C8B-B14F-4D97-AF65-F5344CB8AC3E}">
        <p14:creationId xmlns:p14="http://schemas.microsoft.com/office/powerpoint/2010/main" val="30210459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9B2EF795-FF40-4EA2-A253-7CB047135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alphaModFix amt="4000"/>
            </a:blip>
            <a:srcRect/>
            <a:tile tx="0" ty="0" sx="100000" sy="100000" flip="none" algn="tl"/>
          </a:blipFill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E9A8DA15-BDDC-46C3-B526-E415077F10C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B5436B-8C88-453E-B29D-6825F52EAAEF}"/>
              </a:ext>
            </a:extLst>
          </p:cNvPr>
          <p:cNvSpPr txBox="1"/>
          <p:nvPr/>
        </p:nvSpPr>
        <p:spPr>
          <a:xfrm>
            <a:off x="0" y="0"/>
            <a:ext cx="12192000" cy="7848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4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다른 방안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95B7D206-ED59-40AA-9F43-F354C408E456}"/>
              </a:ext>
            </a:extLst>
          </p:cNvPr>
          <p:cNvSpPr/>
          <p:nvPr/>
        </p:nvSpPr>
        <p:spPr>
          <a:xfrm>
            <a:off x="-16329" y="0"/>
            <a:ext cx="899160" cy="7848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E2FE6FEE-2A66-47C1-ADB4-1BDF9524E954}"/>
              </a:ext>
            </a:extLst>
          </p:cNvPr>
          <p:cNvSpPr/>
          <p:nvPr/>
        </p:nvSpPr>
        <p:spPr>
          <a:xfrm>
            <a:off x="11292840" y="0"/>
            <a:ext cx="899160" cy="7848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CF502B-1988-4160-848B-5933C377F56A}"/>
              </a:ext>
            </a:extLst>
          </p:cNvPr>
          <p:cNvSpPr txBox="1"/>
          <p:nvPr/>
        </p:nvSpPr>
        <p:spPr>
          <a:xfrm>
            <a:off x="3660369" y="2462541"/>
            <a:ext cx="8306261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해양과 관련 연구소</a:t>
            </a:r>
            <a:r>
              <a:rPr lang="en-US" altLang="ko-KR" sz="2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2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탐사시설 및 편의 시설 등을 갖춘 독도 종합해양기지를 설치하여 연구원들을 상주 시킨다</a:t>
            </a:r>
            <a:r>
              <a:rPr lang="en-US" altLang="ko-KR" sz="2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</a:t>
            </a:r>
          </a:p>
          <a:p>
            <a:endParaRPr lang="en-US" altLang="ko-KR" sz="25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r>
              <a:rPr lang="ko-KR" altLang="en-US" sz="2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독도 방파제 설치 및 정박 시설 확충을 통하여 독도에의 접근성을 향상시켜야 한다</a:t>
            </a:r>
            <a:r>
              <a:rPr lang="en-US" altLang="ko-KR" sz="2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</a:t>
            </a:r>
            <a:endParaRPr lang="ko-KR" altLang="en-US" sz="25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C443603D-1BA1-487C-8098-5C8A963680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370" y="1553411"/>
            <a:ext cx="3292745" cy="38341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BA052CB-4BF6-4DCB-9428-D355E9163CC5}"/>
              </a:ext>
            </a:extLst>
          </p:cNvPr>
          <p:cNvSpPr txBox="1"/>
          <p:nvPr/>
        </p:nvSpPr>
        <p:spPr>
          <a:xfrm>
            <a:off x="225370" y="5563892"/>
            <a:ext cx="3292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독도 방파제</a:t>
            </a:r>
          </a:p>
        </p:txBody>
      </p:sp>
    </p:spTree>
    <p:extLst>
      <p:ext uri="{BB962C8B-B14F-4D97-AF65-F5344CB8AC3E}">
        <p14:creationId xmlns:p14="http://schemas.microsoft.com/office/powerpoint/2010/main" val="1225158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9B2EF795-FF40-4EA2-A253-7CB047135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alphaModFix amt="4000"/>
            </a:blip>
            <a:srcRect/>
            <a:tile tx="0" ty="0" sx="100000" sy="100000" flip="none" algn="tl"/>
          </a:blipFill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E9A8DA15-BDDC-46C3-B526-E415077F10C8}"/>
              </a:ext>
            </a:extLst>
          </p:cNvPr>
          <p:cNvSpPr/>
          <p:nvPr/>
        </p:nvSpPr>
        <p:spPr>
          <a:xfrm>
            <a:off x="-16329" y="0"/>
            <a:ext cx="12192000" cy="685800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B5436B-8C88-453E-B29D-6825F52EAAEF}"/>
              </a:ext>
            </a:extLst>
          </p:cNvPr>
          <p:cNvSpPr txBox="1"/>
          <p:nvPr/>
        </p:nvSpPr>
        <p:spPr>
          <a:xfrm>
            <a:off x="0" y="0"/>
            <a:ext cx="12192000" cy="7848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4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한국의 독도 영토 수호 방안 </a:t>
            </a:r>
            <a:r>
              <a:rPr lang="en-US" altLang="ko-KR" sz="4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</a:t>
            </a:r>
            <a:endParaRPr lang="ko-KR" altLang="en-US" sz="45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95B7D206-ED59-40AA-9F43-F354C408E456}"/>
              </a:ext>
            </a:extLst>
          </p:cNvPr>
          <p:cNvSpPr/>
          <p:nvPr/>
        </p:nvSpPr>
        <p:spPr>
          <a:xfrm>
            <a:off x="-16329" y="0"/>
            <a:ext cx="899160" cy="7848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E2FE6FEE-2A66-47C1-ADB4-1BDF9524E954}"/>
              </a:ext>
            </a:extLst>
          </p:cNvPr>
          <p:cNvSpPr/>
          <p:nvPr/>
        </p:nvSpPr>
        <p:spPr>
          <a:xfrm>
            <a:off x="11292840" y="0"/>
            <a:ext cx="899160" cy="7848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CF502B-1988-4160-848B-5933C377F56A}"/>
              </a:ext>
            </a:extLst>
          </p:cNvPr>
          <p:cNvSpPr txBox="1"/>
          <p:nvPr/>
        </p:nvSpPr>
        <p:spPr>
          <a:xfrm>
            <a:off x="2747397" y="2428726"/>
            <a:ext cx="6697206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2008</a:t>
            </a:r>
            <a:r>
              <a:rPr lang="ko-KR" altLang="en-US" sz="2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년 </a:t>
            </a:r>
            <a:r>
              <a:rPr lang="en-US" altLang="ko-KR" sz="2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7</a:t>
            </a:r>
            <a:r>
              <a:rPr lang="ko-KR" altLang="en-US" sz="2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월에는 일본 정부가 중학교 사회 교과서의 학습지도요령 해설서에 독도를 일본영토로 표기하였으며</a:t>
            </a:r>
            <a:r>
              <a:rPr lang="en-US" altLang="ko-KR" sz="2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</a:t>
            </a:r>
          </a:p>
          <a:p>
            <a:r>
              <a:rPr lang="en-US" altLang="ko-KR" sz="2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2012</a:t>
            </a:r>
            <a:r>
              <a:rPr lang="ko-KR" altLang="en-US" sz="2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년부터 </a:t>
            </a:r>
            <a:r>
              <a:rPr lang="en-US" altLang="ko-KR" sz="2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‘</a:t>
            </a:r>
            <a:r>
              <a:rPr lang="ko-KR" altLang="en-US" sz="2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다케시마는 일본 고유의 영토</a:t>
            </a:r>
            <a:r>
              <a:rPr lang="en-US" altLang="ko-KR" sz="2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’</a:t>
            </a:r>
            <a:r>
              <a:rPr lang="ko-KR" altLang="en-US" sz="2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라는 내용을 교육시킬 것이라고 발표하여 </a:t>
            </a:r>
            <a:endParaRPr lang="en-US" altLang="ko-KR" sz="25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r>
              <a:rPr lang="ko-KR" altLang="en-US" sz="2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대한 민국 정부의 강한 항의를 받는 등 주권 침해의 논란이 되고 있다</a:t>
            </a:r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</a:t>
            </a:r>
            <a:endParaRPr lang="ko-KR" altLang="en-US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789161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9B2EF795-FF40-4EA2-A253-7CB047135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alphaModFix amt="4000"/>
            </a:blip>
            <a:srcRect/>
            <a:tile tx="0" ty="0" sx="100000" sy="100000" flip="none" algn="tl"/>
          </a:blipFill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E9A8DA15-BDDC-46C3-B526-E415077F10C8}"/>
              </a:ext>
            </a:extLst>
          </p:cNvPr>
          <p:cNvSpPr/>
          <p:nvPr/>
        </p:nvSpPr>
        <p:spPr>
          <a:xfrm>
            <a:off x="-16329" y="0"/>
            <a:ext cx="12192000" cy="685800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B5436B-8C88-453E-B29D-6825F52EAAEF}"/>
              </a:ext>
            </a:extLst>
          </p:cNvPr>
          <p:cNvSpPr txBox="1"/>
          <p:nvPr/>
        </p:nvSpPr>
        <p:spPr>
          <a:xfrm>
            <a:off x="0" y="0"/>
            <a:ext cx="12192000" cy="7848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4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교육적 필요성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95B7D206-ED59-40AA-9F43-F354C408E456}"/>
              </a:ext>
            </a:extLst>
          </p:cNvPr>
          <p:cNvSpPr/>
          <p:nvPr/>
        </p:nvSpPr>
        <p:spPr>
          <a:xfrm>
            <a:off x="-16329" y="0"/>
            <a:ext cx="899160" cy="7848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E2FE6FEE-2A66-47C1-ADB4-1BDF9524E954}"/>
              </a:ext>
            </a:extLst>
          </p:cNvPr>
          <p:cNvSpPr/>
          <p:nvPr/>
        </p:nvSpPr>
        <p:spPr>
          <a:xfrm>
            <a:off x="11292840" y="0"/>
            <a:ext cx="899160" cy="7848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CF502B-1988-4160-848B-5933C377F56A}"/>
              </a:ext>
            </a:extLst>
          </p:cNvPr>
          <p:cNvSpPr txBox="1"/>
          <p:nvPr/>
        </p:nvSpPr>
        <p:spPr>
          <a:xfrm>
            <a:off x="2033188" y="3963017"/>
            <a:ext cx="8092966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독도 연구소</a:t>
            </a:r>
            <a:r>
              <a:rPr lang="en-US" altLang="ko-KR" sz="2500" u="sng" dirty="0">
                <a:latin typeface="나눔고딕 ExtraBold" panose="020D0904000000000000" pitchFamily="50" charset="-127"/>
                <a:ea typeface="나눔고딕 ExtraBold" panose="020D0904000000000000" pitchFamily="50" charset="-127"/>
                <a:hlinkClick r:id="rId4"/>
              </a:rPr>
              <a:t>(http://www.dokdohistory.com/kor/gnb03/sub01_01.do</a:t>
            </a:r>
            <a:r>
              <a:rPr lang="en-US" altLang="ko-KR" sz="2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</a:p>
          <a:p>
            <a:r>
              <a:rPr lang="ko-KR" altLang="en-US" sz="2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에서는 독도 관련 사항에 대한 조사</a:t>
            </a:r>
            <a:r>
              <a:rPr lang="en-US" altLang="ko-KR" sz="2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2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연구를</a:t>
            </a:r>
            <a:r>
              <a:rPr lang="en-US" altLang="ko-KR" sz="2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2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비롯하여 전략</a:t>
            </a:r>
            <a:r>
              <a:rPr lang="en-US" altLang="ko-KR" sz="2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</a:t>
            </a:r>
            <a:r>
              <a:rPr lang="ko-KR" altLang="en-US" sz="2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정책의 개발 및 건의</a:t>
            </a:r>
            <a:r>
              <a:rPr lang="en-US" altLang="ko-KR" sz="2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2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시민 사회단체와의 교류</a:t>
            </a:r>
            <a:r>
              <a:rPr lang="en-US" altLang="ko-KR" sz="2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</a:t>
            </a:r>
            <a:r>
              <a:rPr lang="ko-KR" altLang="en-US" sz="2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협력 </a:t>
            </a:r>
            <a:r>
              <a:rPr lang="ko-KR" altLang="en-US" sz="2500" dirty="0">
                <a:solidFill>
                  <a:srgbClr val="FF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교육</a:t>
            </a:r>
            <a:r>
              <a:rPr lang="en-US" altLang="ko-KR" sz="2500" dirty="0">
                <a:solidFill>
                  <a:srgbClr val="FF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</a:t>
            </a:r>
            <a:r>
              <a:rPr lang="ko-KR" altLang="en-US" sz="2500" dirty="0">
                <a:solidFill>
                  <a:srgbClr val="FF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홍보</a:t>
            </a:r>
            <a:r>
              <a:rPr lang="ko-KR" altLang="en-US" sz="2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그리고 동해</a:t>
            </a:r>
            <a:r>
              <a:rPr lang="en-US" altLang="ko-KR" sz="2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</a:t>
            </a:r>
            <a:r>
              <a:rPr lang="ko-KR" altLang="en-US" sz="2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독도 관련 표기 오류시정</a:t>
            </a:r>
            <a:r>
              <a:rPr lang="en-US" altLang="ko-KR" sz="2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2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관련 정부 위탁 사업 등을 추진하고 있다</a:t>
            </a:r>
            <a:r>
              <a:rPr lang="en-US" altLang="ko-KR" sz="2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</a:t>
            </a:r>
            <a:endParaRPr lang="ko-KR" altLang="en-US" sz="25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741C7DB7-EB45-4DF5-AAEC-919CB6E488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1381" y="958082"/>
            <a:ext cx="3956580" cy="333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9083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9B2EF795-FF40-4EA2-A253-7CB047135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alphaModFix amt="4000"/>
            </a:blip>
            <a:srcRect/>
            <a:tile tx="0" ty="0" sx="100000" sy="100000" flip="none" algn="tl"/>
          </a:blipFill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E9A8DA15-BDDC-46C3-B526-E415077F10C8}"/>
              </a:ext>
            </a:extLst>
          </p:cNvPr>
          <p:cNvSpPr/>
          <p:nvPr/>
        </p:nvSpPr>
        <p:spPr>
          <a:xfrm>
            <a:off x="-16329" y="0"/>
            <a:ext cx="12192000" cy="685800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B5436B-8C88-453E-B29D-6825F52EAAEF}"/>
              </a:ext>
            </a:extLst>
          </p:cNvPr>
          <p:cNvSpPr txBox="1"/>
          <p:nvPr/>
        </p:nvSpPr>
        <p:spPr>
          <a:xfrm>
            <a:off x="0" y="0"/>
            <a:ext cx="12192000" cy="7848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4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독도 연구소의 교육 자료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95B7D206-ED59-40AA-9F43-F354C408E456}"/>
              </a:ext>
            </a:extLst>
          </p:cNvPr>
          <p:cNvSpPr/>
          <p:nvPr/>
        </p:nvSpPr>
        <p:spPr>
          <a:xfrm>
            <a:off x="-16329" y="0"/>
            <a:ext cx="899160" cy="7848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E2FE6FEE-2A66-47C1-ADB4-1BDF9524E954}"/>
              </a:ext>
            </a:extLst>
          </p:cNvPr>
          <p:cNvSpPr/>
          <p:nvPr/>
        </p:nvSpPr>
        <p:spPr>
          <a:xfrm>
            <a:off x="11292840" y="0"/>
            <a:ext cx="899160" cy="7848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CF502B-1988-4160-848B-5933C377F56A}"/>
              </a:ext>
            </a:extLst>
          </p:cNvPr>
          <p:cNvSpPr txBox="1"/>
          <p:nvPr/>
        </p:nvSpPr>
        <p:spPr>
          <a:xfrm>
            <a:off x="4099034" y="1766574"/>
            <a:ext cx="8092966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독도 연구소</a:t>
            </a:r>
            <a:r>
              <a:rPr lang="en-US" altLang="ko-KR" sz="2500" u="sng" dirty="0">
                <a:latin typeface="나눔고딕 ExtraBold" panose="020D0904000000000000" pitchFamily="50" charset="-127"/>
                <a:ea typeface="나눔고딕 ExtraBold" panose="020D0904000000000000" pitchFamily="50" charset="-127"/>
                <a:hlinkClick r:id="rId4"/>
              </a:rPr>
              <a:t>(http://www.dokdohistory.com/kor/gnb03/sub01_01.do</a:t>
            </a:r>
            <a:r>
              <a:rPr lang="en-US" altLang="ko-KR" sz="2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</a:p>
          <a:p>
            <a:r>
              <a:rPr lang="ko-KR" altLang="en-US" sz="2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에서는 독도 관련 사항에 대한 조사</a:t>
            </a:r>
            <a:r>
              <a:rPr lang="en-US" altLang="ko-KR" sz="2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2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연구를</a:t>
            </a:r>
            <a:r>
              <a:rPr lang="en-US" altLang="ko-KR" sz="2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2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비롯하여 전략</a:t>
            </a:r>
            <a:r>
              <a:rPr lang="en-US" altLang="ko-KR" sz="2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</a:t>
            </a:r>
            <a:r>
              <a:rPr lang="ko-KR" altLang="en-US" sz="2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정책의 개발 및 건의</a:t>
            </a:r>
            <a:r>
              <a:rPr lang="en-US" altLang="ko-KR" sz="2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2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시민 사회단체와의 교류</a:t>
            </a:r>
            <a:r>
              <a:rPr lang="en-US" altLang="ko-KR" sz="2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</a:t>
            </a:r>
            <a:r>
              <a:rPr lang="ko-KR" altLang="en-US" sz="2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협력 </a:t>
            </a:r>
            <a:r>
              <a:rPr lang="ko-KR" altLang="en-US" sz="2500" dirty="0">
                <a:solidFill>
                  <a:srgbClr val="FF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교육</a:t>
            </a:r>
            <a:r>
              <a:rPr lang="en-US" altLang="ko-KR" sz="2500" dirty="0">
                <a:solidFill>
                  <a:srgbClr val="FF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</a:t>
            </a:r>
            <a:r>
              <a:rPr lang="ko-KR" altLang="en-US" sz="2500" dirty="0">
                <a:solidFill>
                  <a:srgbClr val="FF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홍보</a:t>
            </a:r>
            <a:r>
              <a:rPr lang="ko-KR" altLang="en-US" sz="2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그리고 동해</a:t>
            </a:r>
            <a:r>
              <a:rPr lang="en-US" altLang="ko-KR" sz="2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</a:t>
            </a:r>
            <a:r>
              <a:rPr lang="ko-KR" altLang="en-US" sz="2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독도 관련 표기 오류시정</a:t>
            </a:r>
            <a:r>
              <a:rPr lang="en-US" altLang="ko-KR" sz="2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2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관련 정부 위탁 사업 등을 추진하고 있다</a:t>
            </a:r>
            <a:r>
              <a:rPr lang="en-US" altLang="ko-KR" sz="2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</a:t>
            </a:r>
            <a:endParaRPr lang="ko-KR" altLang="en-US" sz="25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141B29A0-B1E0-40CE-B0C8-ECD084C602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6329" y="784830"/>
            <a:ext cx="12192000" cy="607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0086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9B2EF795-FF40-4EA2-A253-7CB047135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alphaModFix amt="4000"/>
            </a:blip>
            <a:srcRect/>
            <a:tile tx="0" ty="0" sx="100000" sy="100000" flip="none" algn="tl"/>
          </a:blipFill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E9A8DA15-BDDC-46C3-B526-E415077F10C8}"/>
              </a:ext>
            </a:extLst>
          </p:cNvPr>
          <p:cNvSpPr/>
          <p:nvPr/>
        </p:nvSpPr>
        <p:spPr>
          <a:xfrm>
            <a:off x="-16329" y="0"/>
            <a:ext cx="12192000" cy="685800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B5436B-8C88-453E-B29D-6825F52EAAEF}"/>
              </a:ext>
            </a:extLst>
          </p:cNvPr>
          <p:cNvSpPr txBox="1"/>
          <p:nvPr/>
        </p:nvSpPr>
        <p:spPr>
          <a:xfrm>
            <a:off x="0" y="0"/>
            <a:ext cx="12192000" cy="7848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4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교육적 필요성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95B7D206-ED59-40AA-9F43-F354C408E456}"/>
              </a:ext>
            </a:extLst>
          </p:cNvPr>
          <p:cNvSpPr/>
          <p:nvPr/>
        </p:nvSpPr>
        <p:spPr>
          <a:xfrm>
            <a:off x="-16329" y="0"/>
            <a:ext cx="899160" cy="7848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E2FE6FEE-2A66-47C1-ADB4-1BDF9524E954}"/>
              </a:ext>
            </a:extLst>
          </p:cNvPr>
          <p:cNvSpPr/>
          <p:nvPr/>
        </p:nvSpPr>
        <p:spPr>
          <a:xfrm>
            <a:off x="11292840" y="0"/>
            <a:ext cx="899160" cy="7848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CF502B-1988-4160-848B-5933C377F56A}"/>
              </a:ext>
            </a:extLst>
          </p:cNvPr>
          <p:cNvSpPr txBox="1"/>
          <p:nvPr/>
        </p:nvSpPr>
        <p:spPr>
          <a:xfrm>
            <a:off x="2049517" y="3429000"/>
            <a:ext cx="809296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또 다른 </a:t>
            </a:r>
            <a:r>
              <a:rPr lang="ko-KR" altLang="en-US" sz="2500"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사이트동북아</a:t>
            </a:r>
            <a:r>
              <a:rPr lang="ko-KR" altLang="en-US" sz="2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2500"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역사넷</a:t>
            </a:r>
            <a:r>
              <a:rPr lang="en-US" altLang="ko-KR" sz="2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en-US" altLang="ko-KR" sz="2500" u="sng" dirty="0">
                <a:latin typeface="나눔고딕 ExtraBold" panose="020D0904000000000000" pitchFamily="50" charset="-127"/>
                <a:ea typeface="나눔고딕 ExtraBold" panose="020D0904000000000000" pitchFamily="50" charset="-127"/>
                <a:hlinkClick r:id="rId4"/>
              </a:rPr>
              <a:t>http://contents.nahf.or.kr/)</a:t>
            </a:r>
            <a:endParaRPr lang="en-US" altLang="ko-KR" sz="2500" u="sng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r>
              <a:rPr lang="ko-KR" altLang="en-US" sz="2500" u="sng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에서는 </a:t>
            </a:r>
            <a:endParaRPr lang="en-US" altLang="ko-KR" sz="2500" u="sng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r>
              <a:rPr lang="ko-KR" altLang="en-US" sz="2500" u="sng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독도에 대한 도서 문서 유물유적 연구자료 법령 고지도 등 다양한 자료들이 서술 되어 있다</a:t>
            </a:r>
            <a:r>
              <a:rPr lang="en-US" altLang="ko-KR" sz="2500" u="sng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  </a:t>
            </a:r>
          </a:p>
          <a:p>
            <a:r>
              <a:rPr lang="ko-KR" altLang="en-US" sz="2500" u="sng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이렇듯 독도에 대해 궁금한 점이 생겨 인터넷을 조금만 뒤져봐도 이런 자료들이 쏟아져 나온다</a:t>
            </a:r>
            <a:r>
              <a:rPr lang="en-US" altLang="ko-KR" sz="2500" u="sng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</a:t>
            </a:r>
            <a:endParaRPr lang="ko-KR" altLang="en-US" sz="25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30D09CEF-8BB4-4E03-919E-C6F3380B50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5634" y="1301499"/>
            <a:ext cx="5060731" cy="161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3848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9B2EF795-FF40-4EA2-A253-7CB047135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alphaModFix amt="4000"/>
            </a:blip>
            <a:srcRect/>
            <a:tile tx="0" ty="0" sx="100000" sy="100000" flip="none" algn="tl"/>
          </a:blipFill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E9A8DA15-BDDC-46C3-B526-E415077F10C8}"/>
              </a:ext>
            </a:extLst>
          </p:cNvPr>
          <p:cNvSpPr/>
          <p:nvPr/>
        </p:nvSpPr>
        <p:spPr>
          <a:xfrm>
            <a:off x="-16329" y="0"/>
            <a:ext cx="12192000" cy="685800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B5436B-8C88-453E-B29D-6825F52EAAEF}"/>
              </a:ext>
            </a:extLst>
          </p:cNvPr>
          <p:cNvSpPr txBox="1"/>
          <p:nvPr/>
        </p:nvSpPr>
        <p:spPr>
          <a:xfrm>
            <a:off x="0" y="0"/>
            <a:ext cx="12192000" cy="7848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4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동북아 역사넷의 독도 검색 결과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95B7D206-ED59-40AA-9F43-F354C408E456}"/>
              </a:ext>
            </a:extLst>
          </p:cNvPr>
          <p:cNvSpPr/>
          <p:nvPr/>
        </p:nvSpPr>
        <p:spPr>
          <a:xfrm>
            <a:off x="-16329" y="0"/>
            <a:ext cx="899160" cy="7848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E2FE6FEE-2A66-47C1-ADB4-1BDF9524E954}"/>
              </a:ext>
            </a:extLst>
          </p:cNvPr>
          <p:cNvSpPr/>
          <p:nvPr/>
        </p:nvSpPr>
        <p:spPr>
          <a:xfrm>
            <a:off x="11292840" y="0"/>
            <a:ext cx="899160" cy="7848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81FA2AFA-E418-497F-86DD-9712A997C5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28" y="784830"/>
            <a:ext cx="12175671" cy="607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5919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9B2EF795-FF40-4EA2-A253-7CB047135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alphaModFix amt="4000"/>
            </a:blip>
            <a:srcRect/>
            <a:tile tx="0" ty="0" sx="100000" sy="100000" flip="none" algn="tl"/>
          </a:blipFill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E9A8DA15-BDDC-46C3-B526-E415077F10C8}"/>
              </a:ext>
            </a:extLst>
          </p:cNvPr>
          <p:cNvSpPr/>
          <p:nvPr/>
        </p:nvSpPr>
        <p:spPr>
          <a:xfrm>
            <a:off x="-16329" y="0"/>
            <a:ext cx="12192000" cy="685800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B5436B-8C88-453E-B29D-6825F52EAAEF}"/>
              </a:ext>
            </a:extLst>
          </p:cNvPr>
          <p:cNvSpPr txBox="1"/>
          <p:nvPr/>
        </p:nvSpPr>
        <p:spPr>
          <a:xfrm>
            <a:off x="0" y="0"/>
            <a:ext cx="12192000" cy="7848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4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독도 영유권 주장 철회 촉구 결의안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95B7D206-ED59-40AA-9F43-F354C408E456}"/>
              </a:ext>
            </a:extLst>
          </p:cNvPr>
          <p:cNvSpPr/>
          <p:nvPr/>
        </p:nvSpPr>
        <p:spPr>
          <a:xfrm>
            <a:off x="-16329" y="0"/>
            <a:ext cx="899160" cy="7848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E2FE6FEE-2A66-47C1-ADB4-1BDF9524E954}"/>
              </a:ext>
            </a:extLst>
          </p:cNvPr>
          <p:cNvSpPr/>
          <p:nvPr/>
        </p:nvSpPr>
        <p:spPr>
          <a:xfrm>
            <a:off x="11292840" y="0"/>
            <a:ext cx="899160" cy="7848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EACD6A68-BA6E-4ED4-B988-36BD63A771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29" y="784830"/>
            <a:ext cx="5800725" cy="607316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A4F2C2E-429C-418B-97E5-A17E66BEB65D}"/>
              </a:ext>
            </a:extLst>
          </p:cNvPr>
          <p:cNvSpPr txBox="1"/>
          <p:nvPr/>
        </p:nvSpPr>
        <p:spPr>
          <a:xfrm>
            <a:off x="6096000" y="1261241"/>
            <a:ext cx="553895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한국은 일본의 역사 교과서 왜곡 등 독도 영유권 주장을 철회하는 촉구 결의안도 진행했다</a:t>
            </a:r>
            <a:r>
              <a:rPr lang="en-US" altLang="ko-KR" sz="2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</a:t>
            </a:r>
            <a:endParaRPr lang="ko-KR" altLang="en-US" sz="25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024080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9B2EF795-FF40-4EA2-A253-7CB047135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alphaModFix amt="4000"/>
            </a:blip>
            <a:srcRect/>
            <a:tile tx="0" ty="0" sx="100000" sy="100000" flip="none" algn="tl"/>
          </a:blipFill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E9A8DA15-BDDC-46C3-B526-E415077F10C8}"/>
              </a:ext>
            </a:extLst>
          </p:cNvPr>
          <p:cNvSpPr/>
          <p:nvPr/>
        </p:nvSpPr>
        <p:spPr>
          <a:xfrm>
            <a:off x="-16329" y="0"/>
            <a:ext cx="12192000" cy="685800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B5436B-8C88-453E-B29D-6825F52EAAEF}"/>
              </a:ext>
            </a:extLst>
          </p:cNvPr>
          <p:cNvSpPr txBox="1"/>
          <p:nvPr/>
        </p:nvSpPr>
        <p:spPr>
          <a:xfrm>
            <a:off x="0" y="0"/>
            <a:ext cx="12192000" cy="7848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4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느낀 점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95B7D206-ED59-40AA-9F43-F354C408E456}"/>
              </a:ext>
            </a:extLst>
          </p:cNvPr>
          <p:cNvSpPr/>
          <p:nvPr/>
        </p:nvSpPr>
        <p:spPr>
          <a:xfrm>
            <a:off x="-16329" y="0"/>
            <a:ext cx="899160" cy="7848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E2FE6FEE-2A66-47C1-ADB4-1BDF9524E954}"/>
              </a:ext>
            </a:extLst>
          </p:cNvPr>
          <p:cNvSpPr/>
          <p:nvPr/>
        </p:nvSpPr>
        <p:spPr>
          <a:xfrm>
            <a:off x="11292840" y="0"/>
            <a:ext cx="899160" cy="7848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4F2C2E-429C-418B-97E5-A17E66BEB65D}"/>
              </a:ext>
            </a:extLst>
          </p:cNvPr>
          <p:cNvSpPr txBox="1"/>
          <p:nvPr/>
        </p:nvSpPr>
        <p:spPr>
          <a:xfrm>
            <a:off x="488732" y="1794338"/>
            <a:ext cx="11256578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한국은 일제 강점기 </a:t>
            </a:r>
            <a:r>
              <a:rPr lang="en-US" altLang="ko-KR" sz="2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</a:t>
            </a:r>
            <a:r>
              <a:rPr lang="ko-KR" altLang="en-US" sz="2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위안부 등 일본에게서 고통받은 아픈 역사들이 많다</a:t>
            </a:r>
            <a:r>
              <a:rPr lang="en-US" altLang="ko-KR" sz="2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 </a:t>
            </a:r>
            <a:r>
              <a:rPr lang="ko-KR" altLang="en-US" sz="2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이러한 역사들을 항상 가슴 깊이 가지고 생각하고 있어야 나중에 똑같은 실수를 반복하지 않는다</a:t>
            </a:r>
            <a:r>
              <a:rPr lang="en-US" altLang="ko-KR" sz="2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 Ppt</a:t>
            </a:r>
            <a:r>
              <a:rPr lang="ko-KR" altLang="en-US" sz="2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를 만들며 한국은 독도의 영유권을 지키기 위해 많은 노력을 하고있다</a:t>
            </a:r>
            <a:r>
              <a:rPr lang="en-US" altLang="ko-KR" sz="2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 </a:t>
            </a:r>
            <a:r>
              <a:rPr lang="ko-KR" altLang="en-US" sz="2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국가만 노력을 하는 것이 아니라 학생들도 독도가 한국 땅이라는 역사적 근거를 파악하고 말할 줄 알아야 영토를 지키는 지름길이 될 것이다</a:t>
            </a:r>
            <a:r>
              <a:rPr lang="en-US" altLang="ko-KR" sz="2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 “</a:t>
            </a:r>
            <a:r>
              <a:rPr lang="ko-KR" altLang="en-US" sz="2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역사를 잊은 민족에게 미래는 없다</a:t>
            </a:r>
            <a:r>
              <a:rPr lang="en-US" altLang="ko-KR" sz="2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</a:t>
            </a:r>
            <a:r>
              <a:rPr lang="ko-KR" altLang="en-US" sz="2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＂ 라는 말이 있다</a:t>
            </a:r>
            <a:r>
              <a:rPr lang="en-US" altLang="ko-KR" sz="2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 </a:t>
            </a:r>
            <a:r>
              <a:rPr lang="ko-KR" altLang="en-US" sz="2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우리가 역사를 공부하지 않고 역사에 대해 제대로 알지 못하면 우리는 독도를 일본에게 빼앗길 것이다</a:t>
            </a:r>
            <a:r>
              <a:rPr lang="en-US" altLang="ko-KR" sz="2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 </a:t>
            </a:r>
            <a:r>
              <a:rPr lang="ko-KR" altLang="en-US" sz="2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독도를 빼앗기는 것으로 시작해 다른 영토들도 속수무책으로 빼앗길 수도 있다</a:t>
            </a:r>
            <a:r>
              <a:rPr lang="en-US" altLang="ko-KR" sz="2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 </a:t>
            </a:r>
            <a:r>
              <a:rPr lang="ko-KR" altLang="en-US" sz="2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우리는 독도 뿐만 아픈 과거 슬픈 역사를 잊을 게 아니라 항상 생각하고 똑같은 실수를 반복하지 않기 위해 노력해야 한다고 느꼈다</a:t>
            </a:r>
            <a:r>
              <a:rPr lang="en-US" altLang="ko-KR" sz="2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</a:t>
            </a:r>
            <a:endParaRPr lang="ko-KR" altLang="en-US" sz="25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71761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9B2EF795-FF40-4EA2-A253-7CB047135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alphaModFix amt="4000"/>
            </a:blip>
            <a:srcRect/>
            <a:tile tx="0" ty="0" sx="100000" sy="100000" flip="none" algn="tl"/>
          </a:blipFill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E9A8DA15-BDDC-46C3-B526-E415077F10C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B5436B-8C88-453E-B29D-6825F52EAAEF}"/>
              </a:ext>
            </a:extLst>
          </p:cNvPr>
          <p:cNvSpPr txBox="1"/>
          <p:nvPr/>
        </p:nvSpPr>
        <p:spPr>
          <a:xfrm>
            <a:off x="0" y="0"/>
            <a:ext cx="12192000" cy="7848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4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목차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C78DE4-7FAE-4323-B72F-99ED5A817F38}"/>
              </a:ext>
            </a:extLst>
          </p:cNvPr>
          <p:cNvSpPr txBox="1"/>
          <p:nvPr/>
        </p:nvSpPr>
        <p:spPr>
          <a:xfrm>
            <a:off x="3474720" y="1720840"/>
            <a:ext cx="614825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아름다운 우리 땅 독도</a:t>
            </a:r>
            <a:endParaRPr lang="en-US" altLang="ko-KR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342900" indent="-342900">
              <a:buAutoNum type="arabicPeriod"/>
            </a:pPr>
            <a:endParaRPr lang="en-US" altLang="ko-KR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endParaRPr lang="en-US" altLang="ko-KR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2.   </a:t>
            </a:r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한국의 독도 영토 수호방안</a:t>
            </a:r>
            <a:endParaRPr lang="en-US" altLang="ko-KR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1) </a:t>
            </a:r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독도 경비대</a:t>
            </a:r>
            <a:endParaRPr lang="en-US" altLang="ko-KR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2) </a:t>
            </a:r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상주인원 </a:t>
            </a:r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+ </a:t>
            </a:r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독도 방파제 정박 시설</a:t>
            </a:r>
            <a:endParaRPr lang="en-US" altLang="ko-KR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   3) </a:t>
            </a:r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교육적 필요성</a:t>
            </a:r>
            <a:endParaRPr lang="en-US" altLang="ko-KR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endParaRPr lang="en-US" altLang="ko-KR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3. </a:t>
            </a:r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독도 영유권 주장 철회 촉구 결의안</a:t>
            </a:r>
            <a:endParaRPr lang="en-US" altLang="ko-KR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endParaRPr lang="en-US" altLang="ko-KR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endParaRPr lang="en-US" altLang="ko-KR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endParaRPr lang="en-US" altLang="ko-KR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r>
              <a:rPr lang="en-US" altLang="ko-KR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4. </a:t>
            </a:r>
            <a:r>
              <a:rPr lang="ko-KR" altLang="en-US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느낀 점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95B7D206-ED59-40AA-9F43-F354C408E456}"/>
              </a:ext>
            </a:extLst>
          </p:cNvPr>
          <p:cNvSpPr/>
          <p:nvPr/>
        </p:nvSpPr>
        <p:spPr>
          <a:xfrm>
            <a:off x="-16329" y="0"/>
            <a:ext cx="899160" cy="7848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E2FE6FEE-2A66-47C1-ADB4-1BDF9524E954}"/>
              </a:ext>
            </a:extLst>
          </p:cNvPr>
          <p:cNvSpPr/>
          <p:nvPr/>
        </p:nvSpPr>
        <p:spPr>
          <a:xfrm>
            <a:off x="11292840" y="0"/>
            <a:ext cx="899160" cy="7848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61991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9B2EF795-FF40-4EA2-A253-7CB047135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alphaModFix amt="4000"/>
            </a:blip>
            <a:srcRect/>
            <a:tile tx="0" ty="0" sx="100000" sy="100000" flip="none" algn="tl"/>
          </a:blipFill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E9A8DA15-BDDC-46C3-B526-E415077F10C8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bg1">
              <a:alpha val="2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B5436B-8C88-453E-B29D-6825F52EAAEF}"/>
              </a:ext>
            </a:extLst>
          </p:cNvPr>
          <p:cNvSpPr txBox="1"/>
          <p:nvPr/>
        </p:nvSpPr>
        <p:spPr>
          <a:xfrm>
            <a:off x="2330002" y="514102"/>
            <a:ext cx="753199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감사합니다</a:t>
            </a:r>
            <a:r>
              <a:rPr lang="en-US" altLang="ko-KR" sz="4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</a:t>
            </a:r>
            <a:endParaRPr lang="ko-KR" altLang="en-US" sz="45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08327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9B2EF795-FF40-4EA2-A253-7CB047135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alphaModFix amt="4000"/>
            </a:blip>
            <a:srcRect/>
            <a:tile tx="0" ty="0" sx="100000" sy="100000" flip="none" algn="tl"/>
          </a:blipFill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E9A8DA15-BDDC-46C3-B526-E415077F10C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B5436B-8C88-453E-B29D-6825F52EAAEF}"/>
              </a:ext>
            </a:extLst>
          </p:cNvPr>
          <p:cNvSpPr txBox="1"/>
          <p:nvPr/>
        </p:nvSpPr>
        <p:spPr>
          <a:xfrm>
            <a:off x="0" y="53232"/>
            <a:ext cx="12192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아름다운 우리 땅 독도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75355E-D830-4630-8298-798509B86009}"/>
              </a:ext>
            </a:extLst>
          </p:cNvPr>
          <p:cNvSpPr txBox="1"/>
          <p:nvPr/>
        </p:nvSpPr>
        <p:spPr>
          <a:xfrm>
            <a:off x="0" y="5471224"/>
            <a:ext cx="12192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3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독도 </a:t>
            </a:r>
            <a:r>
              <a:rPr lang="en-US" altLang="ko-KR" sz="33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– </a:t>
            </a:r>
            <a:r>
              <a:rPr lang="ko-KR" altLang="en-US" sz="33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한반도에서 가장 오래된 화산 섬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540CCB-5D14-4341-B238-B1F0BD8CEBB9}"/>
              </a:ext>
            </a:extLst>
          </p:cNvPr>
          <p:cNvSpPr txBox="1"/>
          <p:nvPr/>
        </p:nvSpPr>
        <p:spPr>
          <a:xfrm>
            <a:off x="0" y="0"/>
            <a:ext cx="12192000" cy="7848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4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아름다운 우리땅 독도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485A4C81-2F30-4515-90ED-61DDBC9E6FA5}"/>
              </a:ext>
            </a:extLst>
          </p:cNvPr>
          <p:cNvSpPr/>
          <p:nvPr/>
        </p:nvSpPr>
        <p:spPr>
          <a:xfrm>
            <a:off x="-16329" y="0"/>
            <a:ext cx="899160" cy="7848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F124FE39-DB53-41FE-8380-B283FF861B94}"/>
              </a:ext>
            </a:extLst>
          </p:cNvPr>
          <p:cNvSpPr/>
          <p:nvPr/>
        </p:nvSpPr>
        <p:spPr>
          <a:xfrm>
            <a:off x="11292840" y="0"/>
            <a:ext cx="899160" cy="7848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B46AEED5-2EE2-47C5-A00E-98BED14613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0976" y="1086694"/>
            <a:ext cx="8710048" cy="433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765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9B2EF795-FF40-4EA2-A253-7CB047135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alphaModFix amt="4000"/>
            </a:blip>
            <a:srcRect/>
            <a:tile tx="0" ty="0" sx="100000" sy="100000" flip="none" algn="tl"/>
          </a:blipFill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E9A8DA15-BDDC-46C3-B526-E415077F10C8}"/>
              </a:ext>
            </a:extLst>
          </p:cNvPr>
          <p:cNvSpPr/>
          <p:nvPr/>
        </p:nvSpPr>
        <p:spPr>
          <a:xfrm>
            <a:off x="-16329" y="0"/>
            <a:ext cx="12192000" cy="685800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B5436B-8C88-453E-B29D-6825F52EAAEF}"/>
              </a:ext>
            </a:extLst>
          </p:cNvPr>
          <p:cNvSpPr txBox="1"/>
          <p:nvPr/>
        </p:nvSpPr>
        <p:spPr>
          <a:xfrm>
            <a:off x="0" y="53232"/>
            <a:ext cx="12192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아름다운 우리 땅 독도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75355E-D830-4630-8298-798509B86009}"/>
              </a:ext>
            </a:extLst>
          </p:cNvPr>
          <p:cNvSpPr txBox="1"/>
          <p:nvPr/>
        </p:nvSpPr>
        <p:spPr>
          <a:xfrm>
            <a:off x="4404458" y="1299580"/>
            <a:ext cx="74978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1952</a:t>
            </a:r>
            <a:r>
              <a:rPr lang="ko-KR" altLang="en-US" sz="2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년 </a:t>
            </a:r>
            <a:r>
              <a:rPr lang="en-US" altLang="ko-KR" sz="2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  <a:r>
              <a:rPr lang="ko-KR" altLang="en-US" sz="2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월 </a:t>
            </a:r>
            <a:r>
              <a:rPr lang="en-US" altLang="ko-KR" sz="2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18</a:t>
            </a:r>
            <a:r>
              <a:rPr lang="ko-KR" altLang="en-US" sz="2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일 한국정부가 </a:t>
            </a:r>
            <a:r>
              <a:rPr lang="en-US" altLang="ko-KR" sz="2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‘</a:t>
            </a:r>
            <a:r>
              <a:rPr lang="ko-KR" altLang="en-US" sz="2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인접 해양의 주권에 관한 대통령 선언</a:t>
            </a:r>
            <a:r>
              <a:rPr lang="en-US" altLang="ko-KR" sz="2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’(</a:t>
            </a:r>
            <a:r>
              <a:rPr lang="ko-KR" altLang="en-US" sz="2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평화선 선언</a:t>
            </a:r>
            <a:r>
              <a:rPr lang="en-US" altLang="ko-KR" sz="2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</a:t>
            </a:r>
            <a:r>
              <a:rPr lang="ko-KR" altLang="en-US" sz="2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을 발표 하면서 세칭 </a:t>
            </a:r>
            <a:r>
              <a:rPr lang="en-US" altLang="ko-KR" sz="2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‘</a:t>
            </a:r>
            <a:r>
              <a:rPr lang="ko-KR" altLang="en-US" sz="2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평화선</a:t>
            </a:r>
            <a:r>
              <a:rPr lang="en-US" altLang="ko-KR" sz="2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’ </a:t>
            </a:r>
            <a:r>
              <a:rPr lang="ko-KR" altLang="en-US" sz="2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안에 독도를 포함시킨 것을 계기로 독도가 한일간의 분쟁거리로 등장하게 되었다</a:t>
            </a:r>
            <a:r>
              <a:rPr lang="en-US" altLang="ko-KR" sz="2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</a:t>
            </a:r>
            <a:endParaRPr lang="ko-KR" altLang="en-US" sz="25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540CCB-5D14-4341-B238-B1F0BD8CEBB9}"/>
              </a:ext>
            </a:extLst>
          </p:cNvPr>
          <p:cNvSpPr txBox="1"/>
          <p:nvPr/>
        </p:nvSpPr>
        <p:spPr>
          <a:xfrm>
            <a:off x="0" y="0"/>
            <a:ext cx="12192000" cy="7848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4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아름다운 우리땅 독도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485A4C81-2F30-4515-90ED-61DDBC9E6FA5}"/>
              </a:ext>
            </a:extLst>
          </p:cNvPr>
          <p:cNvSpPr/>
          <p:nvPr/>
        </p:nvSpPr>
        <p:spPr>
          <a:xfrm>
            <a:off x="-16329" y="0"/>
            <a:ext cx="899160" cy="7848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F124FE39-DB53-41FE-8380-B283FF861B94}"/>
              </a:ext>
            </a:extLst>
          </p:cNvPr>
          <p:cNvSpPr/>
          <p:nvPr/>
        </p:nvSpPr>
        <p:spPr>
          <a:xfrm>
            <a:off x="11292840" y="0"/>
            <a:ext cx="899160" cy="7848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B46AEED5-2EE2-47C5-A00E-98BED14613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658" y="1086694"/>
            <a:ext cx="3825142" cy="433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77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9B2EF795-FF40-4EA2-A253-7CB047135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alphaModFix amt="4000"/>
            </a:blip>
            <a:srcRect/>
            <a:tile tx="0" ty="0" sx="100000" sy="100000" flip="none" algn="tl"/>
          </a:blipFill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E9A8DA15-BDDC-46C3-B526-E415077F10C8}"/>
              </a:ext>
            </a:extLst>
          </p:cNvPr>
          <p:cNvSpPr/>
          <p:nvPr/>
        </p:nvSpPr>
        <p:spPr>
          <a:xfrm>
            <a:off x="-16329" y="0"/>
            <a:ext cx="12192000" cy="685800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B5436B-8C88-453E-B29D-6825F52EAAEF}"/>
              </a:ext>
            </a:extLst>
          </p:cNvPr>
          <p:cNvSpPr txBox="1"/>
          <p:nvPr/>
        </p:nvSpPr>
        <p:spPr>
          <a:xfrm>
            <a:off x="0" y="53232"/>
            <a:ext cx="12192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아름다운 우리 땅 독도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75355E-D830-4630-8298-798509B86009}"/>
              </a:ext>
            </a:extLst>
          </p:cNvPr>
          <p:cNvSpPr txBox="1"/>
          <p:nvPr/>
        </p:nvSpPr>
        <p:spPr>
          <a:xfrm>
            <a:off x="4328260" y="1192183"/>
            <a:ext cx="7497884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1950</a:t>
            </a:r>
            <a:r>
              <a:rPr lang="ko-KR" altLang="en-US" sz="2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년도부터 독도는 국제사회에서 분쟁지역으로 보이기 시작했고</a:t>
            </a:r>
            <a:r>
              <a:rPr lang="en-US" altLang="ko-KR" sz="2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2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옛날 자료들을 봐도 독도는 </a:t>
            </a:r>
            <a:r>
              <a:rPr lang="ko-KR" altLang="en-US" sz="2500"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한국땅이라고</a:t>
            </a:r>
            <a:r>
              <a:rPr lang="ko-KR" altLang="en-US" sz="2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명시 되어 있지만 일본은 끊임없이 독도가 자기 땅이라고 주장하고 있다</a:t>
            </a:r>
            <a:r>
              <a:rPr lang="en-US" altLang="ko-KR" sz="2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</a:t>
            </a:r>
          </a:p>
          <a:p>
            <a:endParaRPr lang="en-US" altLang="ko-KR" sz="25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r>
              <a:rPr lang="ko-KR" altLang="en-US" sz="2500" dirty="0">
                <a:solidFill>
                  <a:srgbClr val="FF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우리는 이제 한국의 독도 영토 수호 방안에 대해서 알아 볼 것이다</a:t>
            </a:r>
            <a:r>
              <a:rPr lang="en-US" altLang="ko-KR" sz="2500" dirty="0">
                <a:solidFill>
                  <a:srgbClr val="FF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</a:t>
            </a:r>
            <a:endParaRPr lang="ko-KR" altLang="en-US" sz="2500" dirty="0">
              <a:solidFill>
                <a:srgbClr val="FF00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540CCB-5D14-4341-B238-B1F0BD8CEBB9}"/>
              </a:ext>
            </a:extLst>
          </p:cNvPr>
          <p:cNvSpPr txBox="1"/>
          <p:nvPr/>
        </p:nvSpPr>
        <p:spPr>
          <a:xfrm>
            <a:off x="0" y="0"/>
            <a:ext cx="12192000" cy="7848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4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아름다운 우리땅 독도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485A4C81-2F30-4515-90ED-61DDBC9E6FA5}"/>
              </a:ext>
            </a:extLst>
          </p:cNvPr>
          <p:cNvSpPr/>
          <p:nvPr/>
        </p:nvSpPr>
        <p:spPr>
          <a:xfrm>
            <a:off x="-16329" y="0"/>
            <a:ext cx="899160" cy="7848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F124FE39-DB53-41FE-8380-B283FF861B94}"/>
              </a:ext>
            </a:extLst>
          </p:cNvPr>
          <p:cNvSpPr/>
          <p:nvPr/>
        </p:nvSpPr>
        <p:spPr>
          <a:xfrm>
            <a:off x="11292840" y="0"/>
            <a:ext cx="899160" cy="7848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B46AEED5-2EE2-47C5-A00E-98BED14613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658" y="1086694"/>
            <a:ext cx="3825142" cy="433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611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9B2EF795-FF40-4EA2-A253-7CB047135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>
              <a:alphaModFix amt="4000"/>
            </a:blip>
            <a:srcRect/>
            <a:tile tx="0" ty="0" sx="100000" sy="100000" flip="none" algn="tl"/>
          </a:blipFill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E9A8DA15-BDDC-46C3-B526-E415077F10C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B5436B-8C88-453E-B29D-6825F52EAAEF}"/>
              </a:ext>
            </a:extLst>
          </p:cNvPr>
          <p:cNvSpPr txBox="1"/>
          <p:nvPr/>
        </p:nvSpPr>
        <p:spPr>
          <a:xfrm>
            <a:off x="0" y="53232"/>
            <a:ext cx="12192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아름다운 우리 땅 독도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75355E-D830-4630-8298-798509B86009}"/>
              </a:ext>
            </a:extLst>
          </p:cNvPr>
          <p:cNvSpPr txBox="1"/>
          <p:nvPr/>
        </p:nvSpPr>
        <p:spPr>
          <a:xfrm>
            <a:off x="-16328" y="4443381"/>
            <a:ext cx="122083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3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독도 경비대</a:t>
            </a:r>
            <a:endParaRPr lang="en-US" altLang="ko-KR" sz="33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/>
            <a:r>
              <a:rPr lang="ko-KR" altLang="en-US" sz="33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독도 </a:t>
            </a:r>
            <a:r>
              <a:rPr lang="ko-KR" altLang="en-US" sz="3300"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시큐리티</a:t>
            </a:r>
            <a:r>
              <a:rPr lang="ko-KR" altLang="en-US" sz="33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폴리스 </a:t>
            </a:r>
            <a:r>
              <a:rPr lang="en-US" altLang="ko-KR" sz="33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(DSP : </a:t>
            </a:r>
            <a:r>
              <a:rPr lang="en-US" altLang="ko-KR" sz="3300"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Dokdo</a:t>
            </a:r>
            <a:r>
              <a:rPr lang="en-US" altLang="ko-KR" sz="33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Security Police)</a:t>
            </a:r>
            <a:endParaRPr lang="ko-KR" altLang="en-US" sz="33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540CCB-5D14-4341-B238-B1F0BD8CEBB9}"/>
              </a:ext>
            </a:extLst>
          </p:cNvPr>
          <p:cNvSpPr txBox="1"/>
          <p:nvPr/>
        </p:nvSpPr>
        <p:spPr>
          <a:xfrm>
            <a:off x="0" y="0"/>
            <a:ext cx="12192000" cy="7848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4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한국의 독도 영토 수호 방안 </a:t>
            </a:r>
            <a:r>
              <a:rPr lang="en-US" altLang="ko-KR" sz="4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  <a:endParaRPr lang="ko-KR" altLang="en-US" sz="45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485A4C81-2F30-4515-90ED-61DDBC9E6FA5}"/>
              </a:ext>
            </a:extLst>
          </p:cNvPr>
          <p:cNvSpPr/>
          <p:nvPr/>
        </p:nvSpPr>
        <p:spPr>
          <a:xfrm>
            <a:off x="-16329" y="0"/>
            <a:ext cx="899160" cy="7848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F124FE39-DB53-41FE-8380-B283FF861B94}"/>
              </a:ext>
            </a:extLst>
          </p:cNvPr>
          <p:cNvSpPr/>
          <p:nvPr/>
        </p:nvSpPr>
        <p:spPr>
          <a:xfrm>
            <a:off x="11292840" y="0"/>
            <a:ext cx="899160" cy="7848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EC9924CB-2409-44D3-BFDF-43BD004EE9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3269" y="2005294"/>
            <a:ext cx="5085462" cy="214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144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B9D12757-CC73-4516-BE2A-C87F9A52DE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580B99A7-E2B7-483F-A5B9-9517B77CB2FA}"/>
              </a:ext>
            </a:extLst>
          </p:cNvPr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65C2FD-FB73-44C9-9684-94A33B7CD182}"/>
              </a:ext>
            </a:extLst>
          </p:cNvPr>
          <p:cNvSpPr txBox="1"/>
          <p:nvPr/>
        </p:nvSpPr>
        <p:spPr>
          <a:xfrm>
            <a:off x="0" y="0"/>
            <a:ext cx="12192000" cy="7848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4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독도 경비대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CE609BAF-D946-45D7-92C6-BC31771D6D2E}"/>
              </a:ext>
            </a:extLst>
          </p:cNvPr>
          <p:cNvSpPr/>
          <p:nvPr/>
        </p:nvSpPr>
        <p:spPr>
          <a:xfrm>
            <a:off x="-16329" y="0"/>
            <a:ext cx="899160" cy="7848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3C763DB7-DD46-4086-A6CA-BFB54555F84F}"/>
              </a:ext>
            </a:extLst>
          </p:cNvPr>
          <p:cNvSpPr/>
          <p:nvPr/>
        </p:nvSpPr>
        <p:spPr>
          <a:xfrm>
            <a:off x="11292840" y="0"/>
            <a:ext cx="899160" cy="7848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FBC5E3D1-8377-4523-9216-05E21346BF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251" y="1376764"/>
            <a:ext cx="3352800" cy="42336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4CB6A37-0013-4B0F-B84F-7C002FF33A60}"/>
              </a:ext>
            </a:extLst>
          </p:cNvPr>
          <p:cNvSpPr txBox="1"/>
          <p:nvPr/>
        </p:nvSpPr>
        <p:spPr>
          <a:xfrm>
            <a:off x="3802380" y="1596325"/>
            <a:ext cx="8208806" cy="361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3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1956</a:t>
            </a:r>
            <a:r>
              <a:rPr lang="ko-KR" altLang="en-US" sz="33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년 </a:t>
            </a:r>
            <a:r>
              <a:rPr lang="en-US" altLang="ko-KR" sz="33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4</a:t>
            </a:r>
            <a:r>
              <a:rPr lang="ko-KR" altLang="en-US" sz="33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월 </a:t>
            </a:r>
            <a:r>
              <a:rPr lang="en-US" altLang="ko-KR" sz="33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8</a:t>
            </a:r>
            <a:r>
              <a:rPr lang="ko-KR" altLang="en-US" sz="33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일</a:t>
            </a:r>
            <a:endParaRPr lang="en-US" altLang="ko-KR" sz="33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endParaRPr lang="en-US" altLang="ko-KR" sz="28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r>
              <a:rPr lang="ko-KR" altLang="en-US" sz="28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독도 의용 수비대로부터 독도 경비 업무를 인수 받음</a:t>
            </a:r>
            <a:r>
              <a:rPr lang="en-US" altLang="ko-KR" sz="28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</a:t>
            </a:r>
          </a:p>
          <a:p>
            <a:r>
              <a:rPr lang="ko-KR" altLang="en-US" sz="28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독도 경비 보강을 위해 </a:t>
            </a:r>
            <a:r>
              <a:rPr lang="en-US" altLang="ko-KR" sz="28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318</a:t>
            </a:r>
            <a:r>
              <a:rPr lang="ko-KR" altLang="en-US" sz="28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전경대와 통합하여 </a:t>
            </a:r>
            <a:r>
              <a:rPr lang="en-US" altLang="ko-KR" sz="28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1996</a:t>
            </a:r>
            <a:r>
              <a:rPr lang="ko-KR" altLang="en-US" sz="28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년 </a:t>
            </a:r>
            <a:r>
              <a:rPr lang="en-US" altLang="ko-KR" sz="28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6</a:t>
            </a:r>
            <a:r>
              <a:rPr lang="ko-KR" altLang="en-US" sz="28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월 </a:t>
            </a:r>
            <a:r>
              <a:rPr lang="en-US" altLang="ko-KR" sz="28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27</a:t>
            </a:r>
            <a:r>
              <a:rPr lang="ko-KR" altLang="en-US" sz="28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일 창설한 울릉경비대 예하에 독도경비대를 두고 사실상 경북지방경찰철 직속으로 두고 있음</a:t>
            </a:r>
            <a:r>
              <a:rPr lang="en-US" altLang="ko-KR" sz="28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.</a:t>
            </a:r>
          </a:p>
          <a:p>
            <a:endParaRPr lang="en-US" altLang="ko-KR" sz="28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endParaRPr lang="ko-KR" altLang="en-US" sz="2800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78261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B9D12757-CC73-4516-BE2A-C87F9A52DE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580B99A7-E2B7-483F-A5B9-9517B77CB2FA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3300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514350" indent="-514350">
              <a:buAutoNum type="arabicPeriod"/>
            </a:pPr>
            <a:r>
              <a:rPr lang="en-US" altLang="ko-KR" sz="33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  <a:r>
              <a:rPr lang="ko-KR" altLang="en-US" sz="33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개 소대 규모의 병력이 독도경비 임무 수행</a:t>
            </a:r>
            <a:endParaRPr lang="en-US" altLang="ko-KR" sz="3300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514350" indent="-514350">
              <a:buAutoNum type="arabicPeriod"/>
            </a:pPr>
            <a:endParaRPr lang="en-US" altLang="ko-KR" sz="3300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514350" indent="-514350">
              <a:buAutoNum type="arabicPeriod"/>
            </a:pPr>
            <a:r>
              <a:rPr lang="ko-KR" altLang="en-US" sz="33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일본 순시선 등 외부세력의 침범에 대한 </a:t>
            </a:r>
            <a:r>
              <a:rPr lang="en-US" altLang="ko-KR" sz="33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24</a:t>
            </a:r>
            <a:r>
              <a:rPr lang="ko-KR" altLang="en-US" sz="33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시간 해안 경계</a:t>
            </a:r>
            <a:endParaRPr lang="en-US" altLang="ko-KR" sz="3300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514350" indent="-514350">
              <a:buAutoNum type="arabicPeriod"/>
            </a:pPr>
            <a:endParaRPr lang="en-US" altLang="ko-KR" sz="3300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514350" indent="-514350">
              <a:buAutoNum type="arabicPeriod"/>
            </a:pPr>
            <a:r>
              <a:rPr lang="ko-KR" altLang="en-US" sz="33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불법으로 독도에 </a:t>
            </a:r>
            <a:r>
              <a:rPr lang="ko-KR" altLang="en-US" sz="3300" dirty="0" err="1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접안시</a:t>
            </a:r>
            <a:r>
              <a:rPr lang="ko-KR" altLang="en-US" sz="33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체포</a:t>
            </a:r>
            <a:r>
              <a:rPr lang="en-US" altLang="ko-KR" sz="33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, </a:t>
            </a:r>
            <a:r>
              <a:rPr lang="ko-KR" altLang="en-US" sz="33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나포</a:t>
            </a:r>
            <a:endParaRPr lang="en-US" altLang="ko-KR" sz="3300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endParaRPr lang="en-US" altLang="ko-KR" sz="3300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r>
              <a:rPr lang="en-US" altLang="ko-KR" sz="33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4. </a:t>
            </a:r>
            <a:r>
              <a:rPr lang="ko-KR" altLang="en-US" sz="3300" dirty="0">
                <a:solidFill>
                  <a:srgbClr val="C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독도 수호</a:t>
            </a:r>
            <a:endParaRPr lang="en-US" altLang="ko-KR" sz="3300" dirty="0">
              <a:solidFill>
                <a:srgbClr val="C000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65C2FD-FB73-44C9-9684-94A33B7CD182}"/>
              </a:ext>
            </a:extLst>
          </p:cNvPr>
          <p:cNvSpPr txBox="1"/>
          <p:nvPr/>
        </p:nvSpPr>
        <p:spPr>
          <a:xfrm>
            <a:off x="0" y="0"/>
            <a:ext cx="12192000" cy="7848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4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독도 경비대가 하는 일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CE609BAF-D946-45D7-92C6-BC31771D6D2E}"/>
              </a:ext>
            </a:extLst>
          </p:cNvPr>
          <p:cNvSpPr/>
          <p:nvPr/>
        </p:nvSpPr>
        <p:spPr>
          <a:xfrm>
            <a:off x="-16329" y="0"/>
            <a:ext cx="899160" cy="7848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3C763DB7-DD46-4086-A6CA-BFB54555F84F}"/>
              </a:ext>
            </a:extLst>
          </p:cNvPr>
          <p:cNvSpPr/>
          <p:nvPr/>
        </p:nvSpPr>
        <p:spPr>
          <a:xfrm>
            <a:off x="11292840" y="0"/>
            <a:ext cx="899160" cy="7848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8510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B9D12757-CC73-4516-BE2A-C87F9A52DE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580B99A7-E2B7-483F-A5B9-9517B77CB2FA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3300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/>
            <a:r>
              <a:rPr lang="ko-KR" altLang="en-US" sz="33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독도 경비대 </a:t>
            </a:r>
            <a:r>
              <a:rPr lang="en-US" altLang="ko-KR" sz="33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en-US" altLang="ko-KR" sz="3300" dirty="0" err="1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Dokdo</a:t>
            </a:r>
            <a:r>
              <a:rPr lang="en-US" altLang="ko-KR" sz="33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Security Army) </a:t>
            </a:r>
            <a:r>
              <a:rPr lang="ko-KR" altLang="en-US" sz="33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가 아닌 이유</a:t>
            </a:r>
            <a:endParaRPr lang="en-US" altLang="ko-KR" sz="3300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/>
            <a:endParaRPr lang="en-US" altLang="ko-KR" sz="3300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/>
            <a:r>
              <a:rPr lang="ko-KR" altLang="en-US" sz="3300" dirty="0">
                <a:solidFill>
                  <a:srgbClr val="C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독도는 분쟁지역이 아니므로 </a:t>
            </a:r>
            <a:r>
              <a:rPr lang="en-US" altLang="ko-KR" sz="3300" dirty="0">
                <a:solidFill>
                  <a:srgbClr val="C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‘</a:t>
            </a:r>
            <a:r>
              <a:rPr lang="ko-KR" altLang="en-US" sz="3300" dirty="0">
                <a:solidFill>
                  <a:srgbClr val="C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분쟁지역</a:t>
            </a:r>
            <a:r>
              <a:rPr lang="en-US" altLang="ko-KR" sz="3300" dirty="0">
                <a:solidFill>
                  <a:srgbClr val="C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’ </a:t>
            </a:r>
            <a:r>
              <a:rPr lang="ko-KR" altLang="en-US" sz="3300" dirty="0">
                <a:solidFill>
                  <a:srgbClr val="C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을 지키는 군인이 아니라 </a:t>
            </a:r>
            <a:r>
              <a:rPr lang="en-US" altLang="ko-KR" sz="3300" dirty="0">
                <a:solidFill>
                  <a:srgbClr val="C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‘</a:t>
            </a:r>
            <a:r>
              <a:rPr lang="ko-KR" altLang="en-US" sz="3300" dirty="0">
                <a:solidFill>
                  <a:srgbClr val="C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치안 구역</a:t>
            </a:r>
            <a:r>
              <a:rPr lang="en-US" altLang="ko-KR" sz="3300" dirty="0">
                <a:solidFill>
                  <a:srgbClr val="C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’</a:t>
            </a:r>
            <a:r>
              <a:rPr lang="ko-KR" altLang="en-US" sz="3300" dirty="0">
                <a:solidFill>
                  <a:srgbClr val="C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을 지키는 경찰이 배치되었다</a:t>
            </a:r>
            <a:r>
              <a:rPr lang="en-US" altLang="ko-KR" sz="3300" dirty="0">
                <a:solidFill>
                  <a:srgbClr val="C0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!</a:t>
            </a:r>
          </a:p>
          <a:p>
            <a:pPr algn="ctr"/>
            <a:endParaRPr lang="en-US" altLang="ko-KR" sz="3300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/>
            <a:r>
              <a:rPr lang="ko-KR" altLang="en-US" sz="33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그렇기에 독도 경비대 </a:t>
            </a:r>
            <a:r>
              <a:rPr lang="en-US" altLang="ko-KR" sz="33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en-US" altLang="ko-KR" sz="3300" dirty="0" err="1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Dokdo</a:t>
            </a:r>
            <a:r>
              <a:rPr lang="en-US" altLang="ko-KR" sz="33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Security Police)</a:t>
            </a:r>
            <a:r>
              <a:rPr lang="ko-KR" altLang="en-US" sz="3300" dirty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이다</a:t>
            </a:r>
            <a:endParaRPr lang="en-US" altLang="ko-KR" sz="3300" dirty="0">
              <a:solidFill>
                <a:srgbClr val="C0000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65C2FD-FB73-44C9-9684-94A33B7CD182}"/>
              </a:ext>
            </a:extLst>
          </p:cNvPr>
          <p:cNvSpPr txBox="1"/>
          <p:nvPr/>
        </p:nvSpPr>
        <p:spPr>
          <a:xfrm>
            <a:off x="0" y="0"/>
            <a:ext cx="12192000" cy="7848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45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독도 경비대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CE609BAF-D946-45D7-92C6-BC31771D6D2E}"/>
              </a:ext>
            </a:extLst>
          </p:cNvPr>
          <p:cNvSpPr/>
          <p:nvPr/>
        </p:nvSpPr>
        <p:spPr>
          <a:xfrm>
            <a:off x="-16329" y="0"/>
            <a:ext cx="899160" cy="7848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3C763DB7-DD46-4086-A6CA-BFB54555F84F}"/>
              </a:ext>
            </a:extLst>
          </p:cNvPr>
          <p:cNvSpPr/>
          <p:nvPr/>
        </p:nvSpPr>
        <p:spPr>
          <a:xfrm>
            <a:off x="11292840" y="0"/>
            <a:ext cx="899160" cy="7848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36033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760</Words>
  <Application>Microsoft Office PowerPoint</Application>
  <PresentationFormat>와이드스크린</PresentationFormat>
  <Paragraphs>86</Paragraphs>
  <Slides>20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4" baseType="lpstr">
      <vt:lpstr>나눔고딕 ExtraBold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박수한</dc:creator>
  <cp:lastModifiedBy>박수한</cp:lastModifiedBy>
  <cp:revision>18</cp:revision>
  <dcterms:created xsi:type="dcterms:W3CDTF">2020-09-27T16:28:27Z</dcterms:created>
  <dcterms:modified xsi:type="dcterms:W3CDTF">2020-09-27T18:53:58Z</dcterms:modified>
</cp:coreProperties>
</file>