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5" r:id="rId3"/>
    <p:sldId id="305" r:id="rId4"/>
    <p:sldId id="302" r:id="rId5"/>
    <p:sldId id="288" r:id="rId6"/>
    <p:sldId id="304" r:id="rId7"/>
    <p:sldId id="289" r:id="rId8"/>
    <p:sldId id="290" r:id="rId9"/>
    <p:sldId id="306" r:id="rId10"/>
    <p:sldId id="296" r:id="rId11"/>
    <p:sldId id="319" r:id="rId12"/>
    <p:sldId id="320" r:id="rId13"/>
    <p:sldId id="321" r:id="rId14"/>
    <p:sldId id="322" r:id="rId15"/>
    <p:sldId id="323" r:id="rId16"/>
    <p:sldId id="324" r:id="rId17"/>
    <p:sldId id="307" r:id="rId18"/>
    <p:sldId id="309" r:id="rId19"/>
    <p:sldId id="313" r:id="rId20"/>
    <p:sldId id="311" r:id="rId21"/>
    <p:sldId id="314" r:id="rId22"/>
    <p:sldId id="315" r:id="rId23"/>
    <p:sldId id="316" r:id="rId24"/>
    <p:sldId id="317" r:id="rId25"/>
    <p:sldId id="318" r:id="rId26"/>
    <p:sldId id="310" r:id="rId27"/>
    <p:sldId id="308" r:id="rId28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C5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 snapToObjects="1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2020-09-28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2020-09-28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2020-09-28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2020-09-28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2020-09-28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61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2020-09-28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2020-09-28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2020-09-28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QuA5NeQb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B_qzRnrle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49133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2" y="2546988"/>
            <a:ext cx="8789234" cy="1220477"/>
          </a:xfrm>
        </p:spPr>
        <p:txBody>
          <a:bodyPr rtlCol="0"/>
          <a:lstStyle/>
          <a:p>
            <a:pPr rtl="0"/>
            <a:r>
              <a:rPr lang="ko-KR" altLang="en-US" dirty="0"/>
              <a:t>기모노의 모든 것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3388" y="4034140"/>
            <a:ext cx="3327587" cy="2157110"/>
          </a:xfrm>
        </p:spPr>
        <p:txBody>
          <a:bodyPr rtlCol="0"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과 목 명 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일본어와일본문화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학    과 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일본어일본학과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학    번 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: 22001882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이   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름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이애린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B3BF7-EEAF-4953-AD9F-0AF307AE4A47}"/>
              </a:ext>
            </a:extLst>
          </p:cNvPr>
          <p:cNvSpPr txBox="1"/>
          <p:nvPr/>
        </p:nvSpPr>
        <p:spPr>
          <a:xfrm>
            <a:off x="2016342" y="1971358"/>
            <a:ext cx="7950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전통문화 특징 속의 의복문화 중 전통의상인 </a:t>
            </a:r>
          </a:p>
        </p:txBody>
      </p:sp>
      <p:sp>
        <p:nvSpPr>
          <p:cNvPr id="3" name="모서리가 둥근 직사각형 31">
            <a:extLst>
              <a:ext uri="{FF2B5EF4-FFF2-40B4-BE49-F238E27FC236}">
                <a16:creationId xmlns:a16="http://schemas.microsoft.com/office/drawing/2014/main" id="{BB94E0DA-F262-418C-A35E-CECE944917A6}"/>
              </a:ext>
            </a:extLst>
          </p:cNvPr>
          <p:cNvSpPr/>
          <p:nvPr/>
        </p:nvSpPr>
        <p:spPr>
          <a:xfrm>
            <a:off x="293358" y="256055"/>
            <a:ext cx="2880148" cy="30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>
              <a:defRPr/>
            </a:pPr>
            <a:r>
              <a:rPr lang="ko-KR" altLang="en-US" dirty="0" err="1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일본어와일본문화</a:t>
            </a:r>
            <a:r>
              <a:rPr lang="ko-KR" altLang="en-US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과제 발표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FEA39-FB37-4FFE-AF2D-56C4DF63DE2A}"/>
              </a:ext>
            </a:extLst>
          </p:cNvPr>
          <p:cNvSpPr txBox="1"/>
          <p:nvPr/>
        </p:nvSpPr>
        <p:spPr>
          <a:xfrm>
            <a:off x="2526407" y="5408417"/>
            <a:ext cx="306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조몬</a:t>
            </a:r>
            <a:r>
              <a:rPr lang="ko-KR" altLang="en-US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시대</a:t>
            </a:r>
            <a:r>
              <a:rPr lang="en-US" altLang="ko-KR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~</a:t>
            </a:r>
            <a:r>
              <a:rPr lang="ko-KR" altLang="en-US" sz="2500" kern="0" spc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야요이</a:t>
            </a:r>
            <a:r>
              <a:rPr lang="ko-KR" altLang="en-US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시대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95D64AD-B314-450B-A2E4-DE4F4072036F}"/>
              </a:ext>
            </a:extLst>
          </p:cNvPr>
          <p:cNvGrpSpPr/>
          <p:nvPr/>
        </p:nvGrpSpPr>
        <p:grpSpPr>
          <a:xfrm>
            <a:off x="961318" y="1838072"/>
            <a:ext cx="6159948" cy="3210561"/>
            <a:chOff x="918883" y="1624621"/>
            <a:chExt cx="6159948" cy="321056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04219A8-D552-4B91-92AE-C772A6733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39" t="18355" r="54491" b="6740"/>
            <a:stretch/>
          </p:blipFill>
          <p:spPr>
            <a:xfrm>
              <a:off x="918883" y="1624621"/>
              <a:ext cx="2235200" cy="3210561"/>
            </a:xfrm>
            <a:prstGeom prst="rect">
              <a:avLst/>
            </a:prstGeom>
            <a:ln w="38100">
              <a:solidFill>
                <a:srgbClr val="F8B5C5"/>
              </a:solidFill>
            </a:ln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B0AB881-900F-4A16-BD53-1C1AA8D66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8" t="43563" r="56960"/>
            <a:stretch/>
          </p:blipFill>
          <p:spPr>
            <a:xfrm>
              <a:off x="4015591" y="1624621"/>
              <a:ext cx="3063240" cy="2616391"/>
            </a:xfrm>
            <a:prstGeom prst="rect">
              <a:avLst/>
            </a:prstGeom>
            <a:ln w="38100">
              <a:solidFill>
                <a:srgbClr val="F8B5C5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AD2E8B-2EF7-4774-9B9C-AEF85798ADB5}"/>
              </a:ext>
            </a:extLst>
          </p:cNvPr>
          <p:cNvSpPr txBox="1"/>
          <p:nvPr/>
        </p:nvSpPr>
        <p:spPr>
          <a:xfrm>
            <a:off x="7804075" y="1838072"/>
            <a:ext cx="3426607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5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관두의</a:t>
            </a: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형태의 복식</a:t>
            </a:r>
            <a:endParaRPr lang="en-US" altLang="ko-KR" sz="2500" b="0" i="0" dirty="0">
              <a:effectLst/>
              <a:latin typeface="Open Sans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멕시코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판쵸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형태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긴 천을 입고 허리띠로 고정</a:t>
            </a:r>
          </a:p>
        </p:txBody>
      </p:sp>
    </p:spTree>
    <p:extLst>
      <p:ext uri="{BB962C8B-B14F-4D97-AF65-F5344CB8AC3E}">
        <p14:creationId xmlns:p14="http://schemas.microsoft.com/office/powerpoint/2010/main" val="25798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6A3DB0-F111-4171-A7F4-7C0FAB52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30" y="1950944"/>
            <a:ext cx="2428875" cy="285750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04605B5-98DF-48AD-BAEB-4533CA0A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602" y="1950944"/>
            <a:ext cx="2505075" cy="285750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59E51-A804-4A28-9D21-E2CF1B8EA20F}"/>
              </a:ext>
            </a:extLst>
          </p:cNvPr>
          <p:cNvSpPr txBox="1"/>
          <p:nvPr/>
        </p:nvSpPr>
        <p:spPr>
          <a:xfrm>
            <a:off x="4534091" y="5230114"/>
            <a:ext cx="16720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아스카 시대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83E83-B19A-491F-BC13-FF20966A70EA}"/>
              </a:ext>
            </a:extLst>
          </p:cNvPr>
          <p:cNvSpPr txBox="1"/>
          <p:nvPr/>
        </p:nvSpPr>
        <p:spPr>
          <a:xfrm>
            <a:off x="1834951" y="5230114"/>
            <a:ext cx="13094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고훈 시대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88932-CBB3-4A21-8E8D-E2E660EC215C}"/>
              </a:ext>
            </a:extLst>
          </p:cNvPr>
          <p:cNvSpPr txBox="1"/>
          <p:nvPr/>
        </p:nvSpPr>
        <p:spPr>
          <a:xfrm>
            <a:off x="7036174" y="1950944"/>
            <a:ext cx="3880596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바지와 저고리 구조</a:t>
            </a:r>
            <a:endParaRPr lang="en-US" altLang="ko-KR" sz="25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전형적인 북방계 복식 형태</a:t>
            </a:r>
            <a:endParaRPr lang="en-US" altLang="ko-KR" sz="25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북방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호복의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영향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한복과 유사한 형태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845347-682A-4963-A23E-B2AFB019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88" y="1769841"/>
            <a:ext cx="3112558" cy="373507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A70B8-A6EF-4151-9526-5B2DFE2EE2DC}"/>
              </a:ext>
            </a:extLst>
          </p:cNvPr>
          <p:cNvSpPr txBox="1"/>
          <p:nvPr/>
        </p:nvSpPr>
        <p:spPr>
          <a:xfrm>
            <a:off x="2129892" y="5699909"/>
            <a:ext cx="1474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나라 시대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875C8-0FAA-4363-ADA3-E4402E067EF7}"/>
              </a:ext>
            </a:extLst>
          </p:cNvPr>
          <p:cNvSpPr txBox="1"/>
          <p:nvPr/>
        </p:nvSpPr>
        <p:spPr>
          <a:xfrm>
            <a:off x="5156648" y="1884011"/>
            <a:ext cx="5724264" cy="35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당나라의 영향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</a:t>
            </a: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자는 </a:t>
            </a:r>
            <a:r>
              <a:rPr lang="ko-KR" altLang="en-US" sz="25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단령</a:t>
            </a: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옆트임</a:t>
            </a: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무</a:t>
            </a: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소매통</a:t>
            </a:r>
            <a:r>
              <a:rPr lang="en-US" altLang="ko-KR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옷감 등을 다양하게 현지화</a:t>
            </a:r>
            <a:endParaRPr lang="en-US" altLang="ko-KR" sz="25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짧은 상의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겨드랑이까지 높인 치마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반비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표나 영건을 두름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 없는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관두의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장식 가죽 허리띠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비녀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버선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행전 등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84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D0464A-7A9C-470B-B93E-BA50C242F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34" y="1899285"/>
            <a:ext cx="2957449" cy="305943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838B2-605D-478D-A357-8910D22D3F8A}"/>
              </a:ext>
            </a:extLst>
          </p:cNvPr>
          <p:cNvSpPr txBox="1"/>
          <p:nvPr/>
        </p:nvSpPr>
        <p:spPr>
          <a:xfrm>
            <a:off x="2278433" y="5194905"/>
            <a:ext cx="17954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헤이안 시대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110B2-D83B-4A3C-97C7-2BA843041194}"/>
              </a:ext>
            </a:extLst>
          </p:cNvPr>
          <p:cNvSpPr txBox="1"/>
          <p:nvPr/>
        </p:nvSpPr>
        <p:spPr>
          <a:xfrm>
            <a:off x="5840622" y="1523701"/>
            <a:ext cx="4653944" cy="407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독자적인 귀족문화 발달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와후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和風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또는 일본풍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유흥이나 사치가 유행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직조와 염색 기술이 발달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복식의 세분화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옷을 많이 겹칠수록 위엄을 의미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고와쇼우조쿠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講和装束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작창법</a:t>
            </a:r>
            <a:endParaRPr lang="ko-KR" altLang="en-US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6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8E4711-46B9-4870-9410-94E57F35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68" y="1822580"/>
            <a:ext cx="2919451" cy="339471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61754-FB56-425B-8D63-C780FAE0C10C}"/>
              </a:ext>
            </a:extLst>
          </p:cNvPr>
          <p:cNvSpPr txBox="1"/>
          <p:nvPr/>
        </p:nvSpPr>
        <p:spPr>
          <a:xfrm>
            <a:off x="1986679" y="5504491"/>
            <a:ext cx="1947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가마쿠라 시대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0C39-419B-4FC6-8411-A1091A72B5D6}"/>
              </a:ext>
            </a:extLst>
          </p:cNvPr>
          <p:cNvSpPr txBox="1"/>
          <p:nvPr/>
        </p:nvSpPr>
        <p:spPr>
          <a:xfrm>
            <a:off x="5640667" y="1766570"/>
            <a:ext cx="5050865" cy="35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가마쿠라 막부가 수립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귀족과 무사라는 이원적 문화가 형성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실용성을 중시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복식이 간소화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껴입는 옷의 수도 다섯벌로 줄임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하카마의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일상화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2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5E534D-C60B-4267-88F9-EA568B90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77" y="1807210"/>
            <a:ext cx="2746735" cy="328295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808B4-D066-4B9C-96BD-06985C89ECCF}"/>
              </a:ext>
            </a:extLst>
          </p:cNvPr>
          <p:cNvSpPr txBox="1"/>
          <p:nvPr/>
        </p:nvSpPr>
        <p:spPr>
          <a:xfrm>
            <a:off x="1892398" y="5429356"/>
            <a:ext cx="17666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센고쿠 시대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27E8F-06AE-412B-8B2D-D49BC7C1FFA6}"/>
              </a:ext>
            </a:extLst>
          </p:cNvPr>
          <p:cNvSpPr txBox="1"/>
          <p:nvPr/>
        </p:nvSpPr>
        <p:spPr>
          <a:xfrm>
            <a:off x="5101217" y="1695320"/>
            <a:ext cx="5688405" cy="35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공가 복식의 간소화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무가 중심의 복식문화 발달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히타타레의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예복화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kern="0" spc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가타기누바카마</a:t>
            </a:r>
            <a:r>
              <a:rPr lang="en-US" altLang="ko-KR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肩衣袴</a:t>
            </a:r>
            <a:r>
              <a:rPr lang="en-US" altLang="ko-KR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라는 복식의 등장</a:t>
            </a:r>
            <a:endParaRPr lang="en-US" altLang="ko-KR" sz="2500" kern="0" spc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kern="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고소데의 일상복화</a:t>
            </a:r>
            <a:endParaRPr lang="en-US" altLang="ko-KR" sz="2500" kern="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kern="0" spc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무명옷 기술의 개발</a:t>
            </a:r>
          </a:p>
        </p:txBody>
      </p:sp>
    </p:spTree>
    <p:extLst>
      <p:ext uri="{BB962C8B-B14F-4D97-AF65-F5344CB8AC3E}">
        <p14:creationId xmlns:p14="http://schemas.microsoft.com/office/powerpoint/2010/main" val="18774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0BD53-904F-41F7-9CF5-0ABD1AB7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변천사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897287-DECE-41F2-900C-F0D65111E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40" y="1736725"/>
            <a:ext cx="3046095" cy="338455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5C565-C5AF-4C10-AA07-3275436C183C}"/>
              </a:ext>
            </a:extLst>
          </p:cNvPr>
          <p:cNvSpPr txBox="1"/>
          <p:nvPr/>
        </p:nvSpPr>
        <p:spPr>
          <a:xfrm>
            <a:off x="5244501" y="5429333"/>
            <a:ext cx="1505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에도 시대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E3352-9FA4-4C75-941A-98A62D71CF08}"/>
              </a:ext>
            </a:extLst>
          </p:cNvPr>
          <p:cNvSpPr txBox="1"/>
          <p:nvPr/>
        </p:nvSpPr>
        <p:spPr>
          <a:xfrm>
            <a:off x="7906872" y="1736725"/>
            <a:ext cx="3729316" cy="35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밑이 길고 여유가 많음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대표적인 예복 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-&gt;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가미시모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이키의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유행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하카마의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발달 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하오리의 등장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7BED5-AD3B-4636-B45C-CAD107E4C1D6}"/>
              </a:ext>
            </a:extLst>
          </p:cNvPr>
          <p:cNvSpPr txBox="1"/>
          <p:nvPr/>
        </p:nvSpPr>
        <p:spPr>
          <a:xfrm>
            <a:off x="555812" y="1736725"/>
            <a:ext cx="3729317" cy="35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소매와 옷 길이가 </a:t>
            </a: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길어짐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오비의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등장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기혼과 미혼여성의 의상차이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수류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袖留</a:t>
            </a:r>
            <a:r>
              <a:rPr lang="en-US" altLang="ko-KR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라는 풍습</a:t>
            </a:r>
            <a:endParaRPr lang="en-US" altLang="ko-KR" sz="25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도메소데의</a:t>
            </a:r>
            <a:r>
              <a:rPr lang="ko-KR" altLang="en-US" sz="25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유래</a:t>
            </a:r>
          </a:p>
        </p:txBody>
      </p:sp>
    </p:spTree>
    <p:extLst>
      <p:ext uri="{BB962C8B-B14F-4D97-AF65-F5344CB8AC3E}">
        <p14:creationId xmlns:p14="http://schemas.microsoft.com/office/powerpoint/2010/main" val="8509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1F39A8D-87CF-42F0-8CC8-2D954E0C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493521"/>
            <a:ext cx="11363929" cy="58709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263D11-4B58-4004-9AD3-99331A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0" y="2550360"/>
            <a:ext cx="7777480" cy="1757280"/>
          </a:xfrm>
        </p:spPr>
        <p:txBody>
          <a:bodyPr/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</a:rPr>
              <a:t>기모노의 종류</a:t>
            </a:r>
          </a:p>
        </p:txBody>
      </p:sp>
    </p:spTree>
    <p:extLst>
      <p:ext uri="{BB962C8B-B14F-4D97-AF65-F5344CB8AC3E}">
        <p14:creationId xmlns:p14="http://schemas.microsoft.com/office/powerpoint/2010/main" val="41250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3BFF6-042B-461F-B4C3-C50F8872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7C8F74-6762-447F-9F9E-152C029E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5" r="9155"/>
          <a:stretch/>
        </p:blipFill>
        <p:spPr>
          <a:xfrm>
            <a:off x="884051" y="1618274"/>
            <a:ext cx="2595880" cy="3299252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71CB1-061E-42B6-930A-71CCAF3F67D2}"/>
              </a:ext>
            </a:extLst>
          </p:cNvPr>
          <p:cNvSpPr txBox="1"/>
          <p:nvPr/>
        </p:nvSpPr>
        <p:spPr>
          <a:xfrm>
            <a:off x="1353950" y="5270963"/>
            <a:ext cx="18881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후리소데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000" b="0" i="0" dirty="0">
                <a:effectLst/>
                <a:latin typeface="Arial" panose="020B0604020202020204" pitchFamily="34" charset="0"/>
              </a:rPr>
              <a:t>振袖</a:t>
            </a:r>
            <a:r>
              <a:rPr lang="en-US" altLang="ko-KR" sz="20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0028E-EA26-4882-9E08-DF46A94D8A17}"/>
              </a:ext>
            </a:extLst>
          </p:cNvPr>
          <p:cNvSpPr txBox="1"/>
          <p:nvPr/>
        </p:nvSpPr>
        <p:spPr>
          <a:xfrm>
            <a:off x="3867243" y="1350642"/>
            <a:ext cx="7440706" cy="482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 길이가 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평균 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100 ~ 115cm 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정도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미혼여성이 입는 가장 격식 있는 옷 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결혼식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성인식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 길이에 따라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종류로 나뉨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오후리소데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大振袖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는 소매가 복사뼈까지 내려옴 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예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결혼식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신부예복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2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주후리소데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中振袖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는 소매가 무릎과 복사뼈 사이까지 내려옴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예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성인식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연회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고후리소데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小振袖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는 가장 소매가 짧은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후리소데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  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 길이가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85 cm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9C33E-A00C-4BAF-915E-3A1427A7141A}"/>
              </a:ext>
            </a:extLst>
          </p:cNvPr>
          <p:cNvSpPr txBox="1"/>
          <p:nvPr/>
        </p:nvSpPr>
        <p:spPr>
          <a:xfrm>
            <a:off x="3614401" y="772882"/>
            <a:ext cx="20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기모노 종류</a:t>
            </a:r>
          </a:p>
        </p:txBody>
      </p:sp>
    </p:spTree>
    <p:extLst>
      <p:ext uri="{BB962C8B-B14F-4D97-AF65-F5344CB8AC3E}">
        <p14:creationId xmlns:p14="http://schemas.microsoft.com/office/powerpoint/2010/main" val="16068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3BFF6-042B-461F-B4C3-C50F8872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71CB1-061E-42B6-930A-71CCAF3F67D2}"/>
              </a:ext>
            </a:extLst>
          </p:cNvPr>
          <p:cNvSpPr txBox="1"/>
          <p:nvPr/>
        </p:nvSpPr>
        <p:spPr>
          <a:xfrm>
            <a:off x="739289" y="5374637"/>
            <a:ext cx="2753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도메소데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留袖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algn="ctr"/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구로토메소데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黒留袖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65D79D-0B8B-4F17-86EA-382FF74D6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3" t="5131" r="24222" b="1917"/>
          <a:stretch/>
        </p:blipFill>
        <p:spPr>
          <a:xfrm>
            <a:off x="921613" y="1529529"/>
            <a:ext cx="2383334" cy="3764789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0028E-EA26-4882-9E08-DF46A94D8A17}"/>
              </a:ext>
            </a:extLst>
          </p:cNvPr>
          <p:cNvSpPr txBox="1"/>
          <p:nvPr/>
        </p:nvSpPr>
        <p:spPr>
          <a:xfrm>
            <a:off x="3304947" y="1345156"/>
            <a:ext cx="5121877" cy="270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기혼 여성이 입는 가장 격식 높은 기모노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검은 바탕에 무늬를 넣음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소매와 가슴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등부분에 다섯 개의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家紋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가문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새김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친족의 결혼식 등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E1C58-D2B2-4DAF-98A3-56BE8AB4E9C2}"/>
              </a:ext>
            </a:extLst>
          </p:cNvPr>
          <p:cNvSpPr txBox="1"/>
          <p:nvPr/>
        </p:nvSpPr>
        <p:spPr>
          <a:xfrm>
            <a:off x="9014755" y="5412859"/>
            <a:ext cx="26748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도메소데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留袖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algn="ctr"/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이로토메소데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色留袖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C49A9C-B3AC-4FB4-985C-937C74C5F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8" t="7244" r="29202" b="1917"/>
          <a:stretch/>
        </p:blipFill>
        <p:spPr>
          <a:xfrm>
            <a:off x="9433995" y="1439378"/>
            <a:ext cx="1836392" cy="379894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47527-0AB1-4067-8DCA-DA05A4CC9D74}"/>
              </a:ext>
            </a:extLst>
          </p:cNvPr>
          <p:cNvSpPr txBox="1"/>
          <p:nvPr/>
        </p:nvSpPr>
        <p:spPr>
          <a:xfrm>
            <a:off x="5283337" y="4152444"/>
            <a:ext cx="4150658" cy="21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검은색 이외의 색으로 염색한 옷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家紋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가문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은 세 개나 한 개 정도 새김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축하 행사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다도회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8A2EE-B921-46FB-BC3A-F88AD2024AAA}"/>
              </a:ext>
            </a:extLst>
          </p:cNvPr>
          <p:cNvSpPr txBox="1"/>
          <p:nvPr/>
        </p:nvSpPr>
        <p:spPr>
          <a:xfrm>
            <a:off x="3614401" y="772882"/>
            <a:ext cx="20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기모노 종류</a:t>
            </a:r>
          </a:p>
        </p:txBody>
      </p:sp>
    </p:spTree>
    <p:extLst>
      <p:ext uri="{BB962C8B-B14F-4D97-AF65-F5344CB8AC3E}">
        <p14:creationId xmlns:p14="http://schemas.microsoft.com/office/powerpoint/2010/main" val="8202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99123"/>
          </a:xfrm>
        </p:spPr>
        <p:txBody>
          <a:bodyPr rtlCol="0"/>
          <a:lstStyle/>
          <a:p>
            <a:pPr rtl="0"/>
            <a:r>
              <a:rPr lang="ko-KR" altLang="en-US" sz="3600" dirty="0"/>
              <a:t>목차</a:t>
            </a:r>
            <a:endParaRPr lang="ko" sz="3600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EF05A62-CF16-47F4-961D-6BE6288240FB}"/>
              </a:ext>
            </a:extLst>
          </p:cNvPr>
          <p:cNvCxnSpPr>
            <a:cxnSpLocks/>
          </p:cNvCxnSpPr>
          <p:nvPr/>
        </p:nvCxnSpPr>
        <p:spPr>
          <a:xfrm flipH="1">
            <a:off x="1713941" y="3343750"/>
            <a:ext cx="2208311" cy="1835492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51D44E-AA46-4810-9E53-7F9BE5F36683}"/>
              </a:ext>
            </a:extLst>
          </p:cNvPr>
          <p:cNvSpPr txBox="1"/>
          <p:nvPr/>
        </p:nvSpPr>
        <p:spPr>
          <a:xfrm>
            <a:off x="4456635" y="4917632"/>
            <a:ext cx="230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기모노란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?</a:t>
            </a:r>
            <a:endParaRPr lang="ko-KR" altLang="en-US" sz="3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9A16D-6DD4-4D7A-8E0B-FC5678FD57E6}"/>
              </a:ext>
            </a:extLst>
          </p:cNvPr>
          <p:cNvSpPr txBox="1"/>
          <p:nvPr/>
        </p:nvSpPr>
        <p:spPr>
          <a:xfrm>
            <a:off x="5807983" y="2251789"/>
            <a:ext cx="305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기모노의 의복 구조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8967417-B5AC-4D91-A1D0-7D40D95B57EB}"/>
              </a:ext>
            </a:extLst>
          </p:cNvPr>
          <p:cNvCxnSpPr>
            <a:cxnSpLocks/>
          </p:cNvCxnSpPr>
          <p:nvPr/>
        </p:nvCxnSpPr>
        <p:spPr>
          <a:xfrm>
            <a:off x="3906005" y="3362096"/>
            <a:ext cx="1280060" cy="1314707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BA1C909-B5E1-4340-AF15-53DFF1FED310}"/>
              </a:ext>
            </a:extLst>
          </p:cNvPr>
          <p:cNvCxnSpPr>
            <a:cxnSpLocks/>
          </p:cNvCxnSpPr>
          <p:nvPr/>
        </p:nvCxnSpPr>
        <p:spPr>
          <a:xfrm rot="4980000">
            <a:off x="5278871" y="2769537"/>
            <a:ext cx="1595120" cy="196088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247F407A-0BF2-4C46-A911-68685B94F3C2}"/>
              </a:ext>
            </a:extLst>
          </p:cNvPr>
          <p:cNvCxnSpPr>
            <a:cxnSpLocks/>
          </p:cNvCxnSpPr>
          <p:nvPr/>
        </p:nvCxnSpPr>
        <p:spPr>
          <a:xfrm>
            <a:off x="6953988" y="2838876"/>
            <a:ext cx="1306092" cy="1069008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55688590-9443-4871-8E16-2547A7238BEE}"/>
              </a:ext>
            </a:extLst>
          </p:cNvPr>
          <p:cNvCxnSpPr>
            <a:cxnSpLocks/>
          </p:cNvCxnSpPr>
          <p:nvPr/>
        </p:nvCxnSpPr>
        <p:spPr>
          <a:xfrm flipH="1">
            <a:off x="8297470" y="2028870"/>
            <a:ext cx="1880396" cy="1879014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3246A47-6F1A-4AD9-8CD8-0ED4FC6DC604}"/>
              </a:ext>
            </a:extLst>
          </p:cNvPr>
          <p:cNvSpPr txBox="1"/>
          <p:nvPr/>
        </p:nvSpPr>
        <p:spPr>
          <a:xfrm>
            <a:off x="9481000" y="1404810"/>
            <a:ext cx="227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기모노의 종류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D4E923-4CD5-47C9-8075-43460086EA78}"/>
              </a:ext>
            </a:extLst>
          </p:cNvPr>
          <p:cNvSpPr txBox="1"/>
          <p:nvPr/>
        </p:nvSpPr>
        <p:spPr>
          <a:xfrm>
            <a:off x="2889635" y="2766107"/>
            <a:ext cx="246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발표 주제 소개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15F81-FE35-4B6D-AFA4-872221E09519}"/>
              </a:ext>
            </a:extLst>
          </p:cNvPr>
          <p:cNvSpPr txBox="1"/>
          <p:nvPr/>
        </p:nvSpPr>
        <p:spPr>
          <a:xfrm>
            <a:off x="7146761" y="4133374"/>
            <a:ext cx="287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기모노의 변천사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25AB4B-BCBD-48AD-8E90-E8EA3A23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45" y="2837299"/>
            <a:ext cx="442391" cy="4423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00B8C55-D12E-4777-B031-673F1D5A4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58" y="2324701"/>
            <a:ext cx="445047" cy="438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884B058-4D58-4829-BB92-85A7FBFD7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589" y="4990544"/>
            <a:ext cx="445047" cy="4389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1543101-F69D-491C-A18B-AA9D45975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15" y="4206286"/>
            <a:ext cx="445047" cy="4389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143D68D-5206-456C-B393-8B1E366B9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478" y="1477722"/>
            <a:ext cx="445047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B2E79-ECDE-4101-B5E8-D4AF7D94C7E9}"/>
              </a:ext>
            </a:extLst>
          </p:cNvPr>
          <p:cNvSpPr txBox="1"/>
          <p:nvPr/>
        </p:nvSpPr>
        <p:spPr>
          <a:xfrm>
            <a:off x="2047239" y="5613082"/>
            <a:ext cx="187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호몬기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訪問着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3F3CE-AE6B-4648-9EF5-9D82D2C1EFBB}"/>
              </a:ext>
            </a:extLst>
          </p:cNvPr>
          <p:cNvSpPr txBox="1"/>
          <p:nvPr/>
        </p:nvSpPr>
        <p:spPr>
          <a:xfrm>
            <a:off x="4883505" y="1622048"/>
            <a:ext cx="5618480" cy="323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나이에 상관없이 입음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한 폭의 그림처럼 어깨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~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솔기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소매까지 이어지는 무늬인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에바하오리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繪羽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 특징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흰색 옷감을 가봉한 후 밑그림을 그려 솔기를 다시 뜯어내어 밑그림에 따라 옷감을 염색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예복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연회 등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100D129-72EA-4B3A-B68C-6AEBE424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14" y="1449328"/>
            <a:ext cx="2594051" cy="388493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30AB09-C3C9-487B-9086-0CD5F4A7491B}"/>
              </a:ext>
            </a:extLst>
          </p:cNvPr>
          <p:cNvSpPr txBox="1"/>
          <p:nvPr/>
        </p:nvSpPr>
        <p:spPr>
          <a:xfrm>
            <a:off x="3614401" y="772882"/>
            <a:ext cx="20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기모노 종류</a:t>
            </a:r>
          </a:p>
        </p:txBody>
      </p:sp>
    </p:spTree>
    <p:extLst>
      <p:ext uri="{BB962C8B-B14F-4D97-AF65-F5344CB8AC3E}">
        <p14:creationId xmlns:p14="http://schemas.microsoft.com/office/powerpoint/2010/main" val="1667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9651999-C648-4F70-BABC-BAEB2A0D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03" y="1506825"/>
            <a:ext cx="2848233" cy="402844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FE5AD-9F8F-4FD1-BEC0-509D1FCA2E92}"/>
              </a:ext>
            </a:extLst>
          </p:cNvPr>
          <p:cNvSpPr txBox="1"/>
          <p:nvPr/>
        </p:nvSpPr>
        <p:spPr>
          <a:xfrm>
            <a:off x="1761189" y="5776852"/>
            <a:ext cx="25126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츠케사게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付</a:t>
            </a:r>
            <a:r>
              <a:rPr lang="ja-JP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け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下</a:t>
            </a:r>
            <a:r>
              <a:rPr lang="ja-JP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げ</a:t>
            </a:r>
            <a:r>
              <a:rPr lang="en-US" altLang="ja-JP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BEC9B-3C90-42B3-A4DD-3A91AC6C72C2}"/>
              </a:ext>
            </a:extLst>
          </p:cNvPr>
          <p:cNvSpPr txBox="1"/>
          <p:nvPr/>
        </p:nvSpPr>
        <p:spPr>
          <a:xfrm>
            <a:off x="5122356" y="1506825"/>
            <a:ext cx="5476240" cy="376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근대에 와서 만들어진 의상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어깨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·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·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옷깃 부분에 독립된 문양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가봉한 상태에서 독립적인 무늬를 넣음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무늬가 모두 같은 방향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호몬기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訪問着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와 비슷하지만 무늬의 배치법이 다름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약식 예복으로 사용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432A7-5663-49BF-A566-557C21E7C627}"/>
              </a:ext>
            </a:extLst>
          </p:cNvPr>
          <p:cNvSpPr txBox="1"/>
          <p:nvPr/>
        </p:nvSpPr>
        <p:spPr>
          <a:xfrm>
            <a:off x="3614401" y="772882"/>
            <a:ext cx="20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기모노 종류</a:t>
            </a:r>
          </a:p>
        </p:txBody>
      </p:sp>
    </p:spTree>
    <p:extLst>
      <p:ext uri="{BB962C8B-B14F-4D97-AF65-F5344CB8AC3E}">
        <p14:creationId xmlns:p14="http://schemas.microsoft.com/office/powerpoint/2010/main" val="35796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892FF-F688-4EB2-BC42-ABE9B81C5399}"/>
              </a:ext>
            </a:extLst>
          </p:cNvPr>
          <p:cNvSpPr txBox="1"/>
          <p:nvPr/>
        </p:nvSpPr>
        <p:spPr>
          <a:xfrm>
            <a:off x="2077793" y="5873272"/>
            <a:ext cx="22471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이로무지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色無地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7E6B63-9A07-461D-80C7-AFDA885A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3" t="2961" r="11503" b="1594"/>
          <a:stretch/>
        </p:blipFill>
        <p:spPr>
          <a:xfrm>
            <a:off x="2039544" y="1437997"/>
            <a:ext cx="2323842" cy="425704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44DCC-630F-4691-9930-D2CBB6E235F7}"/>
              </a:ext>
            </a:extLst>
          </p:cNvPr>
          <p:cNvSpPr txBox="1"/>
          <p:nvPr/>
        </p:nvSpPr>
        <p:spPr>
          <a:xfrm>
            <a:off x="4919905" y="1691997"/>
            <a:ext cx="5232550" cy="323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무늬 없는 단색 기모노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입는 용도가 다양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오비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를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통해서 개성을 연출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나의 가문 문양이 있으면 약식 정장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세 개 이상이면 가문 문양이 없는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호몬기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訪問着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보다 격식 있는 준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정장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1DF91-76A6-4375-955B-F4C4194FA1CD}"/>
              </a:ext>
            </a:extLst>
          </p:cNvPr>
          <p:cNvSpPr txBox="1"/>
          <p:nvPr/>
        </p:nvSpPr>
        <p:spPr>
          <a:xfrm>
            <a:off x="3614401" y="772882"/>
            <a:ext cx="20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여자 기모노 종류</a:t>
            </a:r>
          </a:p>
        </p:txBody>
      </p:sp>
    </p:spTree>
    <p:extLst>
      <p:ext uri="{BB962C8B-B14F-4D97-AF65-F5344CB8AC3E}">
        <p14:creationId xmlns:p14="http://schemas.microsoft.com/office/powerpoint/2010/main" val="1388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19B18B-3C70-451A-A8F9-70393704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4" y="1548538"/>
            <a:ext cx="3557800" cy="4444334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865E4-CC36-4804-A916-22DFBE7EFA00}"/>
              </a:ext>
            </a:extLst>
          </p:cNvPr>
          <p:cNvSpPr txBox="1"/>
          <p:nvPr/>
        </p:nvSpPr>
        <p:spPr>
          <a:xfrm>
            <a:off x="5064162" y="1760114"/>
            <a:ext cx="6105262" cy="376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소매가 좁음 편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밑부분까지 기모노의 몸체에 붙어 있음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채도가 낮은 검은 계통의 색상사용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검은색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남색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녹색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갈색 등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격식을 갖춘 남자 기모노는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몬츠키하카마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紋付袴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다섯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家紋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가문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이 새겨져 있어야 함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가몬이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세 개일 경우 격식의 정도는 약간 낮아짐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C6B83-CCCC-4176-97E2-44BD4DD847EB}"/>
              </a:ext>
            </a:extLst>
          </p:cNvPr>
          <p:cNvSpPr txBox="1"/>
          <p:nvPr/>
        </p:nvSpPr>
        <p:spPr>
          <a:xfrm>
            <a:off x="3614402" y="772882"/>
            <a:ext cx="156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남자 기모노</a:t>
            </a:r>
          </a:p>
        </p:txBody>
      </p:sp>
    </p:spTree>
    <p:extLst>
      <p:ext uri="{BB962C8B-B14F-4D97-AF65-F5344CB8AC3E}">
        <p14:creationId xmlns:p14="http://schemas.microsoft.com/office/powerpoint/2010/main" val="6873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E216F-5350-402B-9ABD-FA3525B6F795}"/>
              </a:ext>
            </a:extLst>
          </p:cNvPr>
          <p:cNvSpPr txBox="1"/>
          <p:nvPr/>
        </p:nvSpPr>
        <p:spPr>
          <a:xfrm>
            <a:off x="2633525" y="5730686"/>
            <a:ext cx="15945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유카타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浴衣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7581C2-3D8D-43C1-8EA6-4140812C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15" y="1507237"/>
            <a:ext cx="2802941" cy="398145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41D0C-0CD7-41E6-BA8B-96C35BC4CA00}"/>
              </a:ext>
            </a:extLst>
          </p:cNvPr>
          <p:cNvSpPr txBox="1"/>
          <p:nvPr/>
        </p:nvSpPr>
        <p:spPr>
          <a:xfrm>
            <a:off x="5407803" y="1546754"/>
            <a:ext cx="4754881" cy="376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여름철에 입는 안감을 덧대지 않은 평상복 기모노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히로소데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廣袖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라고 함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남녀구분 없음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축제를 보러 외출할 때에 많이 입음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목욕 후에 입기도 함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타비를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신지 않고 맨발로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게타를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신음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3E282-E384-499D-AEA7-F87C545DD64D}"/>
              </a:ext>
            </a:extLst>
          </p:cNvPr>
          <p:cNvSpPr txBox="1"/>
          <p:nvPr/>
        </p:nvSpPr>
        <p:spPr>
          <a:xfrm>
            <a:off x="3614401" y="772882"/>
            <a:ext cx="84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그 외</a:t>
            </a:r>
          </a:p>
        </p:txBody>
      </p:sp>
    </p:spTree>
    <p:extLst>
      <p:ext uri="{BB962C8B-B14F-4D97-AF65-F5344CB8AC3E}">
        <p14:creationId xmlns:p14="http://schemas.microsoft.com/office/powerpoint/2010/main" val="25391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24AFF57-69F7-4396-9C9C-F793CE1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r>
              <a:rPr lang="ko-KR" altLang="en-US" sz="3000" dirty="0"/>
              <a:t>기모노의 종류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3F625C-423C-43C0-A515-F939FB415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84" y="1454814"/>
            <a:ext cx="2855471" cy="3948371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F6947-0181-49E9-84E0-0B1642B1FE18}"/>
              </a:ext>
            </a:extLst>
          </p:cNvPr>
          <p:cNvSpPr txBox="1"/>
          <p:nvPr/>
        </p:nvSpPr>
        <p:spPr>
          <a:xfrm>
            <a:off x="4783129" y="1668174"/>
            <a:ext cx="6124687" cy="323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죽은 자에게 예를 갖추는 기모노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죽은 자의 친족이 입음</a:t>
            </a:r>
            <a:endParaRPr lang="en-US" altLang="ko-KR" sz="2300" b="0" i="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무늬가 없는 검은 비단으로 제작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다섯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가몬을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제외하면 어떤 무늬도 들어가지 않음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장신구도 검은색으로 통일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휴먼편지체" panose="02030504000101010101" pitchFamily="18" charset="-127"/>
              <a:buChar char="-"/>
            </a:pP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영결식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장례식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화장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C0B75-C780-4CFB-9256-B2D9007FD872}"/>
              </a:ext>
            </a:extLst>
          </p:cNvPr>
          <p:cNvSpPr txBox="1"/>
          <p:nvPr/>
        </p:nvSpPr>
        <p:spPr>
          <a:xfrm>
            <a:off x="1914657" y="5730686"/>
            <a:ext cx="15945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모후쿠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喪服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243BF-A36E-489C-9F64-BB5FB134397E}"/>
              </a:ext>
            </a:extLst>
          </p:cNvPr>
          <p:cNvSpPr txBox="1"/>
          <p:nvPr/>
        </p:nvSpPr>
        <p:spPr>
          <a:xfrm>
            <a:off x="3614401" y="772882"/>
            <a:ext cx="84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그 외</a:t>
            </a:r>
          </a:p>
        </p:txBody>
      </p:sp>
    </p:spTree>
    <p:extLst>
      <p:ext uri="{BB962C8B-B14F-4D97-AF65-F5344CB8AC3E}">
        <p14:creationId xmlns:p14="http://schemas.microsoft.com/office/powerpoint/2010/main" val="31254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1F39A8D-87CF-42F0-8CC8-2D954E0C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493521"/>
            <a:ext cx="11363929" cy="58709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263D11-4B58-4004-9AD3-99331A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0" y="1971139"/>
            <a:ext cx="7777480" cy="2915720"/>
          </a:xfrm>
        </p:spPr>
        <p:txBody>
          <a:bodyPr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hlinkClick r:id="rId3"/>
              </a:rPr>
              <a:t>https://www.youtube.com/watch?v=SeQuA5NeQbM</a:t>
            </a:r>
            <a:br>
              <a:rPr lang="en-US" altLang="ko-KR" sz="3000" dirty="0">
                <a:solidFill>
                  <a:schemeClr val="bg1"/>
                </a:solidFill>
              </a:rPr>
            </a:br>
            <a:br>
              <a:rPr lang="en-US" altLang="ko-KR" sz="3000" dirty="0">
                <a:solidFill>
                  <a:schemeClr val="bg1"/>
                </a:solidFill>
              </a:rPr>
            </a:br>
            <a:br>
              <a:rPr lang="en-US" altLang="ko-KR" sz="3000" dirty="0">
                <a:solidFill>
                  <a:schemeClr val="bg1"/>
                </a:solidFill>
              </a:rPr>
            </a:br>
            <a:r>
              <a:rPr lang="en-US" altLang="ko-KR" sz="3000" dirty="0">
                <a:solidFill>
                  <a:schemeClr val="bg1"/>
                </a:solidFill>
                <a:hlinkClick r:id="rId4"/>
              </a:rPr>
              <a:t>https://www.youtube.com/watch?v=IB_qzRnrlew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B5F3631-4FC0-4CB7-BC86-679576C4B909}"/>
              </a:ext>
            </a:extLst>
          </p:cNvPr>
          <p:cNvSpPr txBox="1">
            <a:spLocks/>
          </p:cNvSpPr>
          <p:nvPr/>
        </p:nvSpPr>
        <p:spPr>
          <a:xfrm>
            <a:off x="838200" y="681038"/>
            <a:ext cx="105156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</a:rPr>
              <a:t>동영상 자료</a:t>
            </a:r>
          </a:p>
        </p:txBody>
      </p:sp>
    </p:spTree>
    <p:extLst>
      <p:ext uri="{BB962C8B-B14F-4D97-AF65-F5344CB8AC3E}">
        <p14:creationId xmlns:p14="http://schemas.microsoft.com/office/powerpoint/2010/main" val="22906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509979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010" y="2442872"/>
            <a:ext cx="9433977" cy="2009549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i="0" dirty="0">
                <a:effectLst/>
                <a:latin typeface="Noto Sans"/>
              </a:rPr>
              <a:t>見てくださって</a:t>
            </a:r>
            <a:br>
              <a:rPr lang="en-US" altLang="ja-JP" i="0" dirty="0">
                <a:effectLst/>
                <a:latin typeface="Noto Sans"/>
              </a:rPr>
            </a:br>
            <a:r>
              <a:rPr lang="ja-JP" altLang="en-US" i="0" dirty="0">
                <a:effectLst/>
                <a:latin typeface="Noto Sans"/>
              </a:rPr>
              <a:t>ありがとうございます。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11547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1F39A8D-87CF-42F0-8CC8-2D954E0C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493521"/>
            <a:ext cx="11363929" cy="58709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263D11-4B58-4004-9AD3-99331A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59" y="2550360"/>
            <a:ext cx="7777480" cy="1757280"/>
          </a:xfrm>
        </p:spPr>
        <p:txBody>
          <a:bodyPr/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</a:rPr>
              <a:t>발표 주제 소개</a:t>
            </a:r>
          </a:p>
        </p:txBody>
      </p:sp>
    </p:spTree>
    <p:extLst>
      <p:ext uri="{BB962C8B-B14F-4D97-AF65-F5344CB8AC3E}">
        <p14:creationId xmlns:p14="http://schemas.microsoft.com/office/powerpoint/2010/main" val="18933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10E46-5F41-4A1B-8BCE-22083BD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발표 주제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EA02E-592C-4787-B624-42233F8A2AA3}"/>
              </a:ext>
            </a:extLst>
          </p:cNvPr>
          <p:cNvSpPr txBox="1"/>
          <p:nvPr/>
        </p:nvSpPr>
        <p:spPr>
          <a:xfrm>
            <a:off x="4752340" y="1351626"/>
            <a:ext cx="268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전통의상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65BBDB-B8A5-4AB2-B1EF-538E7261BB47}"/>
              </a:ext>
            </a:extLst>
          </p:cNvPr>
          <p:cNvSpPr/>
          <p:nvPr/>
        </p:nvSpPr>
        <p:spPr>
          <a:xfrm>
            <a:off x="1076960" y="2098172"/>
            <a:ext cx="5689600" cy="4078791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4E74E6-5FFF-43B5-AF7C-39E6A214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219" y="2397760"/>
            <a:ext cx="2466222" cy="3484880"/>
          </a:xfrm>
          <a:prstGeom prst="rect">
            <a:avLst/>
          </a:prstGeom>
          <a:ln w="28575">
            <a:solidFill>
              <a:srgbClr val="F8B5C5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972A068-BC4D-49A4-B355-1F10B311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27" y="2397760"/>
            <a:ext cx="2323253" cy="3484880"/>
          </a:xfrm>
          <a:prstGeom prst="rect">
            <a:avLst/>
          </a:prstGeom>
          <a:ln w="28575">
            <a:solidFill>
              <a:srgbClr val="F8B5C5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F9A601E-0F39-4F7E-AA40-6CF68B2A897A}"/>
              </a:ext>
            </a:extLst>
          </p:cNvPr>
          <p:cNvSpPr/>
          <p:nvPr/>
        </p:nvSpPr>
        <p:spPr>
          <a:xfrm>
            <a:off x="1861161" y="1749773"/>
            <a:ext cx="232325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5DCB436-C06B-4688-800D-6A6BC3BD41D3}"/>
              </a:ext>
            </a:extLst>
          </p:cNvPr>
          <p:cNvSpPr/>
          <p:nvPr/>
        </p:nvSpPr>
        <p:spPr>
          <a:xfrm>
            <a:off x="7152098" y="2098172"/>
            <a:ext cx="3962941" cy="399298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B5E858-E3D5-44B5-BC8A-D60E2D9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190" y="2371427"/>
            <a:ext cx="3394383" cy="339438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F510D3-EEAB-4B75-9455-38CDC853F0FE}"/>
              </a:ext>
            </a:extLst>
          </p:cNvPr>
          <p:cNvSpPr/>
          <p:nvPr/>
        </p:nvSpPr>
        <p:spPr>
          <a:xfrm>
            <a:off x="9178054" y="1803502"/>
            <a:ext cx="1674519" cy="48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구조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C219B-451D-4016-8D94-99FFA41D8560}"/>
              </a:ext>
            </a:extLst>
          </p:cNvPr>
          <p:cNvSpPr txBox="1"/>
          <p:nvPr/>
        </p:nvSpPr>
        <p:spPr>
          <a:xfrm>
            <a:off x="11115039" y="6078052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1/??</a:t>
            </a:r>
            <a:endParaRPr lang="ko-KR" altLang="en-US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74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1DA115-E012-4F9B-9B28-61B56966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일본의 기모노란</a:t>
            </a:r>
            <a:r>
              <a:rPr lang="en-US" altLang="ko-KR" sz="3000" dirty="0"/>
              <a:t>?</a:t>
            </a:r>
            <a:endParaRPr lang="ko-KR" altLang="en-US" sz="3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4167F6-86D9-4409-B7AD-63A7FD2AB9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0712" y="1463040"/>
            <a:ext cx="10524344" cy="4805363"/>
          </a:xfrm>
        </p:spPr>
        <p:txBody>
          <a:bodyPr>
            <a:normAutofit lnSpcReduction="10000"/>
          </a:bodyPr>
          <a:lstStyle/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일본의 전통 의상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옷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이라는 뜻의 </a:t>
            </a:r>
            <a:r>
              <a:rPr lang="ko-KR" altLang="en-US" sz="2300" b="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와후쿠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和服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 나가기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길고 넓은 소매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깃이 있는 일직선으로 된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T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자 형의 겉옷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옷단은 발목까지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+ 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몸 주위를 감싸는 형태</a:t>
            </a:r>
            <a:endParaRPr lang="en-US" altLang="ko-KR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왼쪽 부분이 오른쪽 부분을 여미도록 입음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시신을 매장할 때 예외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오늘날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기모노는 여성들이 특별한 행사가 있을 때 입음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의례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</a:t>
            </a:r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결혼식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endParaRPr lang="ko-KR" altLang="en-US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2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1F39A8D-87CF-42F0-8CC8-2D954E0C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495780"/>
            <a:ext cx="11363929" cy="586643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263D11-4B58-4004-9AD3-99331A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2550359"/>
            <a:ext cx="8521700" cy="1757280"/>
          </a:xfrm>
        </p:spPr>
        <p:txBody>
          <a:bodyPr/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</a:rPr>
              <a:t>기모노의 의복 구조</a:t>
            </a:r>
          </a:p>
        </p:txBody>
      </p:sp>
    </p:spTree>
    <p:extLst>
      <p:ext uri="{BB962C8B-B14F-4D97-AF65-F5344CB8AC3E}">
        <p14:creationId xmlns:p14="http://schemas.microsoft.com/office/powerpoint/2010/main" val="16091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68CBD-4196-4F25-BB17-1C78EC17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의복의 기본적인 구조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3908CA-502A-4C04-A8B9-1827E81C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6524" y="1906185"/>
            <a:ext cx="2521713" cy="3063414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BAD63-4CC6-4716-87A5-ED4DDD15054C}"/>
              </a:ext>
            </a:extLst>
          </p:cNvPr>
          <p:cNvSpPr txBox="1"/>
          <p:nvPr/>
        </p:nvSpPr>
        <p:spPr>
          <a:xfrm>
            <a:off x="838200" y="1371600"/>
            <a:ext cx="269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의복의 구성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여자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CB8BE-F3EF-420B-8F8A-59E0ECB9B9FC}"/>
              </a:ext>
            </a:extLst>
          </p:cNvPr>
          <p:cNvSpPr txBox="1"/>
          <p:nvPr/>
        </p:nvSpPr>
        <p:spPr>
          <a:xfrm>
            <a:off x="739351" y="5195271"/>
            <a:ext cx="29825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기모노의 가장 기본적인 옷은 긴 원피스 모양의 나가기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長着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B445EAE-FE65-487C-8994-558D04108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4" t="5623" r="34766" b="31561"/>
          <a:stretch/>
        </p:blipFill>
        <p:spPr>
          <a:xfrm>
            <a:off x="3879030" y="1902883"/>
            <a:ext cx="2314576" cy="2440689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5C7C4-499E-4E65-8F67-D76A7D650375}"/>
              </a:ext>
            </a:extLst>
          </p:cNvPr>
          <p:cNvSpPr txBox="1"/>
          <p:nvPr/>
        </p:nvSpPr>
        <p:spPr>
          <a:xfrm>
            <a:off x="4025477" y="4856361"/>
            <a:ext cx="2021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허리끈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=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오비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Arial" panose="020B0604020202020204" pitchFamily="34" charset="0"/>
              </a:rPr>
              <a:t>帯</a:t>
            </a:r>
            <a:r>
              <a:rPr lang="en-US" altLang="ko-KR" sz="23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CB8F8F7-B7E4-478F-8E7F-38C2AF2DB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04" y="2395972"/>
            <a:ext cx="2000250" cy="228600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D83348-D808-4BD2-9F3D-428C62090941}"/>
              </a:ext>
            </a:extLst>
          </p:cNvPr>
          <p:cNvSpPr txBox="1"/>
          <p:nvPr/>
        </p:nvSpPr>
        <p:spPr>
          <a:xfrm>
            <a:off x="6795125" y="5079499"/>
            <a:ext cx="15378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타</a:t>
            </a:r>
            <a:r>
              <a:rPr lang="ko-KR" altLang="en-US" sz="2300" i="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비</a:t>
            </a:r>
            <a:r>
              <a:rPr lang="en-US" altLang="ko-KR" sz="230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ja-JP" altLang="en-US" sz="230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たび</a:t>
            </a:r>
            <a:r>
              <a:rPr lang="en-US" altLang="ja-JP" sz="230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A37B2-FAD3-47FB-97D6-3435434F8A1A}"/>
              </a:ext>
            </a:extLst>
          </p:cNvPr>
          <p:cNvSpPr txBox="1"/>
          <p:nvPr/>
        </p:nvSpPr>
        <p:spPr>
          <a:xfrm>
            <a:off x="9507221" y="3338917"/>
            <a:ext cx="14071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草履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8AE72-A1FF-4EC1-8E5F-14E40410D164}"/>
              </a:ext>
            </a:extLst>
          </p:cNvPr>
          <p:cNvSpPr txBox="1"/>
          <p:nvPr/>
        </p:nvSpPr>
        <p:spPr>
          <a:xfrm>
            <a:off x="9380221" y="5868035"/>
            <a:ext cx="15341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게타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下駄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AEBD482-10F7-49B1-BF9A-CB6F4671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765" y="3923728"/>
            <a:ext cx="2690286" cy="1865265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9026606-0B41-48BE-8ED4-08C3710D6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1569337"/>
            <a:ext cx="2286000" cy="1590675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</p:spTree>
    <p:extLst>
      <p:ext uri="{BB962C8B-B14F-4D97-AF65-F5344CB8AC3E}">
        <p14:creationId xmlns:p14="http://schemas.microsoft.com/office/powerpoint/2010/main" val="37295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B12F1-31FD-49B6-9747-C7307D85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의복의 기본적인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A3B17F-ABBD-41B2-9C74-A74572136F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14771"/>
            <a:ext cx="2914650" cy="583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의복의 구성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남자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ABBEBD-3910-4D99-89EB-71449459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9983"/>
            <a:ext cx="2523963" cy="3060457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3F08E-1D53-4DB1-A5C2-92A951CFD310}"/>
              </a:ext>
            </a:extLst>
          </p:cNvPr>
          <p:cNvSpPr txBox="1"/>
          <p:nvPr/>
        </p:nvSpPr>
        <p:spPr>
          <a:xfrm>
            <a:off x="681516" y="5270386"/>
            <a:ext cx="283732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기모노의 가장 기본적인 옷은 긴 원피스 모양의 나가기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長着</a:t>
            </a:r>
            <a:r>
              <a:rPr lang="en-US" altLang="ko-KR" sz="2300" b="0" i="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DC0A9E9-465F-4F6D-9059-6CDA66DB2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01" b="14318"/>
          <a:stretch/>
        </p:blipFill>
        <p:spPr>
          <a:xfrm>
            <a:off x="4524376" y="2049983"/>
            <a:ext cx="3143250" cy="285750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51C56-7550-4000-913D-804C970260E6}"/>
              </a:ext>
            </a:extLst>
          </p:cNvPr>
          <p:cNvSpPr txBox="1"/>
          <p:nvPr/>
        </p:nvSpPr>
        <p:spPr>
          <a:xfrm>
            <a:off x="4842532" y="5261852"/>
            <a:ext cx="25069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겉옷 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=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하오리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300" b="0" i="0" dirty="0">
                <a:effectLst/>
                <a:latin typeface="Arial" panose="020B0604020202020204" pitchFamily="34" charset="0"/>
              </a:rPr>
              <a:t>羽織</a:t>
            </a:r>
            <a:r>
              <a:rPr lang="en-US" altLang="ko-KR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5DE62E-75DE-4304-9823-82F10A2EE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79" r="37504" b="7603"/>
          <a:stretch/>
        </p:blipFill>
        <p:spPr>
          <a:xfrm>
            <a:off x="8829839" y="2049983"/>
            <a:ext cx="2523963" cy="2946400"/>
          </a:xfrm>
          <a:prstGeom prst="rect">
            <a:avLst/>
          </a:prstGeom>
          <a:ln w="38100">
            <a:solidFill>
              <a:srgbClr val="F8B5C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316197-777F-4AC7-8AF8-CB53A16177F7}"/>
              </a:ext>
            </a:extLst>
          </p:cNvPr>
          <p:cNvSpPr txBox="1"/>
          <p:nvPr/>
        </p:nvSpPr>
        <p:spPr>
          <a:xfrm>
            <a:off x="8961842" y="5260991"/>
            <a:ext cx="22599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바지인 </a:t>
            </a:r>
            <a:r>
              <a:rPr lang="ko-KR" altLang="en-US" sz="23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하카마</a:t>
            </a:r>
            <a:r>
              <a:rPr lang="en-US" altLang="ko-KR" sz="2300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2300" b="0" i="0" dirty="0">
                <a:effectLst/>
                <a:latin typeface="Arial" panose="020B0604020202020204" pitchFamily="34" charset="0"/>
              </a:rPr>
              <a:t>袴</a:t>
            </a:r>
            <a:r>
              <a:rPr lang="en-US" altLang="ko-KR" sz="23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3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08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1F39A8D-87CF-42F0-8CC8-2D954E0C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493521"/>
            <a:ext cx="11363929" cy="58709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263D11-4B58-4004-9AD3-99331A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0" y="2550360"/>
            <a:ext cx="7777480" cy="1757280"/>
          </a:xfrm>
        </p:spPr>
        <p:txBody>
          <a:bodyPr/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</a:rPr>
              <a:t>기모노의 변천사</a:t>
            </a:r>
          </a:p>
        </p:txBody>
      </p:sp>
    </p:spTree>
    <p:extLst>
      <p:ext uri="{BB962C8B-B14F-4D97-AF65-F5344CB8AC3E}">
        <p14:creationId xmlns:p14="http://schemas.microsoft.com/office/powerpoint/2010/main" val="24659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{76FECACF-16FE-47EB-AB99-999D36055841}tf11176810_win32</Template>
  <TotalTime>1709</TotalTime>
  <Words>876</Words>
  <Application>Microsoft Office PowerPoint</Application>
  <PresentationFormat>와이드스크린</PresentationFormat>
  <Paragraphs>181</Paragraphs>
  <Slides>27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KoPub돋움체 Bold</vt:lpstr>
      <vt:lpstr>Meiryo UI</vt:lpstr>
      <vt:lpstr>Noto Sans</vt:lpstr>
      <vt:lpstr>Open Sans</vt:lpstr>
      <vt:lpstr>Malgun Gothic</vt:lpstr>
      <vt:lpstr>휴먼편지체</vt:lpstr>
      <vt:lpstr>Arial</vt:lpstr>
      <vt:lpstr>Calibri</vt:lpstr>
      <vt:lpstr>창의적 그라데이션 </vt:lpstr>
      <vt:lpstr>기모노의 모든 것</vt:lpstr>
      <vt:lpstr>목차</vt:lpstr>
      <vt:lpstr>발표 주제 소개</vt:lpstr>
      <vt:lpstr>발표 주제 소개</vt:lpstr>
      <vt:lpstr>일본의 기모노란?</vt:lpstr>
      <vt:lpstr>기모노의 의복 구조</vt:lpstr>
      <vt:lpstr>의복의 기본적인 구조</vt:lpstr>
      <vt:lpstr>의복의 기본적인 구조</vt:lpstr>
      <vt:lpstr>기모노의 변천사</vt:lpstr>
      <vt:lpstr>기모노의 변천사</vt:lpstr>
      <vt:lpstr>기모노의 변천사</vt:lpstr>
      <vt:lpstr>기모노의 변천사</vt:lpstr>
      <vt:lpstr>기모노의 변천사</vt:lpstr>
      <vt:lpstr>기모노의 변천사</vt:lpstr>
      <vt:lpstr>기모노의 변천사</vt:lpstr>
      <vt:lpstr>기모노의 변천사</vt:lpstr>
      <vt:lpstr>기모노의 종류</vt:lpstr>
      <vt:lpstr>기모노의 종류</vt:lpstr>
      <vt:lpstr>기모노의 종류</vt:lpstr>
      <vt:lpstr>기모노의 종류</vt:lpstr>
      <vt:lpstr>기모노의 종류</vt:lpstr>
      <vt:lpstr>기모노의 종류</vt:lpstr>
      <vt:lpstr>기모노의 종류</vt:lpstr>
      <vt:lpstr>기모노의 종류</vt:lpstr>
      <vt:lpstr>기모노의 종류</vt:lpstr>
      <vt:lpstr>https://www.youtube.com/watch?v=SeQuA5NeQbM   https://www.youtube.com/watch?v=IB_qzRnrlew</vt:lpstr>
      <vt:lpstr>見てくださって ありがとうございます。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의복문화</dc:title>
  <dc:creator>애린</dc:creator>
  <cp:lastModifiedBy>애린</cp:lastModifiedBy>
  <cp:revision>195</cp:revision>
  <dcterms:created xsi:type="dcterms:W3CDTF">2020-09-15T11:47:29Z</dcterms:created>
  <dcterms:modified xsi:type="dcterms:W3CDTF">2020-09-28T06:03:03Z</dcterms:modified>
</cp:coreProperties>
</file>