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433505-87F8-486E-9F19-5E8ECA5777E2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09613B-9161-410B-BC78-64BD93FAAF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33505-87F8-486E-9F19-5E8ECA5777E2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613B-9161-410B-BC78-64BD93FAAF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33505-87F8-486E-9F19-5E8ECA5777E2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613B-9161-410B-BC78-64BD93FAAF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33505-87F8-486E-9F19-5E8ECA5777E2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613B-9161-410B-BC78-64BD93FAAFF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33505-87F8-486E-9F19-5E8ECA5777E2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613B-9161-410B-BC78-64BD93FAAFF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33505-87F8-486E-9F19-5E8ECA5777E2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613B-9161-410B-BC78-64BD93FAAFF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33505-87F8-486E-9F19-5E8ECA5777E2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613B-9161-410B-BC78-64BD93FAAF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33505-87F8-486E-9F19-5E8ECA5777E2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613B-9161-410B-BC78-64BD93FAAFF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33505-87F8-486E-9F19-5E8ECA5777E2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613B-9161-410B-BC78-64BD93FAAF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433505-87F8-486E-9F19-5E8ECA5777E2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613B-9161-410B-BC78-64BD93FAAF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433505-87F8-486E-9F19-5E8ECA5777E2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09613B-9161-410B-BC78-64BD93FAAFF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433505-87F8-486E-9F19-5E8ECA5777E2}" type="datetimeFigureOut">
              <a:rPr lang="ko-KR" altLang="en-US" smtClean="0"/>
              <a:t>2020-09-27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09613B-9161-410B-BC78-64BD93FAAFF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  <a:latin typeface="+mj-ea"/>
              </a:rPr>
              <a:t>일본 국가의 과거와 현재</a:t>
            </a:r>
            <a:endParaRPr lang="ko-KR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3857627"/>
            <a:ext cx="7772400" cy="953683"/>
          </a:xfrm>
        </p:spPr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chemeClr val="tx1"/>
                </a:solidFill>
              </a:rPr>
              <a:t>현대 일본의 사회와 문화의 특징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614364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영어영문학과 </a:t>
            </a:r>
            <a:r>
              <a:rPr lang="en-US" altLang="ko-KR" b="1" dirty="0" smtClean="0"/>
              <a:t>21902186 </a:t>
            </a:r>
            <a:r>
              <a:rPr lang="ko-KR" altLang="en-US" b="1" dirty="0" smtClean="0"/>
              <a:t>박혜민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니혼케이자이</a:t>
            </a:r>
            <a:r>
              <a:rPr lang="ko-KR" altLang="en-US" b="1" dirty="0" smtClean="0">
                <a:solidFill>
                  <a:schemeClr val="tx1"/>
                </a:solidFill>
              </a:rPr>
              <a:t> 신문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산케이</a:t>
            </a:r>
            <a:r>
              <a:rPr lang="ko-KR" altLang="en-US" b="1" dirty="0" smtClean="0">
                <a:solidFill>
                  <a:schemeClr val="tx1"/>
                </a:solidFill>
              </a:rPr>
              <a:t> 신문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Administrator\Desktop\220px-Nikkei-Building-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3571900" cy="3643338"/>
          </a:xfrm>
          <a:prstGeom prst="rect">
            <a:avLst/>
          </a:prstGeom>
          <a:noFill/>
        </p:spPr>
      </p:pic>
      <p:pic>
        <p:nvPicPr>
          <p:cNvPr id="9219" name="Picture 3" descr="C:\Users\Administrator\Desktop\210px-Namba-Sankei-Bldg-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7"/>
            <a:ext cx="350046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dirty="0" smtClean="0"/>
              <a:t>일본의 교육은 고등 교육 기관으로의 입학을 위한 </a:t>
            </a:r>
            <a:r>
              <a:rPr lang="ko-KR" altLang="en-US" sz="2000" dirty="0" smtClean="0"/>
              <a:t>경쟁이 매우 치열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일본의 교육 체계는 </a:t>
            </a:r>
            <a:r>
              <a:rPr lang="en-US" altLang="ko-KR" sz="2000" dirty="0" smtClean="0"/>
              <a:t>6-3-3-4</a:t>
            </a:r>
            <a:r>
              <a:rPr lang="ko-KR" altLang="en-US" sz="2000" dirty="0" smtClean="0"/>
              <a:t>제로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소학교 </a:t>
            </a:r>
            <a:r>
              <a:rPr lang="en-US" altLang="ko-KR" sz="2000" dirty="0" smtClean="0"/>
              <a:t>6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중학교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고등학교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대학교 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년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 </a:t>
            </a:r>
            <a:r>
              <a:rPr lang="ko-KR" altLang="en-US" sz="2000" dirty="0" err="1" smtClean="0"/>
              <a:t>문부과학성에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의하면 </a:t>
            </a:r>
            <a:r>
              <a:rPr lang="en-US" altLang="ko-KR" sz="2000" dirty="0" smtClean="0"/>
              <a:t>2005</a:t>
            </a:r>
            <a:r>
              <a:rPr lang="ko-KR" altLang="en-US" sz="2000" dirty="0" smtClean="0"/>
              <a:t>년 기준 대략 </a:t>
            </a:r>
            <a:r>
              <a:rPr lang="en-US" altLang="ko-KR" sz="2000" dirty="0" smtClean="0"/>
              <a:t>75.9%</a:t>
            </a:r>
            <a:r>
              <a:rPr lang="ko-KR" altLang="en-US" sz="2000" dirty="0" smtClean="0"/>
              <a:t>의 고등학생이 대학교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단기 전문 대학교를 비롯한 상위 학교로 </a:t>
            </a:r>
            <a:r>
              <a:rPr lang="ko-KR" altLang="en-US" sz="2000" dirty="0" smtClean="0"/>
              <a:t>진학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  <a:effectLst/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  <a:effectLst/>
              </a:rPr>
              <a:t>교육</a:t>
            </a:r>
            <a:r>
              <a:rPr lang="en-US" altLang="ko-KR" sz="3200" dirty="0" smtClean="0">
                <a:solidFill>
                  <a:schemeClr val="tx1"/>
                </a:solidFill>
                <a:effectLst/>
              </a:rPr>
              <a:t>&gt;</a:t>
            </a:r>
            <a:endParaRPr lang="ko-KR" altLang="en-US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42" name="Picture 2" descr="C:\Users\Administrator\Desktop\Monbush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000504"/>
            <a:ext cx="4460884" cy="2614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592933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&lt;</a:t>
            </a:r>
            <a:r>
              <a:rPr lang="ko-KR" altLang="en-US" sz="2000" b="1" dirty="0" err="1" smtClean="0"/>
              <a:t>문부과학성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대학교는 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년제 대학인 </a:t>
            </a:r>
            <a:r>
              <a:rPr lang="en-US" altLang="ko-KR" sz="2000" dirty="0" smtClean="0"/>
              <a:t>'</a:t>
            </a:r>
            <a:r>
              <a:rPr lang="ko-KR" altLang="en-US" sz="2000" dirty="0" smtClean="0"/>
              <a:t>대학</a:t>
            </a:r>
            <a:r>
              <a:rPr lang="en-US" altLang="ko-KR" sz="2000" dirty="0" smtClean="0"/>
              <a:t>'</a:t>
            </a:r>
            <a:r>
              <a:rPr lang="ko-KR" altLang="en-US" sz="2000" dirty="0" smtClean="0"/>
              <a:t>과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년제 대학인 단기 대학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전문 학교가 있으며 </a:t>
            </a:r>
            <a:r>
              <a:rPr lang="en-US" altLang="ko-KR" sz="2000" dirty="0" smtClean="0"/>
              <a:t>4</a:t>
            </a:r>
            <a:r>
              <a:rPr lang="ko-KR" altLang="en-US" sz="2000" dirty="0" smtClean="0"/>
              <a:t>년제 일반 대학은 </a:t>
            </a:r>
            <a:r>
              <a:rPr lang="ko-KR" altLang="en-US" sz="2000" dirty="0" err="1" smtClean="0"/>
              <a:t>학부제</a:t>
            </a:r>
            <a:r>
              <a:rPr lang="en-US" altLang="ko-KR" sz="2000" dirty="0" smtClean="0"/>
              <a:t>, 2</a:t>
            </a:r>
            <a:r>
              <a:rPr lang="ko-KR" altLang="en-US" sz="2000" dirty="0" smtClean="0"/>
              <a:t>년제 단기 대학은 학과제로 운영</a:t>
            </a:r>
            <a:endParaRPr lang="ko-KR" altLang="en-US" sz="2000" dirty="0"/>
          </a:p>
        </p:txBody>
      </p:sp>
      <p:pic>
        <p:nvPicPr>
          <p:cNvPr id="11266" name="Picture 2" descr="C:\Users\Administrator\Desktop\Kyoto_Univers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7"/>
            <a:ext cx="4143404" cy="2714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3714752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&lt;</a:t>
            </a:r>
            <a:r>
              <a:rPr lang="ko-KR" altLang="en-US" sz="2000" b="1" dirty="0" err="1" smtClean="0"/>
              <a:t>교토</a:t>
            </a:r>
            <a:r>
              <a:rPr lang="ko-KR" altLang="en-US" sz="2000" b="1" dirty="0" smtClean="0"/>
              <a:t> 대학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  <p:pic>
        <p:nvPicPr>
          <p:cNvPr id="11267" name="Picture 3" descr="C:\Users\Administrator\Desktop\1024px-Yasuda_Auditor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14818"/>
            <a:ext cx="3736834" cy="2500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71670" y="592933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&lt;</a:t>
            </a:r>
            <a:r>
              <a:rPr lang="ko-KR" altLang="en-US" sz="2000" b="1" dirty="0" smtClean="0"/>
              <a:t>도쿄대학 </a:t>
            </a:r>
            <a:r>
              <a:rPr lang="ko-KR" altLang="en-US" sz="2000" b="1" dirty="0" err="1" smtClean="0"/>
              <a:t>야스다</a:t>
            </a:r>
            <a:r>
              <a:rPr lang="ko-KR" altLang="en-US" sz="2000" b="1" dirty="0" smtClean="0"/>
              <a:t> 강당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dirty="0" smtClean="0"/>
              <a:t>일본에서 건강보험제도의 혜택을 받으려면 일본에 </a:t>
            </a:r>
            <a:r>
              <a:rPr lang="ko-KR" altLang="en-US" sz="2000" dirty="0" smtClean="0"/>
              <a:t>거주하여야 함</a:t>
            </a:r>
            <a:endParaRPr lang="en-US" altLang="ko-KR" sz="2000" dirty="0" smtClean="0"/>
          </a:p>
          <a:p>
            <a:pPr>
              <a:buNone/>
            </a:pPr>
            <a:endParaRPr lang="ko-KR" altLang="en-US" sz="2000" dirty="0" smtClean="0"/>
          </a:p>
          <a:p>
            <a:r>
              <a:rPr lang="ko-KR" altLang="en-US" sz="2000" dirty="0" smtClean="0"/>
              <a:t>건강보험제도는 국가 및 지방 자치 단체에 의해 </a:t>
            </a:r>
            <a:r>
              <a:rPr lang="ko-KR" altLang="en-US" sz="2000" dirty="0" smtClean="0"/>
              <a:t>제공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건강보험의 혜택을 받기 위해선 반드시 어떤 종류의 건강보험계획에 </a:t>
            </a:r>
            <a:r>
              <a:rPr lang="ko-KR" altLang="en-US" sz="2000" dirty="0" smtClean="0"/>
              <a:t>가입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일본의 건강 보험제도의 </a:t>
            </a:r>
            <a:r>
              <a:rPr lang="ko-KR" altLang="en-US" sz="2000" dirty="0" smtClean="0"/>
              <a:t>특징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‘성과급 제도</a:t>
            </a:r>
            <a:r>
              <a:rPr lang="ko-KR" altLang="en-US" sz="2000" dirty="0" smtClean="0"/>
              <a:t>’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</a:t>
            </a:r>
            <a:r>
              <a:rPr lang="ko-KR" altLang="en-US" sz="2000" dirty="0" smtClean="0"/>
              <a:t>의료기관들이 </a:t>
            </a:r>
            <a:r>
              <a:rPr lang="ko-KR" altLang="en-US" sz="2000" dirty="0" smtClean="0"/>
              <a:t>환자들에게 의료 서비스를 제공하였을 때 </a:t>
            </a:r>
            <a:r>
              <a:rPr lang="ko-KR" altLang="en-US" sz="2000" dirty="0" smtClean="0"/>
              <a:t>건강보험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 </a:t>
            </a:r>
            <a:r>
              <a:rPr lang="ko-KR" altLang="en-US" sz="2000" dirty="0" smtClean="0"/>
              <a:t>계획에 의하여 배상금을 지급받는 </a:t>
            </a:r>
            <a:r>
              <a:rPr lang="ko-KR" altLang="en-US" sz="2000" dirty="0" smtClean="0"/>
              <a:t>제도</a:t>
            </a:r>
            <a:endParaRPr lang="en-US" altLang="ko-KR" sz="2000" dirty="0" smtClean="0"/>
          </a:p>
          <a:p>
            <a:pPr>
              <a:buNone/>
            </a:pPr>
            <a:endParaRPr lang="ko-KR" altLang="en-US" sz="2000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  <a:effectLst/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  <a:effectLst/>
              </a:rPr>
              <a:t>의료</a:t>
            </a:r>
            <a:r>
              <a:rPr lang="en-US" altLang="ko-KR" sz="3200" dirty="0" smtClean="0">
                <a:solidFill>
                  <a:schemeClr val="tx1"/>
                </a:solidFill>
                <a:effectLst/>
              </a:rPr>
              <a:t>&gt;</a:t>
            </a:r>
            <a:endParaRPr lang="ko-KR" altLang="en-US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642910" y="4714884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ko-KR" altLang="en-US" sz="2000" dirty="0" smtClean="0"/>
              <a:t>건강보험계획은 의사들에게 개인 병원을 아무 곳이든 개업할 수 있는 자유를 </a:t>
            </a:r>
            <a:r>
              <a:rPr lang="ko-KR" altLang="en-US" sz="2000" dirty="0" smtClean="0"/>
              <a:t>부여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err="1" smtClean="0"/>
              <a:t>건강증진법이</a:t>
            </a:r>
            <a:r>
              <a:rPr lang="ko-KR" altLang="en-US" sz="2000" dirty="0" smtClean="0"/>
              <a:t> 있어 </a:t>
            </a:r>
            <a:r>
              <a:rPr lang="ko-KR" altLang="en-US" sz="2000" dirty="0" err="1" smtClean="0"/>
              <a:t>철도역</a:t>
            </a:r>
            <a:r>
              <a:rPr lang="ko-KR" altLang="en-US" sz="2000" dirty="0" smtClean="0"/>
              <a:t> 등에서 흡연이 금지</a:t>
            </a:r>
          </a:p>
          <a:p>
            <a:endParaRPr lang="ko-KR" altLang="en-US" sz="2000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12290" name="Picture 2" descr="C:\Users\Administrator\Desktop\Superambulance-fu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214554"/>
            <a:ext cx="5500694" cy="38547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57214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&lt;</a:t>
            </a:r>
            <a:r>
              <a:rPr lang="ko-KR" altLang="en-US" sz="2400" b="1" dirty="0" smtClean="0"/>
              <a:t>일본의 앰뷸런스</a:t>
            </a:r>
            <a:r>
              <a:rPr lang="en-US" altLang="ko-KR" sz="2400" b="1" dirty="0" smtClean="0"/>
              <a:t>&gt;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3200" b="1" dirty="0" smtClean="0"/>
              <a:t>&lt;</a:t>
            </a:r>
            <a:r>
              <a:rPr lang="ko-KR" altLang="en-US" sz="3200" b="1" dirty="0" smtClean="0"/>
              <a:t>문학</a:t>
            </a:r>
            <a:r>
              <a:rPr lang="en-US" altLang="ko-KR" sz="3200" b="1" dirty="0" smtClean="0"/>
              <a:t>&gt;</a:t>
            </a:r>
          </a:p>
          <a:p>
            <a:pPr>
              <a:buNone/>
            </a:pPr>
            <a:endParaRPr lang="en-US" altLang="ko-KR" sz="3200" b="1" dirty="0" smtClean="0"/>
          </a:p>
          <a:p>
            <a:pPr>
              <a:buNone/>
            </a:pPr>
            <a:r>
              <a:rPr lang="en-US" altLang="ko-KR" sz="3200" b="1" dirty="0" smtClean="0"/>
              <a:t> </a:t>
            </a:r>
            <a:r>
              <a:rPr lang="en-US" altLang="ko-KR" sz="3200" b="1" dirty="0" smtClean="0"/>
              <a:t> </a:t>
            </a:r>
            <a:r>
              <a:rPr lang="ko-KR" altLang="en-US" sz="2000" dirty="0" smtClean="0"/>
              <a:t>일본문학이란 고대에서 현재까지의 일본문학 전부를 의미하지만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일본문학 연구 면에서 연구 또는 감상이 가능한 </a:t>
            </a:r>
            <a:r>
              <a:rPr lang="ko-KR" altLang="en-US" sz="2000" dirty="0" smtClean="0"/>
              <a:t>일본문학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b="1" dirty="0" smtClean="0"/>
          </a:p>
          <a:p>
            <a:pPr>
              <a:buNone/>
            </a:pPr>
            <a:r>
              <a:rPr lang="en-US" altLang="ko-KR" sz="2000" b="1" dirty="0" smtClean="0"/>
              <a:t>   </a:t>
            </a:r>
            <a:r>
              <a:rPr lang="ko-KR" altLang="en-US" sz="2000" dirty="0" smtClean="0"/>
              <a:t>일본문학의 종류를 크게 </a:t>
            </a:r>
            <a:r>
              <a:rPr lang="en-US" altLang="ko-KR" sz="2000" dirty="0" smtClean="0"/>
              <a:t>“</a:t>
            </a:r>
            <a:r>
              <a:rPr lang="ko-KR" altLang="en-US" sz="2000" dirty="0" smtClean="0"/>
              <a:t>운문문학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산문문학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극문학</a:t>
            </a:r>
            <a:r>
              <a:rPr lang="en-US" altLang="ko-KR" sz="2000" dirty="0" smtClean="0"/>
              <a:t>”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200" dirty="0" smtClean="0"/>
              <a:t>   사적 </a:t>
            </a:r>
            <a:r>
              <a:rPr lang="ko-KR" altLang="en-US" sz="2200" dirty="0" smtClean="0"/>
              <a:t>구분으로는 상대</a:t>
            </a:r>
            <a:r>
              <a:rPr lang="en-US" altLang="ko-KR" sz="2200" dirty="0" smtClean="0"/>
              <a:t>(~794</a:t>
            </a:r>
            <a:r>
              <a:rPr lang="ko-KR" altLang="en-US" sz="2200" dirty="0" smtClean="0"/>
              <a:t>년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문학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중고</a:t>
            </a:r>
            <a:r>
              <a:rPr lang="en-US" altLang="ko-KR" sz="2200" dirty="0" smtClean="0"/>
              <a:t>(794</a:t>
            </a:r>
            <a:r>
              <a:rPr lang="ko-KR" altLang="en-US" sz="2200" dirty="0" smtClean="0"/>
              <a:t>년</a:t>
            </a:r>
            <a:r>
              <a:rPr lang="en-US" altLang="ko-KR" sz="2200" dirty="0" smtClean="0"/>
              <a:t>~1192</a:t>
            </a:r>
            <a:r>
              <a:rPr lang="ko-KR" altLang="en-US" sz="2200" dirty="0" smtClean="0"/>
              <a:t>년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문학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중세</a:t>
            </a:r>
            <a:r>
              <a:rPr lang="en-US" altLang="ko-KR" sz="2200" dirty="0" smtClean="0"/>
              <a:t>(1192</a:t>
            </a:r>
            <a:r>
              <a:rPr lang="ko-KR" altLang="en-US" sz="2200" dirty="0" smtClean="0"/>
              <a:t>년</a:t>
            </a:r>
            <a:r>
              <a:rPr lang="en-US" altLang="ko-KR" sz="2200" dirty="0" smtClean="0"/>
              <a:t>~1603</a:t>
            </a:r>
            <a:r>
              <a:rPr lang="ko-KR" altLang="en-US" sz="2200" dirty="0" smtClean="0"/>
              <a:t>년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문학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근세</a:t>
            </a:r>
            <a:r>
              <a:rPr lang="en-US" altLang="ko-KR" sz="2200" dirty="0" smtClean="0"/>
              <a:t>(1603</a:t>
            </a:r>
            <a:r>
              <a:rPr lang="ko-KR" altLang="en-US" sz="2200" dirty="0" smtClean="0"/>
              <a:t>년</a:t>
            </a:r>
            <a:r>
              <a:rPr lang="en-US" altLang="ko-KR" sz="2200" dirty="0" smtClean="0"/>
              <a:t>~1867</a:t>
            </a:r>
            <a:r>
              <a:rPr lang="ko-KR" altLang="en-US" sz="2200" dirty="0" smtClean="0"/>
              <a:t>년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문학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근대</a:t>
            </a:r>
            <a:r>
              <a:rPr lang="en-US" altLang="ko-KR" sz="2200" dirty="0" smtClean="0"/>
              <a:t>(1868</a:t>
            </a:r>
            <a:r>
              <a:rPr lang="ko-KR" altLang="en-US" sz="2200" dirty="0" smtClean="0"/>
              <a:t>년</a:t>
            </a:r>
            <a:r>
              <a:rPr lang="en-US" altLang="ko-KR" sz="2200" dirty="0" smtClean="0"/>
              <a:t>~</a:t>
            </a:r>
            <a:r>
              <a:rPr lang="ko-KR" altLang="en-US" sz="2200" dirty="0" smtClean="0"/>
              <a:t>현재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문학과 같이 </a:t>
            </a:r>
            <a:r>
              <a:rPr lang="en-US" altLang="ko-KR" sz="2200" dirty="0" smtClean="0"/>
              <a:t>5</a:t>
            </a:r>
            <a:r>
              <a:rPr lang="ko-KR" altLang="en-US" sz="2200" dirty="0" smtClean="0"/>
              <a:t>기로 구분</a:t>
            </a:r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</a:t>
            </a:r>
            <a:endParaRPr lang="ko-KR" altLang="en-US" sz="2000" dirty="0" smtClean="0"/>
          </a:p>
          <a:p>
            <a:pPr>
              <a:buNone/>
            </a:pPr>
            <a:endParaRPr lang="en-US" altLang="ko-KR" sz="3200" b="1" dirty="0" smtClean="0"/>
          </a:p>
          <a:p>
            <a:endParaRPr lang="ko-KR" altLang="en-US" sz="3200" b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</a:t>
            </a:r>
            <a:r>
              <a:rPr lang="ko-KR" altLang="en-US" dirty="0" smtClean="0"/>
              <a:t>현대 일본의 문화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대표적 작가</a:t>
            </a:r>
            <a:endParaRPr lang="ko-KR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미시마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유키오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나쓰메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소세키</a:t>
            </a:r>
            <a:endParaRPr lang="ko-KR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Administrator\Desktop\201612131842_13150923655872_1_99_201612131843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8544" y="1596231"/>
            <a:ext cx="2857500" cy="3638550"/>
          </a:xfrm>
          <a:prstGeom prst="rect">
            <a:avLst/>
          </a:prstGeom>
          <a:noFill/>
        </p:spPr>
      </p:pic>
      <p:pic>
        <p:nvPicPr>
          <p:cNvPr id="13315" name="Picture 3" descr="C:\Users\Administrator\Desktop\800px-Natsume_Soseki_phot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22043" y="1571612"/>
            <a:ext cx="288773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가와바타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야스나리</a:t>
            </a:r>
            <a:endParaRPr lang="ko-KR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오에 </a:t>
            </a:r>
            <a:r>
              <a:rPr lang="ko-KR" altLang="en-US" b="1" dirty="0" err="1" smtClean="0">
                <a:solidFill>
                  <a:schemeClr val="tx1"/>
                </a:solidFill>
              </a:rPr>
              <a:t>겐자부로</a:t>
            </a:r>
            <a:endParaRPr lang="ko-KR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Administrator\Desktop\common1L3RJNV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6669" y="1571612"/>
            <a:ext cx="2381250" cy="3500461"/>
          </a:xfrm>
          <a:prstGeom prst="rect">
            <a:avLst/>
          </a:prstGeom>
          <a:noFill/>
        </p:spPr>
      </p:pic>
      <p:pic>
        <p:nvPicPr>
          <p:cNvPr id="14339" name="Picture 3" descr="C:\Users\Administrator\Desktop\common30CZBIT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500174"/>
            <a:ext cx="221457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r>
              <a:rPr lang="ko-KR" altLang="en-US" sz="2000" dirty="0" smtClean="0"/>
              <a:t>지금도 </a:t>
            </a:r>
            <a:r>
              <a:rPr lang="ko-KR" altLang="en-US" sz="2000" dirty="0" err="1" smtClean="0"/>
              <a:t>히가시노</a:t>
            </a:r>
            <a:r>
              <a:rPr lang="ko-KR" altLang="en-US" sz="2000" dirty="0" smtClean="0"/>
              <a:t> 게이고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무라카미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하루키와</a:t>
            </a:r>
            <a:r>
              <a:rPr lang="ko-KR" altLang="en-US" sz="2000" dirty="0" smtClean="0"/>
              <a:t> 같이 현대에 형성된 염세주의 소설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추리 소설 등 다양한 장르의 증가와 왕성한 문학 창작력으로 일본 국내에서 일본 문학이 많은 </a:t>
            </a:r>
            <a:r>
              <a:rPr lang="ko-KR" altLang="en-US" sz="2000" dirty="0" smtClean="0"/>
              <a:t>인기를 끌고 있다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pPr>
              <a:buNone/>
            </a:pPr>
            <a:endParaRPr lang="ko-KR" altLang="en-US" sz="2000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15362" name="Picture 2" descr="C:\Users\Administrator\Desktop\commonXA2WN2S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3"/>
            <a:ext cx="3857652" cy="2557193"/>
          </a:xfrm>
          <a:prstGeom prst="rect">
            <a:avLst/>
          </a:prstGeom>
          <a:noFill/>
        </p:spPr>
      </p:pic>
      <p:pic>
        <p:nvPicPr>
          <p:cNvPr id="15363" name="Picture 3" descr="C:\Users\Administrator\Desktop\commonLK3H285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38593"/>
            <a:ext cx="4572000" cy="28194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00562" y="3571876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&lt;</a:t>
            </a:r>
            <a:r>
              <a:rPr lang="ko-KR" altLang="en-US" sz="2000" b="1" dirty="0" err="1" smtClean="0"/>
              <a:t>히가시노</a:t>
            </a:r>
            <a:r>
              <a:rPr lang="ko-KR" altLang="en-US" sz="2000" b="1" dirty="0" smtClean="0"/>
              <a:t> 게이고</a:t>
            </a:r>
            <a:r>
              <a:rPr lang="en-US" altLang="ko-KR" sz="2000" b="1" dirty="0"/>
              <a:t>&gt;</a:t>
            </a:r>
            <a:endParaRPr lang="ko-KR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600076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smtClean="0"/>
              <a:t>&lt;</a:t>
            </a:r>
            <a:r>
              <a:rPr lang="ko-KR" altLang="en-US" sz="2000" b="1" dirty="0" err="1" smtClean="0"/>
              <a:t>무라카미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하루키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dirty="0" smtClean="0"/>
              <a:t>일본에서는 전통 음악에서부터 서양의 고전 음악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팝송 등 다양한 장르의 음악을 쉽게 접할 </a:t>
            </a:r>
            <a:r>
              <a:rPr lang="ko-KR" altLang="en-US" sz="2000" dirty="0" smtClean="0"/>
              <a:t>수 있다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전통음악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  일본 </a:t>
            </a:r>
            <a:r>
              <a:rPr lang="ko-KR" altLang="en-US" sz="2000" dirty="0" smtClean="0"/>
              <a:t>음악의 가장 오래된 </a:t>
            </a:r>
            <a:r>
              <a:rPr lang="ko-KR" altLang="en-US" sz="2000" dirty="0" smtClean="0"/>
              <a:t>형태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중국과 한국을 통해 전래 및 발전 </a:t>
            </a:r>
            <a:endParaRPr lang="en-US" altLang="ko-KR" sz="2000" dirty="0" smtClean="0"/>
          </a:p>
          <a:p>
            <a:pPr>
              <a:buNone/>
            </a:pPr>
            <a:endParaRPr lang="ko-KR" altLang="en-US" sz="2000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  <a:effectLst/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  <a:effectLst/>
              </a:rPr>
              <a:t>음악</a:t>
            </a:r>
            <a:r>
              <a:rPr lang="en-US" altLang="ko-KR" sz="3200" dirty="0" smtClean="0">
                <a:solidFill>
                  <a:schemeClr val="tx1"/>
                </a:solidFill>
                <a:effectLst/>
              </a:rPr>
              <a:t>&gt;</a:t>
            </a:r>
            <a:endParaRPr lang="ko-KR" altLang="en-US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386" name="Picture 2" descr="C:\Users\Administrator\Desktop\200px-Gifujyou58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429000"/>
            <a:ext cx="3143272" cy="2143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557214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&lt;</a:t>
            </a:r>
            <a:r>
              <a:rPr lang="ko-KR" altLang="en-US" sz="2000" b="1" dirty="0" smtClean="0"/>
              <a:t>비와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  <p:pic>
        <p:nvPicPr>
          <p:cNvPr id="16387" name="Picture 3" descr="C:\Users\Administrator\Desktop\TaikoDrummersAichiJap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071934" cy="2857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14942" y="628652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&lt;</a:t>
            </a:r>
            <a:r>
              <a:rPr lang="ko-KR" altLang="en-US" sz="2000" b="1" dirty="0" err="1" smtClean="0"/>
              <a:t>타이코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 smtClean="0"/>
              <a:t>&lt;</a:t>
            </a:r>
            <a:r>
              <a:rPr lang="ko-KR" altLang="en-US" sz="3200" b="1" dirty="0" smtClean="0"/>
              <a:t>종교</a:t>
            </a:r>
            <a:r>
              <a:rPr lang="en-US" altLang="ko-KR" sz="3200" b="1" dirty="0" smtClean="0"/>
              <a:t>&gt;</a:t>
            </a:r>
          </a:p>
          <a:p>
            <a:pPr>
              <a:buNone/>
            </a:pPr>
            <a:r>
              <a:rPr lang="ko-KR" altLang="en-US" sz="2000" dirty="0" smtClean="0"/>
              <a:t>일본의 종교는 일본인들의 종교 문화 및 종교 생활을 통칭하는 말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종교 생활의 양상이 매우 다양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종교 생활 </a:t>
            </a:r>
            <a:r>
              <a:rPr lang="en-US" altLang="ko-KR" sz="2000" dirty="0" smtClean="0"/>
              <a:t>X “</a:t>
            </a:r>
            <a:r>
              <a:rPr lang="ko-KR" altLang="en-US" sz="2000" dirty="0" smtClean="0"/>
              <a:t>생활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관습 </a:t>
            </a:r>
            <a:r>
              <a:rPr lang="en-US" altLang="ko-KR" sz="2000" dirty="0" smtClean="0"/>
              <a:t>O”</a:t>
            </a:r>
            <a:r>
              <a:rPr lang="ko-KR" altLang="en-US" sz="2000" dirty="0" smtClean="0"/>
              <a:t>으로 여김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sz="4000" dirty="0" smtClean="0"/>
              <a:t>현대 일본의 사회</a:t>
            </a:r>
            <a:endParaRPr lang="ko-KR" altLang="en-US" dirty="0"/>
          </a:p>
        </p:txBody>
      </p:sp>
      <p:pic>
        <p:nvPicPr>
          <p:cNvPr id="1026" name="Picture 2" descr="C:\Users\Administrator\Desktop\300px-Houreizan-ogami-jinja-hon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429000"/>
            <a:ext cx="5381636" cy="26431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6215082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&lt;</a:t>
            </a:r>
            <a:r>
              <a:rPr lang="ko-KR" altLang="en-US" sz="2000" b="1" dirty="0" smtClean="0"/>
              <a:t>일본의 신사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92935"/>
          </a:xfrm>
        </p:spPr>
        <p:txBody>
          <a:bodyPr/>
          <a:lstStyle/>
          <a:p>
            <a:r>
              <a:rPr lang="ko-KR" altLang="en-US" sz="2000" dirty="0" smtClean="0"/>
              <a:t>민요 및 민속 </a:t>
            </a:r>
            <a:r>
              <a:rPr lang="ko-KR" altLang="en-US" sz="2000" dirty="0" smtClean="0"/>
              <a:t>음악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  종교 </a:t>
            </a:r>
            <a:r>
              <a:rPr lang="ko-KR" altLang="en-US" sz="2000" dirty="0" smtClean="0"/>
              <a:t>음악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신도주의 음악의 한 형태 인 사토 </a:t>
            </a:r>
            <a:r>
              <a:rPr lang="ko-KR" altLang="en-US" sz="2000" dirty="0" err="1" smtClean="0"/>
              <a:t>카구라</a:t>
            </a:r>
            <a:endParaRPr lang="ko-KR" altLang="en-US" sz="2000" dirty="0" smtClean="0"/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결혼식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장례식 및 축제와 같은 모임에 사용되는 음악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마쓰리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특히 </a:t>
            </a:r>
            <a:r>
              <a:rPr lang="ko-KR" altLang="en-US" sz="2000" dirty="0" smtClean="0"/>
              <a:t>오봉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어린이 </a:t>
            </a:r>
            <a:r>
              <a:rPr lang="ko-KR" altLang="en-US" sz="2000" dirty="0" smtClean="0"/>
              <a:t>노래</a:t>
            </a:r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와라베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우타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  민요 </a:t>
            </a:r>
            <a:r>
              <a:rPr lang="ko-KR" altLang="en-US" sz="2000" dirty="0" smtClean="0"/>
              <a:t>에서는 </a:t>
            </a:r>
            <a:r>
              <a:rPr lang="ko-KR" altLang="en-US" sz="2000" dirty="0" err="1" smtClean="0"/>
              <a:t>샤미센</a:t>
            </a:r>
            <a:r>
              <a:rPr lang="en-US" altLang="ko-KR" sz="2000" dirty="0" smtClean="0"/>
              <a:t>, </a:t>
            </a:r>
            <a:r>
              <a:rPr lang="ko-KR" altLang="en-US" sz="2000" dirty="0" err="1" smtClean="0"/>
              <a:t>타이코</a:t>
            </a:r>
            <a:r>
              <a:rPr lang="ko-KR" altLang="en-US" sz="2000" dirty="0" smtClean="0"/>
              <a:t> 드럼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샤쿠하치라고</a:t>
            </a:r>
            <a:r>
              <a:rPr lang="ko-KR" altLang="en-US" sz="2000" dirty="0" smtClean="0"/>
              <a:t> 불리는 대나무 플루트로 알려진 </a:t>
            </a:r>
            <a:r>
              <a:rPr lang="en-US" altLang="ko-KR" sz="2000" dirty="0" smtClean="0"/>
              <a:t>3 </a:t>
            </a:r>
            <a:r>
              <a:rPr lang="ko-KR" altLang="en-US" sz="2000" dirty="0" smtClean="0"/>
              <a:t>현식 </a:t>
            </a:r>
            <a:r>
              <a:rPr lang="ko-KR" altLang="en-US" sz="2000" dirty="0" err="1" smtClean="0"/>
              <a:t>샤미센이</a:t>
            </a:r>
            <a:r>
              <a:rPr lang="ko-KR" altLang="en-US" sz="2000" dirty="0" smtClean="0"/>
              <a:t> 일반적으로 노래 반주를 한다</a:t>
            </a:r>
            <a:r>
              <a:rPr lang="en-US" altLang="ko-KR" sz="2000" dirty="0" smtClean="0"/>
              <a:t>. </a:t>
            </a:r>
            <a:endParaRPr lang="en-US" altLang="ko-KR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pic>
        <p:nvPicPr>
          <p:cNvPr id="17410" name="Picture 2" descr="C:\Users\Administrator\Desktop\250px-KitagawaUtamaro_FlowersOfE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14686"/>
            <a:ext cx="2381250" cy="3500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635795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&lt;</a:t>
            </a:r>
            <a:r>
              <a:rPr lang="ko-KR" altLang="en-US" sz="2000" b="1" dirty="0" err="1" smtClean="0"/>
              <a:t>샤미센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서양 클래식 음악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  서양의 </a:t>
            </a:r>
            <a:r>
              <a:rPr lang="ko-KR" altLang="en-US" sz="2000" dirty="0" smtClean="0"/>
              <a:t>클래식 음악은 현재 일본에서 강세를 보이고 있으며 </a:t>
            </a:r>
            <a:r>
              <a:rPr lang="ko-KR" altLang="en-US" sz="2000" dirty="0" err="1" smtClean="0"/>
              <a:t>일본은이</a:t>
            </a:r>
            <a:r>
              <a:rPr lang="ko-KR" altLang="en-US" sz="2000" dirty="0" smtClean="0"/>
              <a:t> 음악 전통에서 가장 중요한 시장 중 </a:t>
            </a:r>
            <a:r>
              <a:rPr lang="ko-KR" altLang="en-US" sz="2000" dirty="0" smtClean="0"/>
              <a:t>하나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재즈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1930 </a:t>
            </a:r>
            <a:r>
              <a:rPr lang="ko-KR" altLang="en-US" sz="2000" dirty="0" smtClean="0"/>
              <a:t>년대부터 일본은 중요한 재즈 음악 시장으로 미국이나 </a:t>
            </a:r>
            <a:r>
              <a:rPr lang="ko-KR" altLang="en-US" sz="2000" dirty="0" smtClean="0"/>
              <a:t>유럽에서는 </a:t>
            </a:r>
            <a:r>
              <a:rPr lang="ko-KR" altLang="en-US" sz="2000" dirty="0" smtClean="0"/>
              <a:t>사용할 수 없는 음반도 이용할 수 있는 것이 </a:t>
            </a:r>
            <a:r>
              <a:rPr lang="ko-KR" altLang="en-US" sz="2000" dirty="0" smtClean="0"/>
              <a:t>일반적 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  일본의 </a:t>
            </a:r>
            <a:r>
              <a:rPr lang="ko-KR" altLang="en-US" sz="2000" dirty="0" smtClean="0"/>
              <a:t>클럽 재즈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뉴</a:t>
            </a:r>
            <a:r>
              <a:rPr lang="ko-KR" altLang="en-US" sz="2000" dirty="0" smtClean="0"/>
              <a:t> 재즈는 점점 더 많은 일본인들에게 </a:t>
            </a:r>
            <a:r>
              <a:rPr lang="ko-KR" altLang="en-US" sz="2000" dirty="0" smtClean="0"/>
              <a:t>인기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대중음악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err="1" smtClean="0"/>
              <a:t>엔카와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제이팝</a:t>
            </a:r>
            <a:r>
              <a:rPr lang="ko-KR" altLang="en-US" sz="2000" dirty="0" smtClean="0"/>
              <a:t> 등이 있는데 그 중 </a:t>
            </a:r>
            <a:r>
              <a:rPr lang="ko-KR" altLang="en-US" sz="2000" dirty="0" err="1" smtClean="0"/>
              <a:t>엔카는</a:t>
            </a:r>
            <a:r>
              <a:rPr lang="ko-KR" altLang="en-US" sz="2000" dirty="0" smtClean="0"/>
              <a:t> 대한민국의 </a:t>
            </a:r>
            <a:r>
              <a:rPr lang="ko-KR" altLang="en-US" sz="2000" dirty="0" err="1" smtClean="0"/>
              <a:t>트로트와</a:t>
            </a:r>
            <a:r>
              <a:rPr lang="ko-KR" altLang="en-US" sz="2000" dirty="0" smtClean="0"/>
              <a:t> 비슷한 </a:t>
            </a:r>
            <a:r>
              <a:rPr lang="ko-KR" altLang="en-US" sz="2000" dirty="0" smtClean="0"/>
              <a:t>장르이다</a:t>
            </a:r>
            <a:r>
              <a:rPr lang="en-US" altLang="ko-KR" sz="2000" dirty="0" smtClean="0"/>
              <a:t>.</a:t>
            </a:r>
            <a:endParaRPr lang="en-US" altLang="ko-KR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dirty="0" smtClean="0"/>
              <a:t>일본의 스포츠 가운데 인기 종목으로 야구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축구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럭비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배구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농구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검도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가라테 등이 있으며 겨울철에는 스키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스케이트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아이스 하키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피겨 스케이팅이 </a:t>
            </a:r>
            <a:r>
              <a:rPr lang="ko-KR" altLang="en-US" sz="2000" dirty="0" smtClean="0"/>
              <a:t>성행</a:t>
            </a:r>
            <a:endParaRPr lang="en-US" altLang="ko-KR" sz="2000" dirty="0" smtClean="0"/>
          </a:p>
          <a:p>
            <a:endParaRPr lang="ko-KR" altLang="en-US" sz="2000" dirty="0" smtClean="0"/>
          </a:p>
          <a:p>
            <a:r>
              <a:rPr lang="ko-KR" altLang="en-US" sz="2000" dirty="0" smtClean="0"/>
              <a:t>전통적으로 스모는 일본의 대표적인 운동 경기로 여겨져 왔으며 일본의 대중적인 운동 </a:t>
            </a:r>
            <a:r>
              <a:rPr lang="ko-KR" altLang="en-US" sz="2000" dirty="0" smtClean="0"/>
              <a:t>경기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오늘날 야구는 스모와 더불어 일본 내에서 가장 인기가 많은 운동 경기</a:t>
            </a:r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</a:rPr>
              <a:t>스포츠</a:t>
            </a:r>
            <a:r>
              <a:rPr lang="en-US" altLang="ko-KR" sz="3200" dirty="0" smtClean="0">
                <a:solidFill>
                  <a:schemeClr val="tx1"/>
                </a:solidFill>
              </a:rPr>
              <a:t>&gt;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pic>
        <p:nvPicPr>
          <p:cNvPr id="18435" name="Picture 3" descr="C:\Users\Administrator\Desktop\commonT31K72X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338631"/>
            <a:ext cx="4095756" cy="23050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621508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&lt;</a:t>
            </a:r>
            <a:r>
              <a:rPr lang="ko-KR" altLang="en-US" sz="2000" b="1" dirty="0" smtClean="0"/>
              <a:t>스모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dirty="0" smtClean="0"/>
              <a:t>일본의 전통 요리로는 연회용 정찬인 </a:t>
            </a:r>
            <a:r>
              <a:rPr lang="ko-KR" altLang="en-US" sz="2000" dirty="0" err="1" smtClean="0"/>
              <a:t>가이세키</a:t>
            </a:r>
            <a:r>
              <a:rPr lang="ko-KR" altLang="en-US" sz="2000" dirty="0" smtClean="0"/>
              <a:t> 요리와 </a:t>
            </a:r>
            <a:r>
              <a:rPr lang="ko-KR" altLang="en-US" sz="2000" dirty="0" err="1" smtClean="0"/>
              <a:t>혼젠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요리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젓가락이 다른 나라에 비해 짧기 때문에 밥이나 국 같은 경우에는 입에 대고 먹거나 </a:t>
            </a:r>
            <a:r>
              <a:rPr lang="ko-KR" altLang="en-US" sz="2000" dirty="0" smtClean="0"/>
              <a:t>마신다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현대 요리로는 여러 인스턴트 식품이 일본에서 발명</a:t>
            </a:r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현대의 </a:t>
            </a:r>
            <a:r>
              <a:rPr lang="ko-KR" altLang="en-US" sz="2000" dirty="0" smtClean="0"/>
              <a:t>일본 요리는 간편하게 요리할 수 있는 간이 식품을 중심으로 </a:t>
            </a:r>
            <a:r>
              <a:rPr lang="ko-KR" altLang="en-US" sz="2000" dirty="0" smtClean="0"/>
              <a:t>성장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  유명한 </a:t>
            </a:r>
            <a:r>
              <a:rPr lang="ko-KR" altLang="en-US" sz="2000" dirty="0" smtClean="0"/>
              <a:t>요리로는 </a:t>
            </a:r>
            <a:r>
              <a:rPr lang="ko-KR" altLang="en-US" sz="2000" dirty="0" err="1" smtClean="0"/>
              <a:t>스시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전통 술인 </a:t>
            </a:r>
            <a:r>
              <a:rPr lang="ko-KR" altLang="en-US" sz="2000" dirty="0" err="1" smtClean="0"/>
              <a:t>사케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라멘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등등</a:t>
            </a: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  <a:effectLst/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  <a:effectLst/>
              </a:rPr>
              <a:t>요리</a:t>
            </a:r>
            <a:r>
              <a:rPr lang="en-US" altLang="ko-KR" sz="3200" dirty="0" smtClean="0">
                <a:solidFill>
                  <a:schemeClr val="tx1"/>
                </a:solidFill>
                <a:effectLst/>
              </a:rPr>
              <a:t>&gt;</a:t>
            </a:r>
            <a:endParaRPr lang="ko-KR" altLang="en-US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19458" name="Picture 2" descr="C:\Users\Administrator\Desktop\1920px-Breakfast_at_Tamahan_Ryokan,_Ky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643446"/>
            <a:ext cx="4443418" cy="20812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6143644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smtClean="0"/>
              <a:t>&lt;</a:t>
            </a:r>
            <a:r>
              <a:rPr lang="ko-KR" altLang="en-US" sz="2000" b="1" dirty="0" err="1" smtClean="0"/>
              <a:t>가이세키</a:t>
            </a:r>
            <a:r>
              <a:rPr lang="ko-KR" altLang="en-US" sz="2000" b="1" dirty="0" smtClean="0"/>
              <a:t> 요리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dirty="0" smtClean="0"/>
              <a:t>일본에서 축제를 칭할 때 사용하는 말인 “</a:t>
            </a:r>
            <a:r>
              <a:rPr lang="ko-KR" altLang="en-US" sz="2000" dirty="0" err="1" smtClean="0"/>
              <a:t>마쓰리</a:t>
            </a:r>
            <a:r>
              <a:rPr lang="ko-KR" altLang="en-US" sz="2000" dirty="0" smtClean="0"/>
              <a:t>”는 신을 맞이하는 종교적인 행사로서 농경 사회에서 풍요로운 생산 등을 기원한 것에서 </a:t>
            </a:r>
            <a:r>
              <a:rPr lang="ko-KR" altLang="en-US" sz="2000" dirty="0" smtClean="0"/>
              <a:t>유래</a:t>
            </a:r>
            <a:endParaRPr lang="en-US" altLang="ko-KR" sz="2000" dirty="0" smtClean="0"/>
          </a:p>
          <a:p>
            <a:r>
              <a:rPr lang="en-US" altLang="ko-KR" sz="2000" dirty="0" smtClean="0"/>
              <a:t>https://youtu.be/st_cRCCiDKg</a:t>
            </a:r>
            <a:endParaRPr lang="en-US" altLang="ko-KR" sz="20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  <a:effectLst/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  <a:effectLst/>
              </a:rPr>
              <a:t>축제</a:t>
            </a:r>
            <a:r>
              <a:rPr lang="en-US" altLang="ko-KR" sz="3200" dirty="0" smtClean="0">
                <a:solidFill>
                  <a:schemeClr val="tx1"/>
                </a:solidFill>
                <a:effectLst/>
              </a:rPr>
              <a:t>&gt;</a:t>
            </a:r>
            <a:endParaRPr lang="ko-KR" altLang="en-US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482" name="Picture 2" descr="C:\Users\Administrator\Desktop\commonTI96MD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000372"/>
            <a:ext cx="411956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종교</a:t>
            </a:r>
            <a:endParaRPr lang="ko-KR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신토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불교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 smtClean="0"/>
              <a:t>신토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혹은 신도는 일본 지역에서 발생한 애니미즘 신앙을 바탕으로 한 토착 신앙</a:t>
            </a:r>
            <a:endParaRPr lang="ko-KR" altLang="en-US" sz="2000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오늘날에도 가장 많은 </a:t>
            </a:r>
            <a:r>
              <a:rPr lang="ko-KR" altLang="en-US" sz="2000" dirty="0" err="1" smtClean="0"/>
              <a:t>신자수</a:t>
            </a:r>
            <a:r>
              <a:rPr lang="ko-KR" altLang="en-US" sz="2000" dirty="0" smtClean="0"/>
              <a:t> 보유</a:t>
            </a:r>
            <a:endParaRPr lang="en-US" altLang="ko-KR" sz="2000" dirty="0" smtClean="0"/>
          </a:p>
          <a:p>
            <a:pPr>
              <a:buNone/>
            </a:pPr>
            <a:endParaRPr lang="ko-KR" altLang="en-US" sz="2000" dirty="0"/>
          </a:p>
        </p:txBody>
      </p:sp>
      <p:pic>
        <p:nvPicPr>
          <p:cNvPr id="2050" name="Picture 2" descr="C:\Users\Administrator\Desktop\1280px-Takachiho-gawara_Kirishima_City_Kagoshima_Pref02n4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643182"/>
            <a:ext cx="3344091" cy="2228523"/>
          </a:xfrm>
          <a:prstGeom prst="rect">
            <a:avLst/>
          </a:prstGeom>
          <a:noFill/>
        </p:spPr>
      </p:pic>
      <p:pic>
        <p:nvPicPr>
          <p:cNvPr id="2052" name="Picture 4" descr="C:\Users\Administrator\Desktop\ea1_030_i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643182"/>
            <a:ext cx="335758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기독교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일본에 기독교가 처음으로 들어온 것은 </a:t>
            </a:r>
            <a:r>
              <a:rPr lang="en-US" altLang="ko-KR" sz="2000" dirty="0" smtClean="0"/>
              <a:t>1549</a:t>
            </a:r>
            <a:r>
              <a:rPr lang="ko-KR" altLang="en-US" sz="2000" dirty="0" smtClean="0"/>
              <a:t>년</a:t>
            </a:r>
            <a:endParaRPr lang="en-US" altLang="ko-KR" sz="2000" dirty="0" smtClean="0"/>
          </a:p>
          <a:p>
            <a:pPr>
              <a:buNone/>
            </a:pPr>
            <a:endParaRPr lang="ko-KR" altLang="en-US" sz="2000" dirty="0"/>
          </a:p>
        </p:txBody>
      </p:sp>
      <p:pic>
        <p:nvPicPr>
          <p:cNvPr id="3074" name="Picture 2" descr="C:\Users\Administrator\Desktop\ea1_030_i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3429024" cy="246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chemeClr val="tx1"/>
                </a:solidFill>
              </a:rPr>
              <a:t>그 밖의 기독교 교파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로마 가톨릭 교회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일본 성공회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istrator\Desktop\1280px-StJohnsAshfield_StainedGlass_GoodShepherd_Portrait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6574" y="1896078"/>
            <a:ext cx="3901440" cy="3038856"/>
          </a:xfrm>
          <a:prstGeom prst="rect">
            <a:avLst/>
          </a:prstGeom>
          <a:noFill/>
        </p:spPr>
      </p:pic>
      <p:pic>
        <p:nvPicPr>
          <p:cNvPr id="4099" name="Picture 3" descr="C:\Users\Administrator\Desktop\200px-Anglican_rose.svg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71678"/>
            <a:ext cx="314327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동방 정교회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연령별로 본 종교적 행동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istrator\Desktop\170px-00058_christ_pantocrator_mosaic_hagia_sophia_656x8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143272" cy="3429024"/>
          </a:xfrm>
          <a:prstGeom prst="rect">
            <a:avLst/>
          </a:prstGeom>
          <a:noFill/>
        </p:spPr>
      </p:pic>
      <p:pic>
        <p:nvPicPr>
          <p:cNvPr id="5123" name="Picture 3" descr="C:\Users\Administrator\Desktop\ea1_030_i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28670"/>
            <a:ext cx="4041775" cy="4101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 smtClean="0"/>
              <a:t>일본국</a:t>
            </a:r>
            <a:r>
              <a:rPr lang="ko-KR" altLang="en-US" sz="2000" dirty="0" smtClean="0"/>
              <a:t> 헌법에서는 언론과 출판의 자유를 기본적으로 </a:t>
            </a:r>
            <a:r>
              <a:rPr lang="ko-KR" altLang="en-US" sz="2000" dirty="0" smtClean="0"/>
              <a:t>보장</a:t>
            </a: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r>
              <a:rPr lang="ko-KR" altLang="en-US" sz="2000" dirty="0" smtClean="0"/>
              <a:t>정부의 허가를 받은 방송국이 매년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년마다 갱신 허가를 받도록 정한 것 이외에 프로그램 방송이나 편성에 대하여 정부가 </a:t>
            </a:r>
            <a:r>
              <a:rPr lang="ko-KR" altLang="en-US" sz="2000" dirty="0" smtClean="0"/>
              <a:t>개입</a:t>
            </a:r>
            <a:r>
              <a:rPr lang="en-US" altLang="ko-KR" sz="2000" dirty="0" smtClean="0"/>
              <a:t>X</a:t>
            </a:r>
            <a:endParaRPr lang="ko-KR" altLang="en-US" sz="2000" dirty="0" smtClean="0"/>
          </a:p>
          <a:p>
            <a:pPr>
              <a:buNone/>
            </a:pPr>
            <a:endParaRPr lang="ko-KR" altLang="en-US" sz="20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  <a:effectLst/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  <a:effectLst/>
              </a:rPr>
              <a:t>방송과 언론</a:t>
            </a:r>
            <a:r>
              <a:rPr lang="en-US" altLang="ko-KR" sz="3200" dirty="0" smtClean="0">
                <a:solidFill>
                  <a:schemeClr val="tx1"/>
                </a:solidFill>
                <a:effectLst/>
              </a:rPr>
              <a:t>&gt;</a:t>
            </a:r>
            <a:endParaRPr lang="ko-KR" altLang="en-US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6146" name="Picture 2" descr="C:\Users\Administrator\Desktop\1280px-NHK_shibu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71810"/>
            <a:ext cx="5715040" cy="30468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6143644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&lt;</a:t>
            </a:r>
            <a:r>
              <a:rPr lang="ko-KR" altLang="en-US" sz="2000" b="1" dirty="0" smtClean="0"/>
              <a:t>방송센터 도쿄 본사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649912"/>
          </a:xfrm>
        </p:spPr>
        <p:txBody>
          <a:bodyPr/>
          <a:lstStyle/>
          <a:p>
            <a:r>
              <a:rPr lang="ko-KR" altLang="en-US" sz="2000" dirty="0" smtClean="0"/>
              <a:t>일본의 일일 발행부수가 많은 유력한 신문으로는 </a:t>
            </a:r>
            <a:r>
              <a:rPr lang="ko-KR" altLang="en-US" sz="2000" dirty="0" err="1" smtClean="0"/>
              <a:t>요미우리</a:t>
            </a:r>
            <a:r>
              <a:rPr lang="ko-KR" altLang="en-US" sz="2000" dirty="0" smtClean="0"/>
              <a:t> 신문</a:t>
            </a:r>
            <a:r>
              <a:rPr lang="en-US" altLang="ko-KR" sz="2000" dirty="0" smtClean="0"/>
              <a:t>,</a:t>
            </a:r>
          </a:p>
          <a:p>
            <a:pPr>
              <a:buNone/>
            </a:pPr>
            <a:r>
              <a:rPr lang="en-US" altLang="ko-KR" sz="2000" dirty="0" smtClean="0"/>
              <a:t> </a:t>
            </a:r>
            <a:r>
              <a:rPr lang="en-US" altLang="ko-KR" sz="2000" dirty="0" smtClean="0"/>
              <a:t> </a:t>
            </a:r>
            <a:r>
              <a:rPr lang="en-US" altLang="ko-KR" sz="2000" dirty="0" smtClean="0"/>
              <a:t> </a:t>
            </a:r>
            <a:r>
              <a:rPr lang="ko-KR" altLang="en-US" sz="2000" dirty="0" err="1" smtClean="0"/>
              <a:t>아사히</a:t>
            </a:r>
            <a:r>
              <a:rPr lang="ko-KR" altLang="en-US" sz="2000" dirty="0" smtClean="0"/>
              <a:t> 신문</a:t>
            </a:r>
            <a:r>
              <a:rPr lang="en-US" altLang="ko-KR" sz="2000" dirty="0" smtClean="0"/>
              <a:t>,</a:t>
            </a:r>
            <a:r>
              <a:rPr lang="en-US" altLang="ko-KR" sz="2000" dirty="0" smtClean="0"/>
              <a:t> </a:t>
            </a:r>
            <a:r>
              <a:rPr lang="ko-KR" altLang="en-US" sz="2000" dirty="0" err="1" smtClean="0"/>
              <a:t>마이니치</a:t>
            </a:r>
            <a:r>
              <a:rPr lang="ko-KR" altLang="en-US" sz="2000" dirty="0" smtClean="0"/>
              <a:t> 신문</a:t>
            </a:r>
            <a:r>
              <a:rPr lang="en-US" altLang="ko-KR" sz="2000" dirty="0" smtClean="0"/>
              <a:t>,</a:t>
            </a:r>
            <a:r>
              <a:rPr lang="en-US" altLang="ko-KR" sz="2000" dirty="0" smtClean="0"/>
              <a:t> </a:t>
            </a:r>
            <a:r>
              <a:rPr lang="ko-KR" altLang="en-US" sz="2000" dirty="0" err="1" smtClean="0"/>
              <a:t>니혼케이자이</a:t>
            </a:r>
            <a:r>
              <a:rPr lang="ko-KR" altLang="en-US" sz="2000" dirty="0" smtClean="0"/>
              <a:t> 신문</a:t>
            </a:r>
            <a:r>
              <a:rPr lang="en-US" altLang="ko-KR" sz="2000" dirty="0" smtClean="0"/>
              <a:t>,</a:t>
            </a:r>
            <a:r>
              <a:rPr lang="en-US" altLang="ko-KR" sz="2000" dirty="0" smtClean="0"/>
              <a:t> </a:t>
            </a:r>
            <a:r>
              <a:rPr lang="ko-KR" altLang="en-US" sz="2000" dirty="0" err="1" smtClean="0"/>
              <a:t>산케이</a:t>
            </a:r>
            <a:r>
              <a:rPr lang="ko-KR" altLang="en-US" sz="2000" dirty="0" smtClean="0"/>
              <a:t> 신문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이 </a:t>
            </a:r>
            <a:r>
              <a:rPr lang="ko-KR" altLang="en-US" sz="2000" dirty="0" smtClean="0"/>
              <a:t>중 </a:t>
            </a:r>
            <a:r>
              <a:rPr lang="ko-KR" altLang="en-US" sz="2000" dirty="0" err="1" smtClean="0"/>
              <a:t>요미우리</a:t>
            </a:r>
            <a:r>
              <a:rPr lang="ko-KR" altLang="en-US" sz="2000" dirty="0" smtClean="0"/>
              <a:t> 신문이 가장 많은 발행 </a:t>
            </a:r>
            <a:r>
              <a:rPr lang="ko-KR" altLang="en-US" sz="2000" dirty="0" smtClean="0"/>
              <a:t>부수를 자랑한다</a:t>
            </a:r>
            <a:r>
              <a:rPr lang="en-US" altLang="ko-KR" sz="2000" dirty="0" smtClean="0"/>
              <a:t>.</a:t>
            </a:r>
            <a:endParaRPr lang="ko-KR" altLang="en-US" dirty="0"/>
          </a:p>
        </p:txBody>
      </p:sp>
      <p:pic>
        <p:nvPicPr>
          <p:cNvPr id="7170" name="Picture 2" descr="C:\Users\Administrator\Desktop\250px-The_Yomiuri_Shimbun_Holdings_new_head_off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14554"/>
            <a:ext cx="3969910" cy="44291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28794" y="578645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&lt;</a:t>
            </a:r>
            <a:r>
              <a:rPr lang="ko-KR" altLang="en-US" sz="2000" b="1" dirty="0" err="1" smtClean="0"/>
              <a:t>요미우리</a:t>
            </a:r>
            <a:r>
              <a:rPr lang="ko-KR" altLang="en-US" sz="2000" b="1" dirty="0" smtClean="0"/>
              <a:t> 신문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아사히</a:t>
            </a:r>
            <a:r>
              <a:rPr lang="ko-KR" altLang="en-US" b="1" dirty="0" smtClean="0">
                <a:solidFill>
                  <a:schemeClr val="tx1"/>
                </a:solidFill>
              </a:rPr>
              <a:t> 신문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ko-KR" altLang="en-US" b="1" dirty="0" err="1" smtClean="0">
                <a:solidFill>
                  <a:schemeClr val="tx1"/>
                </a:solidFill>
              </a:rPr>
              <a:t>마이니치</a:t>
            </a:r>
            <a:r>
              <a:rPr lang="ko-KR" altLang="en-US" b="1" dirty="0" smtClean="0">
                <a:solidFill>
                  <a:schemeClr val="tx1"/>
                </a:solidFill>
              </a:rPr>
              <a:t> 신문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Administrator\Desktop\200px-Asahi_Shimbun_Tokyo_Head_Offic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3071834" cy="3682220"/>
          </a:xfrm>
          <a:prstGeom prst="rect">
            <a:avLst/>
          </a:prstGeom>
          <a:noFill/>
        </p:spPr>
      </p:pic>
      <p:pic>
        <p:nvPicPr>
          <p:cNvPr id="8195" name="Picture 3" descr="C:\Users\Administrator\Desktop\Palaceside_buildin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7" y="1571612"/>
            <a:ext cx="3857652" cy="3502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</TotalTime>
  <Words>724</Words>
  <Application>Microsoft Office PowerPoint</Application>
  <PresentationFormat>화면 슬라이드 쇼(4:3)</PresentationFormat>
  <Paragraphs>123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광장</vt:lpstr>
      <vt:lpstr>일본 국가의 과거와 현재</vt:lpstr>
      <vt:lpstr>1.현대 일본의 사회</vt:lpstr>
      <vt:lpstr>일본의 종교</vt:lpstr>
      <vt:lpstr>슬라이드 4</vt:lpstr>
      <vt:lpstr>그 밖의 기독교 교파</vt:lpstr>
      <vt:lpstr>슬라이드 6</vt:lpstr>
      <vt:lpstr>&lt;방송과 언론&gt;</vt:lpstr>
      <vt:lpstr>슬라이드 8</vt:lpstr>
      <vt:lpstr>슬라이드 9</vt:lpstr>
      <vt:lpstr>슬라이드 10</vt:lpstr>
      <vt:lpstr>&lt;교육&gt;</vt:lpstr>
      <vt:lpstr>슬라이드 12</vt:lpstr>
      <vt:lpstr>&lt;의료&gt;</vt:lpstr>
      <vt:lpstr>슬라이드 14</vt:lpstr>
      <vt:lpstr>2.현대 일본의 문화</vt:lpstr>
      <vt:lpstr>대표적 작가</vt:lpstr>
      <vt:lpstr>슬라이드 17</vt:lpstr>
      <vt:lpstr>슬라이드 18</vt:lpstr>
      <vt:lpstr>&lt;음악&gt;</vt:lpstr>
      <vt:lpstr>슬라이드 20</vt:lpstr>
      <vt:lpstr>슬라이드 21</vt:lpstr>
      <vt:lpstr>&lt;스포츠&gt;</vt:lpstr>
      <vt:lpstr>&lt;요리&gt;</vt:lpstr>
      <vt:lpstr>&lt;축제&gt;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국가의 과거와 현재</dc:title>
  <dc:creator>Registered User</dc:creator>
  <cp:lastModifiedBy>Registered User</cp:lastModifiedBy>
  <cp:revision>61</cp:revision>
  <dcterms:created xsi:type="dcterms:W3CDTF">2020-09-27T09:09:36Z</dcterms:created>
  <dcterms:modified xsi:type="dcterms:W3CDTF">2020-09-27T12:15:40Z</dcterms:modified>
</cp:coreProperties>
</file>