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3108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669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8034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4427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276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341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0614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144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082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4595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3704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-100000"/>
                    </a14:imgEffect>
                  </a14:imgLayer>
                </a14:imgProps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CCB9A-5698-462E-930A-4487FE4C1D75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AD9CB-4D97-41AE-9F7A-5682262110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260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/>
              <a:t>한국의 독도 영토 수호방안</a:t>
            </a:r>
            <a:endParaRPr lang="ko-KR" altLang="en-US" sz="48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156176" y="476672"/>
            <a:ext cx="2408312" cy="1201688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22003385 </a:t>
            </a:r>
            <a:r>
              <a:rPr lang="ko-KR" altLang="en-US" dirty="0" smtClean="0">
                <a:solidFill>
                  <a:schemeClr val="tx1"/>
                </a:solidFill>
              </a:rPr>
              <a:t>이상원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63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400" dirty="0"/>
              <a:t>2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한국의 독도에 대한 연구 강화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>
                <a:solidFill>
                  <a:srgbClr val="FFFF00"/>
                </a:solidFill>
              </a:rPr>
              <a:t>일본은 독도 영유권을 주장하기 위해 아전인수 식으로 활용할 수 있는 각종 역사적 사료를 발굴하고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국제법적 논리를 강화하는 데 상당한 노력을 기울여왔다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독도문제의 본질이 일본침략주의 세력에 맞서 주권을 회복하는 것이라는 점에서 일본의 이러한 시도는 본질적으로 허위적인 성격을 띤다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그러나 일본은 </a:t>
            </a:r>
            <a:r>
              <a:rPr lang="ko-KR" altLang="en-US" dirty="0" smtClean="0">
                <a:solidFill>
                  <a:srgbClr val="FFFF00"/>
                </a:solidFill>
              </a:rPr>
              <a:t>강대</a:t>
            </a:r>
            <a:r>
              <a:rPr lang="ko-KR" altLang="en-US" dirty="0">
                <a:solidFill>
                  <a:srgbClr val="FFFF00"/>
                </a:solidFill>
              </a:rPr>
              <a:t>국으로서 국제사회에서 우리나라보다 훨씬 강력한 영향력을 지녔다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이런 일본이 국제사회에서 자신에 유리한 자료들을 </a:t>
            </a:r>
            <a:r>
              <a:rPr lang="ko-KR" altLang="en-US" dirty="0" err="1">
                <a:solidFill>
                  <a:srgbClr val="FFFF00"/>
                </a:solidFill>
              </a:rPr>
              <a:t>꿰맞추어</a:t>
            </a:r>
            <a:r>
              <a:rPr lang="ko-KR" altLang="en-US" dirty="0">
                <a:solidFill>
                  <a:srgbClr val="FFFF00"/>
                </a:solidFill>
              </a:rPr>
              <a:t> 줄기차게 독도 영유권을 주장하면 국제여론이 마냥 우리에게 호의적이기는 어렵다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따라서 일본의 독도 영유권 주장을 사실관계에서 압도할 수 있는 자료들을 지속적으로 발굴하고 우리의 우월성을 밝혀줄 법리를 개발할 필요가 있다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5883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400" dirty="0" smtClean="0"/>
              <a:t>2. </a:t>
            </a:r>
            <a:r>
              <a:rPr lang="ko-KR" altLang="en-US" sz="2400" dirty="0" smtClean="0"/>
              <a:t>한국의 독도에 대한 연구 강화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>
                <a:solidFill>
                  <a:srgbClr val="FFFF00"/>
                </a:solidFill>
              </a:rPr>
              <a:t>독도를 </a:t>
            </a:r>
            <a:r>
              <a:rPr lang="ko-KR" altLang="en-US" dirty="0" err="1">
                <a:solidFill>
                  <a:srgbClr val="FFFF00"/>
                </a:solidFill>
              </a:rPr>
              <a:t>시마네현으로</a:t>
            </a:r>
            <a:r>
              <a:rPr lang="ko-KR" altLang="en-US" dirty="0">
                <a:solidFill>
                  <a:srgbClr val="FFFF00"/>
                </a:solidFill>
              </a:rPr>
              <a:t> 편입시킨 경위를 설명한 일본 문헌조차 이 섬을 일본정부에 일본 영토로 편입시켜 </a:t>
            </a:r>
            <a:r>
              <a:rPr lang="ko-KR" altLang="en-US" dirty="0" err="1">
                <a:solidFill>
                  <a:srgbClr val="FFFF00"/>
                </a:solidFill>
              </a:rPr>
              <a:t>강치</a:t>
            </a:r>
            <a:r>
              <a:rPr lang="ko-KR" altLang="en-US" dirty="0">
                <a:solidFill>
                  <a:srgbClr val="FFFF00"/>
                </a:solidFill>
              </a:rPr>
              <a:t> 잡이를 위해 대여해줄 것을 청원한 “</a:t>
            </a:r>
            <a:r>
              <a:rPr lang="ko-KR" altLang="en-US" dirty="0" err="1">
                <a:solidFill>
                  <a:srgbClr val="FFFF00"/>
                </a:solidFill>
              </a:rPr>
              <a:t>나카이</a:t>
            </a:r>
            <a:r>
              <a:rPr lang="ko-KR" altLang="en-US" dirty="0">
                <a:solidFill>
                  <a:srgbClr val="FFFF00"/>
                </a:solidFill>
              </a:rPr>
              <a:t> </a:t>
            </a:r>
            <a:r>
              <a:rPr lang="ko-KR" altLang="en-US" dirty="0" err="1">
                <a:solidFill>
                  <a:srgbClr val="FFFF00"/>
                </a:solidFill>
              </a:rPr>
              <a:t>요자부로</a:t>
            </a:r>
            <a:r>
              <a:rPr lang="ko-KR" altLang="en-US" dirty="0">
                <a:solidFill>
                  <a:srgbClr val="FFFF00"/>
                </a:solidFill>
              </a:rPr>
              <a:t>”가 독도를 ‘조선의 영토’라고 믿고 애초에는 조선정부에 청원하려 했다고 기술할 정도로 독도가 한국영토임을 밝히거나 시사하는 역사적 자료는 매우 많다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그럼에도 불구하고 사료적 논란이 끊이지 않는 것은 아직 우리의 독도 연구가 사료 발굴과 축적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체계화에서 일본을 압도하는 수준에 도달하지 못했기 때문일 것이다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따라서 독도가 원래부터 우리 영토였음을 고증하는 역사 연구에 보다 많은 고급인력이 배치되고 보다 많은 재원이 배정되어야 </a:t>
            </a:r>
            <a:r>
              <a:rPr lang="ko-KR" altLang="en-US" dirty="0" smtClean="0">
                <a:solidFill>
                  <a:srgbClr val="FFFF00"/>
                </a:solidFill>
              </a:rPr>
              <a:t>한다</a:t>
            </a:r>
            <a:r>
              <a:rPr lang="en-US" altLang="ko-KR" dirty="0" smtClean="0">
                <a:solidFill>
                  <a:srgbClr val="FFFF00"/>
                </a:solidFill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316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400" dirty="0" smtClean="0"/>
              <a:t>2. </a:t>
            </a:r>
            <a:r>
              <a:rPr lang="ko-KR" altLang="en-US" sz="2400" dirty="0" smtClean="0"/>
              <a:t>한국의 독도에 대한 연구강화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FFFF00"/>
                </a:solidFill>
              </a:rPr>
              <a:t>정부는 모든 분야에서 독도에 대한 연구를 적극 장려하는 한편</a:t>
            </a:r>
            <a:r>
              <a:rPr lang="en-US" altLang="ko-KR" dirty="0" smtClean="0">
                <a:solidFill>
                  <a:srgbClr val="FFFF00"/>
                </a:solidFill>
              </a:rPr>
              <a:t>, </a:t>
            </a:r>
            <a:r>
              <a:rPr lang="ko-KR" altLang="en-US" dirty="0" smtClean="0">
                <a:solidFill>
                  <a:srgbClr val="FFFF00"/>
                </a:solidFill>
              </a:rPr>
              <a:t>특히 우리의 입장을 결정적으로 강화시켜줄 수 있거나 향후 쟁점이 될 가능성이 높은 분야를 가려내 집중적으로 지원할 필요가 있다</a:t>
            </a:r>
            <a:r>
              <a:rPr lang="en-US" altLang="ko-KR" dirty="0" smtClean="0">
                <a:solidFill>
                  <a:srgbClr val="FFFF00"/>
                </a:solidFill>
              </a:rPr>
              <a:t>. </a:t>
            </a:r>
            <a:r>
              <a:rPr lang="ko-KR" altLang="en-US" dirty="0" smtClean="0">
                <a:solidFill>
                  <a:srgbClr val="FFFF00"/>
                </a:solidFill>
              </a:rPr>
              <a:t>이와 관련해서 무엇보다도 일제의 조선침략과 독도 병탄 과정에 대한 연구를 심화시켜야 한다</a:t>
            </a:r>
            <a:r>
              <a:rPr lang="en-US" altLang="ko-KR" dirty="0" smtClean="0">
                <a:solidFill>
                  <a:srgbClr val="FFFF00"/>
                </a:solidFill>
              </a:rPr>
              <a:t>. </a:t>
            </a:r>
            <a:r>
              <a:rPr lang="ko-KR" altLang="en-US" dirty="0" smtClean="0">
                <a:solidFill>
                  <a:srgbClr val="FFFF00"/>
                </a:solidFill>
              </a:rPr>
              <a:t>앞에서 설명했듯이 일본의 독도 영유권 주장을 식민지 침탈과정과 연결시키고</a:t>
            </a:r>
            <a:r>
              <a:rPr lang="en-US" altLang="ko-KR" dirty="0" smtClean="0">
                <a:solidFill>
                  <a:srgbClr val="FFFF00"/>
                </a:solidFill>
              </a:rPr>
              <a:t>, </a:t>
            </a:r>
            <a:r>
              <a:rPr lang="ko-KR" altLang="en-US" dirty="0" smtClean="0">
                <a:solidFill>
                  <a:srgbClr val="FFFF00"/>
                </a:solidFill>
              </a:rPr>
              <a:t>우리의 주권회복을 부정하는 행위라고 규정하는 것을 일본은 극력 회피하고 싶어 한다</a:t>
            </a:r>
            <a:r>
              <a:rPr lang="en-US" altLang="ko-KR" dirty="0" smtClean="0">
                <a:solidFill>
                  <a:srgbClr val="FFFF00"/>
                </a:solidFill>
              </a:rPr>
              <a:t>. </a:t>
            </a:r>
            <a:r>
              <a:rPr lang="ko-KR" altLang="en-US" dirty="0" smtClean="0">
                <a:solidFill>
                  <a:srgbClr val="FFFF00"/>
                </a:solidFill>
              </a:rPr>
              <a:t>그만큼 일본에게는 아킬레스건과 같은 논리이며 우리에게는 가장 유력한 논점이라는 뜻이다</a:t>
            </a:r>
            <a:r>
              <a:rPr lang="en-US" altLang="ko-KR" dirty="0" smtClean="0">
                <a:solidFill>
                  <a:srgbClr val="FFFF00"/>
                </a:solidFill>
              </a:rPr>
              <a:t>. </a:t>
            </a:r>
            <a:r>
              <a:rPr lang="ko-KR" altLang="en-US" dirty="0" smtClean="0">
                <a:solidFill>
                  <a:srgbClr val="FFFF00"/>
                </a:solidFill>
              </a:rPr>
              <a:t>따라서 관련 역사적 사실을 더 발굴하고 논리를 보강하며 국내 및 국제사회에 이를 널리 알릴 필요가 있다</a:t>
            </a:r>
            <a:r>
              <a:rPr lang="en-US" altLang="ko-KR" dirty="0" smtClean="0">
                <a:solidFill>
                  <a:srgbClr val="FFFF00"/>
                </a:solidFill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4816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400" dirty="0" smtClean="0"/>
              <a:t>3. </a:t>
            </a:r>
            <a:r>
              <a:rPr lang="ko-KR" altLang="en-US" sz="2400" dirty="0" smtClean="0"/>
              <a:t>국제 사회의 지지 확보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FF00"/>
                </a:solidFill>
              </a:rPr>
              <a:t>독도문제는 </a:t>
            </a:r>
            <a:r>
              <a:rPr lang="ko-KR" altLang="en-US" dirty="0">
                <a:solidFill>
                  <a:srgbClr val="FFFF00"/>
                </a:solidFill>
              </a:rPr>
              <a:t>한일 간 발생했지만 그 성격상 국제사회의 여론이 크게 영향을 미치는 사안이다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일본이 이 문제에 국제기구를 끼어 넣으려 시도하는 것이나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오늘의 독도문제가 샌프란시스코 평화조약으로 인해 발생했다는 사실은 이 문제가 불가피하게 국제사회와 연계되어 있음을 보여준다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따라서 독도 수호 전략을 수립함에 있어서 국제사회의 지지를 확보하는 일은 중요한 과제라 할 수 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역대 정부는 국제사회의 지지를 확보하기 위해 각종 국제기구와 협력하고 공공외교를 강화하며 동해와 독도에 대한 잘못된 명칭</a:t>
            </a:r>
            <a:r>
              <a:rPr lang="en-US" altLang="ko-KR" dirty="0">
                <a:solidFill>
                  <a:srgbClr val="FFFF00"/>
                </a:solidFill>
              </a:rPr>
              <a:t>(</a:t>
            </a:r>
            <a:r>
              <a:rPr lang="ko-KR" altLang="en-US" dirty="0">
                <a:solidFill>
                  <a:srgbClr val="FFFF00"/>
                </a:solidFill>
              </a:rPr>
              <a:t>즉 </a:t>
            </a:r>
            <a:r>
              <a:rPr lang="ko-KR" altLang="en-US" dirty="0" err="1">
                <a:solidFill>
                  <a:srgbClr val="FFFF00"/>
                </a:solidFill>
              </a:rPr>
              <a:t>일본해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 err="1">
                <a:solidFill>
                  <a:srgbClr val="FFFF00"/>
                </a:solidFill>
              </a:rPr>
              <a:t>다케시마</a:t>
            </a:r>
            <a:r>
              <a:rPr lang="en-US" altLang="ko-KR" dirty="0">
                <a:solidFill>
                  <a:srgbClr val="FFFF00"/>
                </a:solidFill>
              </a:rPr>
              <a:t>)</a:t>
            </a:r>
            <a:r>
              <a:rPr lang="ko-KR" altLang="en-US" dirty="0">
                <a:solidFill>
                  <a:srgbClr val="FFFF00"/>
                </a:solidFill>
              </a:rPr>
              <a:t>을 교정하기 위해 국제표기명칭대사 직을 설치하는 등 적지 않은 노력을 기울였다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이러한 방향으로 한층 배가된 노력이 필요하다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084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400" dirty="0" smtClean="0"/>
              <a:t>3. </a:t>
            </a:r>
            <a:r>
              <a:rPr lang="ko-KR" altLang="en-US" sz="2400" dirty="0" smtClean="0"/>
              <a:t>국제 사회의 지지 확보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FFFF00"/>
                </a:solidFill>
              </a:rPr>
              <a:t>독도문제와 </a:t>
            </a:r>
            <a:r>
              <a:rPr lang="ko-KR" altLang="en-US" dirty="0">
                <a:solidFill>
                  <a:srgbClr val="FFFF00"/>
                </a:solidFill>
              </a:rPr>
              <a:t>관련해서 가장 중요한 국제협력과제는 미국의 지지를 확보하는 것이다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미국은 일본에 대해 가장 영향력이 큰 강대국이며 </a:t>
            </a:r>
            <a:r>
              <a:rPr lang="en-US" altLang="ko-KR" dirty="0">
                <a:solidFill>
                  <a:srgbClr val="FFFF00"/>
                </a:solidFill>
              </a:rPr>
              <a:t>2</a:t>
            </a:r>
            <a:r>
              <a:rPr lang="ko-KR" altLang="en-US" dirty="0">
                <a:solidFill>
                  <a:srgbClr val="FFFF00"/>
                </a:solidFill>
              </a:rPr>
              <a:t>차 대전 후 패전국가 일본의 영토 획정을 다룬 샌프란시스코 평화 조약을 주도한 나라다 따라서 미국이 독도문제와 관련해서 취하는 입장이 국제여론의 향방을 결정짓는 중요변수가 되어왔다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그러나 한국과 일본의 독도 문제에 대한 대미 영향력은 양국의 경제력이나 대미협력수준의 격차만큼이나 큰 차이가 있었다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따라서 미국이 대체로 독도문제와 관련해서 일본의 주장에 더 관심을 가질 수밖에 없는 구조에서 후발 주자로서 한국이 대미협력에 나서는 상황이 되었다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이는 단순한 국제역학으로만 보면 미국 정부가 우리의 독도 영유권 주장에 쉽사리 손을 들어주지 않을 것임을 시사한다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9624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400" dirty="0" smtClean="0"/>
              <a:t>3. </a:t>
            </a:r>
            <a:r>
              <a:rPr lang="ko-KR" altLang="en-US" sz="2400" dirty="0" smtClean="0"/>
              <a:t>국제 사회의 지지 확보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>
                <a:solidFill>
                  <a:srgbClr val="FFFF00"/>
                </a:solidFill>
              </a:rPr>
              <a:t>실제로 미국은 한일 간에 독도 문제가 불거지면 “</a:t>
            </a:r>
            <a:r>
              <a:rPr lang="ko-KR" altLang="en-US" dirty="0" err="1">
                <a:solidFill>
                  <a:srgbClr val="FFFF00"/>
                </a:solidFill>
              </a:rPr>
              <a:t>리앙쿠르</a:t>
            </a:r>
            <a:r>
              <a:rPr lang="ko-KR" altLang="en-US" dirty="0">
                <a:solidFill>
                  <a:srgbClr val="FFFF00"/>
                </a:solidFill>
              </a:rPr>
              <a:t> </a:t>
            </a:r>
            <a:r>
              <a:rPr lang="ko-KR" altLang="en-US" dirty="0" smtClean="0">
                <a:solidFill>
                  <a:srgbClr val="FFFF00"/>
                </a:solidFill>
              </a:rPr>
              <a:t>암에 </a:t>
            </a:r>
            <a:r>
              <a:rPr lang="ko-KR" altLang="en-US" dirty="0">
                <a:solidFill>
                  <a:srgbClr val="FFFF00"/>
                </a:solidFill>
              </a:rPr>
              <a:t>대해서 우리는 특별한 입장을 가지고 있지 않다</a:t>
            </a:r>
            <a:r>
              <a:rPr lang="en-US" altLang="ko-KR" dirty="0">
                <a:solidFill>
                  <a:srgbClr val="FFFF00"/>
                </a:solidFill>
              </a:rPr>
              <a:t>.“ </a:t>
            </a:r>
            <a:r>
              <a:rPr lang="ko-KR" altLang="en-US" dirty="0">
                <a:solidFill>
                  <a:srgbClr val="FFFF00"/>
                </a:solidFill>
              </a:rPr>
              <a:t>라며 중립적인 입장을 취하며 한일 양국에 대해 ”평화적이고 외교적으로 상호 수용할 수 있는 해법을 마련할 것”을 촉구해왔다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이러한 미국의 입장은 외견상 균형 잡힌 중립적 자세로 보일지 모르나 독도가 명백히 한국 영토라는 점에서 온당치 않다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미국이 바른 방향으로 입장 전환을 해야 한다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현 상황에서 가장 중요한 국제협력과제는 바로 이러한 노력이다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최소한 어떠한 경우에도 미국이 일본을 일방적으로 편들지 않도록 해야 한다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이를 위해서 우리가 취할 수 있는 유력한 방법은 독도문제가 발생하게 된 연원으로서 미국 책임론을 제기하고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결자해지의 차원에서 미국이 한국의 독도 영유권을 적극 인정해야 함을 설득해 나가는 것이다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역사적으로 독도 문제가 발생한 것은 샌프란시스코 평화 조약에서 한반도 역사에 대한 미국의 무지와 무시로 인해 독도의 소유 주체가 불명확하게 처리되었기 때문이다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833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400" dirty="0" smtClean="0"/>
              <a:t>3. </a:t>
            </a:r>
            <a:r>
              <a:rPr lang="ko-KR" altLang="en-US" sz="2400" dirty="0" smtClean="0"/>
              <a:t>국제 사회의 지지 확보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FFFF00"/>
                </a:solidFill>
              </a:rPr>
              <a:t> </a:t>
            </a:r>
            <a:r>
              <a:rPr lang="ko-KR" altLang="en-US" dirty="0">
                <a:solidFill>
                  <a:srgbClr val="FFFF00"/>
                </a:solidFill>
              </a:rPr>
              <a:t>전후 승전한 연합국의 대일강화조약인 샌프란시스코 조약이 체결되는 과정에서 일본은 전쟁으로 한국정부가 경황이 없는 틈을 타서 독도를 자국의 영토로 돌리려고 적극적인 대미로비를 전개하였다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샌프란시스코 조약의 초안을 작성한 미 국무성 관리들은 제</a:t>
            </a:r>
            <a:r>
              <a:rPr lang="en-US" altLang="ko-KR" dirty="0">
                <a:solidFill>
                  <a:srgbClr val="FFFF00"/>
                </a:solidFill>
              </a:rPr>
              <a:t>1</a:t>
            </a:r>
            <a:r>
              <a:rPr lang="ko-KR" altLang="en-US" dirty="0">
                <a:solidFill>
                  <a:srgbClr val="FFFF00"/>
                </a:solidFill>
              </a:rPr>
              <a:t>차</a:t>
            </a:r>
            <a:r>
              <a:rPr lang="en-US" altLang="ko-KR" dirty="0">
                <a:solidFill>
                  <a:srgbClr val="FFFF00"/>
                </a:solidFill>
              </a:rPr>
              <a:t>~5</a:t>
            </a:r>
            <a:r>
              <a:rPr lang="ko-KR" altLang="en-US" dirty="0">
                <a:solidFill>
                  <a:srgbClr val="FFFF00"/>
                </a:solidFill>
              </a:rPr>
              <a:t>차 초안</a:t>
            </a:r>
            <a:r>
              <a:rPr lang="en-US" altLang="ko-KR" dirty="0">
                <a:solidFill>
                  <a:srgbClr val="FFFF00"/>
                </a:solidFill>
              </a:rPr>
              <a:t>(1947.3.19~1949.11.2)</a:t>
            </a:r>
            <a:r>
              <a:rPr lang="ko-KR" altLang="en-US" dirty="0">
                <a:solidFill>
                  <a:srgbClr val="FFFF00"/>
                </a:solidFill>
              </a:rPr>
              <a:t>까지는 독도를 ‘제주도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거문도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울릉도와 함께 일본이 포기해야 할 영토’로 명확히 규정하였다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그러나 미 국무성 주일 정치고문인 “</a:t>
            </a:r>
            <a:r>
              <a:rPr lang="ko-KR" altLang="en-US" dirty="0" err="1">
                <a:solidFill>
                  <a:srgbClr val="FFFF00"/>
                </a:solidFill>
              </a:rPr>
              <a:t>시볼트</a:t>
            </a:r>
            <a:r>
              <a:rPr lang="en-US" altLang="ko-KR" dirty="0">
                <a:solidFill>
                  <a:srgbClr val="FFFF00"/>
                </a:solidFill>
              </a:rPr>
              <a:t>(</a:t>
            </a:r>
            <a:r>
              <a:rPr lang="en-US" altLang="ko-KR" dirty="0" err="1">
                <a:solidFill>
                  <a:srgbClr val="FFFF00"/>
                </a:solidFill>
              </a:rPr>
              <a:t>W.J.Sebald</a:t>
            </a:r>
            <a:r>
              <a:rPr lang="en-US" altLang="ko-KR" dirty="0">
                <a:solidFill>
                  <a:srgbClr val="FFFF00"/>
                </a:solidFill>
              </a:rPr>
              <a:t>)”</a:t>
            </a:r>
            <a:r>
              <a:rPr lang="ko-KR" altLang="en-US" dirty="0">
                <a:solidFill>
                  <a:srgbClr val="FFFF00"/>
                </a:solidFill>
              </a:rPr>
              <a:t>가 독도를 </a:t>
            </a:r>
            <a:r>
              <a:rPr lang="ko-KR" altLang="en-US" dirty="0" err="1">
                <a:solidFill>
                  <a:srgbClr val="FFFF00"/>
                </a:solidFill>
              </a:rPr>
              <a:t>일본령으로</a:t>
            </a:r>
            <a:r>
              <a:rPr lang="ko-KR" altLang="en-US" dirty="0">
                <a:solidFill>
                  <a:srgbClr val="FFFF00"/>
                </a:solidFill>
              </a:rPr>
              <a:t> 보는 것이 타당하다는 보고서를 올린 것을 계기로 </a:t>
            </a:r>
            <a:r>
              <a:rPr lang="en-US" altLang="ko-KR" dirty="0">
                <a:solidFill>
                  <a:srgbClr val="FFFF00"/>
                </a:solidFill>
              </a:rPr>
              <a:t>1949</a:t>
            </a:r>
            <a:r>
              <a:rPr lang="ko-KR" altLang="en-US" dirty="0">
                <a:solidFill>
                  <a:srgbClr val="FFFF00"/>
                </a:solidFill>
              </a:rPr>
              <a:t>년 </a:t>
            </a:r>
            <a:r>
              <a:rPr lang="en-US" altLang="ko-KR" dirty="0">
                <a:solidFill>
                  <a:srgbClr val="FFFF00"/>
                </a:solidFill>
              </a:rPr>
              <a:t>12</a:t>
            </a:r>
            <a:r>
              <a:rPr lang="ko-KR" altLang="en-US" dirty="0">
                <a:solidFill>
                  <a:srgbClr val="FFFF00"/>
                </a:solidFill>
              </a:rPr>
              <a:t>월 </a:t>
            </a:r>
            <a:r>
              <a:rPr lang="en-US" altLang="ko-KR" dirty="0">
                <a:solidFill>
                  <a:srgbClr val="FFFF00"/>
                </a:solidFill>
              </a:rPr>
              <a:t>8</a:t>
            </a:r>
            <a:r>
              <a:rPr lang="ko-KR" altLang="en-US" dirty="0">
                <a:solidFill>
                  <a:srgbClr val="FFFF00"/>
                </a:solidFill>
              </a:rPr>
              <a:t>일자 초안에 처음 독도가 일본 영토로 표기되었다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이후 조약 초안이 바뀔 때 마다 독도는 </a:t>
            </a:r>
            <a:r>
              <a:rPr lang="ko-KR" altLang="en-US" dirty="0" err="1">
                <a:solidFill>
                  <a:srgbClr val="FFFF00"/>
                </a:solidFill>
              </a:rPr>
              <a:t>한국령과</a:t>
            </a:r>
            <a:r>
              <a:rPr lang="ko-KR" altLang="en-US" dirty="0">
                <a:solidFill>
                  <a:srgbClr val="FFFF00"/>
                </a:solidFill>
              </a:rPr>
              <a:t> </a:t>
            </a:r>
            <a:r>
              <a:rPr lang="ko-KR" altLang="en-US" dirty="0" err="1">
                <a:solidFill>
                  <a:srgbClr val="FFFF00"/>
                </a:solidFill>
              </a:rPr>
              <a:t>일본령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그리고 소유주체 표기 누락 등을 거치다가 </a:t>
            </a:r>
            <a:r>
              <a:rPr lang="en-US" altLang="ko-KR" dirty="0">
                <a:solidFill>
                  <a:srgbClr val="FFFF00"/>
                </a:solidFill>
              </a:rPr>
              <a:t>1951</a:t>
            </a:r>
            <a:r>
              <a:rPr lang="ko-KR" altLang="en-US" dirty="0">
                <a:solidFill>
                  <a:srgbClr val="FFFF00"/>
                </a:solidFill>
              </a:rPr>
              <a:t>년 </a:t>
            </a:r>
            <a:r>
              <a:rPr lang="en-US" altLang="ko-KR" dirty="0">
                <a:solidFill>
                  <a:srgbClr val="FFFF00"/>
                </a:solidFill>
              </a:rPr>
              <a:t>5</a:t>
            </a:r>
            <a:r>
              <a:rPr lang="ko-KR" altLang="en-US" dirty="0">
                <a:solidFill>
                  <a:srgbClr val="FFFF00"/>
                </a:solidFill>
              </a:rPr>
              <a:t>월 이후에는 예시 대상에서 누락되는 것으로 확정되었다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이 누락으로 인해 해방의 땅인 독도가 국제적으로 영유권 주체를 둘러싼 분쟁에 휘말리게 되었다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03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3. </a:t>
            </a:r>
            <a:r>
              <a:rPr lang="ko-KR" altLang="en-US" dirty="0" smtClean="0"/>
              <a:t>국제 사회의 지지 확보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>
                <a:solidFill>
                  <a:srgbClr val="FFFF00"/>
                </a:solidFill>
              </a:rPr>
              <a:t>샌프란시스코 조약에서 독도가 애매하게 처리된 데는 일본의 로비와 </a:t>
            </a:r>
            <a:r>
              <a:rPr lang="ko-KR" altLang="en-US" dirty="0" err="1">
                <a:solidFill>
                  <a:srgbClr val="FFFF00"/>
                </a:solidFill>
              </a:rPr>
              <a:t>이승만정부의</a:t>
            </a:r>
            <a:r>
              <a:rPr lang="ko-KR" altLang="en-US" dirty="0">
                <a:solidFill>
                  <a:srgbClr val="FFFF00"/>
                </a:solidFill>
              </a:rPr>
              <a:t> 무능한 외교가 중요한 역할을 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그러나 무엇보다도 한국인 항일투쟁의 역사를 과소평가하며 한국인의 독도에 대한 강렬한 주권의지를 무시한 미국의 무책임한 태도가 가장 큰 요인이었다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1971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400" dirty="0" smtClean="0"/>
              <a:t>3. </a:t>
            </a:r>
            <a:r>
              <a:rPr lang="ko-KR" altLang="en-US" sz="2400" dirty="0" smtClean="0"/>
              <a:t>국제 사회의 지지 확보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>
                <a:solidFill>
                  <a:srgbClr val="FFFF00"/>
                </a:solidFill>
              </a:rPr>
              <a:t>한국정부가 샌프란시스코 평화조약에 참가했더라면 독도가 한국영토임을 확인하는 것은 어려운 일이 아니었으며 지금의 독도문제가 발생하지도 않았을 것이다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그러나 일본 외무성 조약국의 논리를 되풀이한 친일 인사 “</a:t>
            </a:r>
            <a:r>
              <a:rPr lang="ko-KR" altLang="en-US" dirty="0" err="1">
                <a:solidFill>
                  <a:srgbClr val="FFFF00"/>
                </a:solidFill>
              </a:rPr>
              <a:t>시볼트</a:t>
            </a:r>
            <a:r>
              <a:rPr lang="ko-KR" altLang="en-US" dirty="0">
                <a:solidFill>
                  <a:srgbClr val="FFFF00"/>
                </a:solidFill>
              </a:rPr>
              <a:t>”가 </a:t>
            </a:r>
            <a:r>
              <a:rPr lang="ko-KR" altLang="en-US" dirty="0" err="1">
                <a:solidFill>
                  <a:srgbClr val="FFFF00"/>
                </a:solidFill>
              </a:rPr>
              <a:t>미국무부에</a:t>
            </a:r>
            <a:r>
              <a:rPr lang="ko-KR" altLang="en-US" dirty="0">
                <a:solidFill>
                  <a:srgbClr val="FFFF00"/>
                </a:solidFill>
              </a:rPr>
              <a:t> 독도 의견을 제출한 시기와 맞물려</a:t>
            </a:r>
            <a:r>
              <a:rPr lang="en-US" altLang="ko-KR" dirty="0">
                <a:solidFill>
                  <a:srgbClr val="FFFF00"/>
                </a:solidFill>
              </a:rPr>
              <a:t>, 1949</a:t>
            </a:r>
            <a:r>
              <a:rPr lang="ko-KR" altLang="en-US" dirty="0">
                <a:solidFill>
                  <a:srgbClr val="FFFF00"/>
                </a:solidFill>
              </a:rPr>
              <a:t>년 </a:t>
            </a:r>
            <a:r>
              <a:rPr lang="en-US" altLang="ko-KR" dirty="0">
                <a:solidFill>
                  <a:srgbClr val="FFFF00"/>
                </a:solidFill>
              </a:rPr>
              <a:t>12</a:t>
            </a:r>
            <a:r>
              <a:rPr lang="ko-KR" altLang="en-US" dirty="0">
                <a:solidFill>
                  <a:srgbClr val="FFFF00"/>
                </a:solidFill>
              </a:rPr>
              <a:t>월 미 국무부 극동국은 한국이 대일 평화조약에 연합국 일원으로 참여하는 게 바람직한지 검토하는 보고서를 작성했다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보고서의 결론은 한국 참여가 부적절하다는 것이었다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국무부 극동국은 그 이유로 “한국이 무력투쟁을 했다는 주장을 뒷받침할 만한 근거가 없는 것은 아니지만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그에 반하는 증거들이 더 강력한 것으로 보인다</a:t>
            </a:r>
            <a:r>
              <a:rPr lang="en-US" altLang="ko-KR" dirty="0">
                <a:solidFill>
                  <a:srgbClr val="FFFF00"/>
                </a:solidFill>
              </a:rPr>
              <a:t>.”</a:t>
            </a:r>
            <a:r>
              <a:rPr lang="ko-KR" altLang="en-US" dirty="0">
                <a:solidFill>
                  <a:srgbClr val="FFFF00"/>
                </a:solidFill>
              </a:rPr>
              <a:t>고 밝혔다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한국이 대일 무력투쟁에 적극 참여하지 않았기 때문에 연합국 일원으로 볼 수 없다는 뜻이다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결국 한국은 피해 당사국이면서도 샌프란시스코 평화조약을 맺는 회의에 참가하는 것이 원천 봉쇄되었다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바로 이 회의에서 일본의 식민지하에 놓였던 한국의 영토를 확인하는 과정에서 엉뚱한 일이 벌어진 것이다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3623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400" dirty="0" smtClean="0"/>
              <a:t>3. </a:t>
            </a:r>
            <a:r>
              <a:rPr lang="ko-KR" altLang="en-US" sz="2400" dirty="0" smtClean="0"/>
              <a:t>국제 사회의 지지 확보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FF00"/>
                </a:solidFill>
              </a:rPr>
              <a:t>이러한 </a:t>
            </a:r>
            <a:r>
              <a:rPr lang="ko-KR" altLang="en-US" dirty="0">
                <a:solidFill>
                  <a:srgbClr val="FFFF00"/>
                </a:solidFill>
              </a:rPr>
              <a:t>역사적 사실 때문에 독도 문제가 발생하게 된 이유를 설명하면서 미국의 책임을 거론하지 않을 수 없는 것이다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따라서 우리 입장에 서는 미국정부 및 국민을 상대로 독도문제 발생의 역사적 연원을 객관적인 사실에 기초해서 </a:t>
            </a:r>
            <a:r>
              <a:rPr lang="ko-KR" altLang="en-US" dirty="0" err="1">
                <a:solidFill>
                  <a:srgbClr val="FFFF00"/>
                </a:solidFill>
              </a:rPr>
              <a:t>설명함으로서</a:t>
            </a:r>
            <a:r>
              <a:rPr lang="ko-KR" altLang="en-US" dirty="0">
                <a:solidFill>
                  <a:srgbClr val="FFFF00"/>
                </a:solidFill>
              </a:rPr>
              <a:t> 미국이 한국의 독도 영유권을 확인 하는 것이 지금이라도 잘못된 과거를 바로잡는 길임을 설득해 나가야 한다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9450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 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>
              <a:buAutoNum type="arabicPeriod"/>
            </a:pPr>
            <a:r>
              <a:rPr lang="ko-KR" altLang="en-US" dirty="0" smtClean="0"/>
              <a:t>한국과 일본의 독도 문제</a:t>
            </a:r>
            <a:endParaRPr lang="en-US" altLang="ko-KR" dirty="0" smtClean="0"/>
          </a:p>
          <a:p>
            <a:pPr marL="514350" indent="-514350" algn="ctr">
              <a:buAutoNum type="arabicPeriod"/>
            </a:pPr>
            <a:endParaRPr lang="en-US" altLang="ko-KR" dirty="0" smtClean="0"/>
          </a:p>
          <a:p>
            <a:pPr marL="514350" indent="-514350" algn="ctr">
              <a:buAutoNum type="arabicPeriod"/>
            </a:pPr>
            <a:r>
              <a:rPr lang="ko-KR" altLang="en-US" dirty="0" smtClean="0"/>
              <a:t>한국의 독도 영토 수호방안</a:t>
            </a:r>
            <a:endParaRPr lang="en-US" altLang="ko-KR" dirty="0" smtClean="0"/>
          </a:p>
          <a:p>
            <a:pPr marL="0" indent="0" algn="ctr"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1. </a:t>
            </a:r>
            <a:r>
              <a:rPr lang="ko-KR" alt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일본 국민의 인식 변화를 위한 노력</a:t>
            </a:r>
            <a:endParaRPr lang="en-US" altLang="ko-KR" sz="16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US" altLang="ko-KR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2. </a:t>
            </a:r>
            <a:r>
              <a:rPr lang="ko-KR" alt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한국의 독도에 대한 연구강화</a:t>
            </a:r>
            <a:endParaRPr lang="en-US" altLang="ko-KR" sz="16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US" altLang="ko-KR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3. </a:t>
            </a:r>
            <a:r>
              <a:rPr lang="ko-KR" alt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국제 사회의 지지 확보</a:t>
            </a:r>
            <a:endParaRPr lang="en-US" altLang="ko-KR" sz="1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en-US" altLang="ko-KR" dirty="0" smtClean="0"/>
          </a:p>
          <a:p>
            <a:pPr marL="0" indent="0" algn="ctr">
              <a:buNone/>
            </a:pPr>
            <a:r>
              <a:rPr lang="en-US" altLang="ko-KR" dirty="0" smtClean="0"/>
              <a:t>3. </a:t>
            </a:r>
            <a:r>
              <a:rPr lang="ko-KR" altLang="en-US" dirty="0" err="1" smtClean="0"/>
              <a:t>느낀점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958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느낀점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FF00"/>
                </a:solidFill>
              </a:rPr>
              <a:t>요컨대 </a:t>
            </a:r>
            <a:r>
              <a:rPr lang="ko-KR" altLang="en-US" dirty="0">
                <a:solidFill>
                  <a:srgbClr val="FFFF00"/>
                </a:solidFill>
              </a:rPr>
              <a:t>독도문제에 대해 분명하고 지혜로우며 꾸준하게 대처해 나갈 필요가 </a:t>
            </a:r>
            <a:r>
              <a:rPr lang="ko-KR" altLang="en-US" dirty="0" smtClean="0">
                <a:solidFill>
                  <a:srgbClr val="FFFF00"/>
                </a:solidFill>
              </a:rPr>
              <a:t>있다</a:t>
            </a:r>
            <a:r>
              <a:rPr lang="en-US" altLang="ko-KR" dirty="0" smtClean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일반적으로 대일정책은 정부의 이성적 판단보다는 감성적인 국민정서가 좌지우지하는 경우가 많다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특히 일본의 도발이 있을 경우 더욱 그러하다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그러나 자신의 정치적 유리함과 불리함을 떠나 무엇이 독도주권 강화와 국익에 도움이 되는 방향인지를 판단하여 냉철하게 판단하는 지도력이 요구된다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독도는 명백히 우리의 영토이지만 이를 부정하며 시비를 걸어오는 일본은 우리보다 월등한 국력과 국제적 영향력을 지니고 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이러한 일본과의 대결에서 독도를 수호하려면 항상 합리적 이성과 실사구시의 자세를 견지하는 것이 </a:t>
            </a:r>
            <a:r>
              <a:rPr lang="ko-KR" altLang="en-US" dirty="0" smtClean="0">
                <a:solidFill>
                  <a:srgbClr val="FFFF00"/>
                </a:solidFill>
              </a:rPr>
              <a:t>필요하다고 생각한다</a:t>
            </a:r>
            <a:r>
              <a:rPr lang="en-US" altLang="ko-KR" dirty="0" smtClean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765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감사합니다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092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한국과 일본의 독도 문제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FF00"/>
                </a:solidFill>
              </a:rPr>
              <a:t>과거부터 </a:t>
            </a:r>
            <a:r>
              <a:rPr lang="ko-KR" altLang="en-US" dirty="0">
                <a:solidFill>
                  <a:srgbClr val="FFFF00"/>
                </a:solidFill>
              </a:rPr>
              <a:t>현재까지 한국과 일본의 독도 영유권 문제는 끊임없이 이어져왔다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한국 입장에서 독도는 고유의 영토이며 실효적으로 지배하고 있기 때문에 독도문제는 존재하지 않는다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그러나 일본의 독도 병탄의 역사가 실재하고 일본이 독도 영유권을 주장하며 수시로 도발적 언행을 일삼으므로 현실 국제사회에서 독도문제는 존재한다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따라서 독도의 영유권을 공고히 하는 일이 우리의 중대한 국가적 과제가 되어 있다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034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한국과 일본의 독도 문제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/>
              <a:t> </a:t>
            </a:r>
            <a:r>
              <a:rPr lang="ko-KR" altLang="en-US" sz="2000" b="1" dirty="0" smtClean="0">
                <a:solidFill>
                  <a:srgbClr val="FFFF00"/>
                </a:solidFill>
              </a:rPr>
              <a:t>한</a:t>
            </a:r>
            <a:r>
              <a:rPr lang="en-US" altLang="ko-KR" sz="2000" b="1" dirty="0">
                <a:solidFill>
                  <a:srgbClr val="FFFF00"/>
                </a:solidFill>
              </a:rPr>
              <a:t>·</a:t>
            </a:r>
            <a:r>
              <a:rPr lang="ko-KR" altLang="en-US" sz="2000" b="1" dirty="0">
                <a:solidFill>
                  <a:srgbClr val="FFFF00"/>
                </a:solidFill>
              </a:rPr>
              <a:t>일관계가 악화된 것은 </a:t>
            </a:r>
            <a:r>
              <a:rPr lang="en-US" altLang="ko-KR" sz="2000" b="1" dirty="0">
                <a:solidFill>
                  <a:srgbClr val="FFFF00"/>
                </a:solidFill>
              </a:rPr>
              <a:t>2012</a:t>
            </a:r>
            <a:r>
              <a:rPr lang="ko-KR" altLang="en-US" sz="2000" b="1" dirty="0">
                <a:solidFill>
                  <a:srgbClr val="FFFF00"/>
                </a:solidFill>
              </a:rPr>
              <a:t>년 </a:t>
            </a:r>
            <a:r>
              <a:rPr lang="en-US" altLang="ko-KR" sz="2000" b="1" dirty="0">
                <a:solidFill>
                  <a:srgbClr val="FFFF00"/>
                </a:solidFill>
              </a:rPr>
              <a:t>8</a:t>
            </a:r>
            <a:r>
              <a:rPr lang="ko-KR" altLang="en-US" sz="2000" b="1" dirty="0">
                <a:solidFill>
                  <a:srgbClr val="FFFF00"/>
                </a:solidFill>
              </a:rPr>
              <a:t>월 </a:t>
            </a:r>
            <a:r>
              <a:rPr lang="en-US" altLang="ko-KR" sz="2000" b="1" dirty="0">
                <a:solidFill>
                  <a:srgbClr val="FFFF00"/>
                </a:solidFill>
              </a:rPr>
              <a:t>10</a:t>
            </a:r>
            <a:r>
              <a:rPr lang="ko-KR" altLang="en-US" sz="2000" b="1" dirty="0">
                <a:solidFill>
                  <a:srgbClr val="FFFF00"/>
                </a:solidFill>
              </a:rPr>
              <a:t>일 대한민국 고유의 영토인 독도에 역대 대통령 중에서 처음으로 </a:t>
            </a:r>
            <a:r>
              <a:rPr lang="ko-KR" altLang="en-US" sz="2000" b="1" dirty="0" err="1">
                <a:solidFill>
                  <a:srgbClr val="FFFF00"/>
                </a:solidFill>
              </a:rPr>
              <a:t>이명박</a:t>
            </a:r>
            <a:r>
              <a:rPr lang="ko-KR" altLang="en-US" sz="2000" b="1" dirty="0">
                <a:solidFill>
                  <a:srgbClr val="FFFF00"/>
                </a:solidFill>
              </a:rPr>
              <a:t> 대통령이 독도를 방문하자 일본은 독도에 대한 우리나라의 영유권을 인정하지 않는다면서 분쟁해결을 위해 국제사법재판소에 제소를 제의하기로 결정했다</a:t>
            </a:r>
            <a:r>
              <a:rPr lang="en-US" altLang="ko-KR" sz="2000" b="1" dirty="0">
                <a:solidFill>
                  <a:srgbClr val="FFFF00"/>
                </a:solidFill>
              </a:rPr>
              <a:t>. </a:t>
            </a:r>
            <a:r>
              <a:rPr lang="ko-KR" altLang="en-US" sz="2000" b="1" dirty="0">
                <a:solidFill>
                  <a:srgbClr val="FFFF00"/>
                </a:solidFill>
              </a:rPr>
              <a:t>이때부터 역사인식과 영토문제를 둘러싸고 양국 정부가 정면으로 충돌했다</a:t>
            </a:r>
            <a:r>
              <a:rPr lang="en-US" altLang="ko-KR" sz="2000" b="1" dirty="0">
                <a:solidFill>
                  <a:srgbClr val="FFFF00"/>
                </a:solidFill>
              </a:rPr>
              <a:t>. 2011</a:t>
            </a:r>
            <a:r>
              <a:rPr lang="ko-KR" altLang="en-US" sz="2000" b="1" dirty="0">
                <a:solidFill>
                  <a:srgbClr val="FFFF00"/>
                </a:solidFill>
              </a:rPr>
              <a:t>년 </a:t>
            </a:r>
            <a:r>
              <a:rPr lang="en-US" altLang="ko-KR" sz="2000" b="1" dirty="0">
                <a:solidFill>
                  <a:srgbClr val="FFFF00"/>
                </a:solidFill>
              </a:rPr>
              <a:t>12</a:t>
            </a:r>
            <a:r>
              <a:rPr lang="ko-KR" altLang="en-US" sz="2000" b="1" dirty="0">
                <a:solidFill>
                  <a:srgbClr val="FFFF00"/>
                </a:solidFill>
              </a:rPr>
              <a:t>월 한국의 </a:t>
            </a:r>
            <a:r>
              <a:rPr lang="ko-KR" altLang="en-US" sz="2000" b="1" dirty="0" err="1">
                <a:solidFill>
                  <a:srgbClr val="FFFF00"/>
                </a:solidFill>
              </a:rPr>
              <a:t>이명박</a:t>
            </a:r>
            <a:r>
              <a:rPr lang="ko-KR" altLang="en-US" sz="2000" b="1" dirty="0">
                <a:solidFill>
                  <a:srgbClr val="FFFF00"/>
                </a:solidFill>
              </a:rPr>
              <a:t> 대통령과 일본의 노다 </a:t>
            </a:r>
            <a:r>
              <a:rPr lang="ko-KR" altLang="en-US" sz="2000" b="1" dirty="0" err="1">
                <a:solidFill>
                  <a:srgbClr val="FFFF00"/>
                </a:solidFill>
              </a:rPr>
              <a:t>요시히코</a:t>
            </a:r>
            <a:r>
              <a:rPr lang="ko-KR" altLang="en-US" sz="2000" b="1" dirty="0">
                <a:solidFill>
                  <a:srgbClr val="FFFF00"/>
                </a:solidFill>
              </a:rPr>
              <a:t> 수상은 </a:t>
            </a:r>
            <a:r>
              <a:rPr lang="ko-KR" altLang="en-US" sz="2000" b="1" dirty="0" err="1">
                <a:solidFill>
                  <a:srgbClr val="FFFF00"/>
                </a:solidFill>
              </a:rPr>
              <a:t>교토</a:t>
            </a:r>
            <a:r>
              <a:rPr lang="ko-KR" altLang="en-US" sz="2000" b="1" dirty="0">
                <a:solidFill>
                  <a:srgbClr val="FFFF00"/>
                </a:solidFill>
              </a:rPr>
              <a:t> 정상회담에서 위안부 문제해결에 대한 양국의 견해차이가 있었지만 </a:t>
            </a:r>
            <a:r>
              <a:rPr lang="ko-KR" altLang="en-US" sz="2000" b="1" dirty="0" err="1">
                <a:solidFill>
                  <a:srgbClr val="FFFF00"/>
                </a:solidFill>
              </a:rPr>
              <a:t>이명박</a:t>
            </a:r>
            <a:r>
              <a:rPr lang="ko-KR" altLang="en-US" sz="2000" b="1" dirty="0">
                <a:solidFill>
                  <a:srgbClr val="FFFF00"/>
                </a:solidFill>
              </a:rPr>
              <a:t> 대통령이 독도방문에 대해 일본의 노다 정부가 이에 맹렬히 반발함으로써 양국정부와 국민의 갈등과 원망은 최고조에 이르렀다</a:t>
            </a:r>
            <a:r>
              <a:rPr lang="en-US" altLang="ko-KR" sz="2000" b="1" dirty="0">
                <a:solidFill>
                  <a:srgbClr val="FFFF00"/>
                </a:solidFill>
              </a:rPr>
              <a:t>.</a:t>
            </a:r>
            <a:endParaRPr lang="ko-KR" altLang="en-US" sz="2000" b="1" dirty="0">
              <a:solidFill>
                <a:srgbClr val="FFFF00"/>
              </a:solidFill>
            </a:endParaRPr>
          </a:p>
          <a:p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653136"/>
            <a:ext cx="7920880" cy="187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33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한국과 일본의 독도 문제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>
                <a:solidFill>
                  <a:srgbClr val="FFFF00"/>
                </a:solidFill>
              </a:rPr>
              <a:t> 한국과 </a:t>
            </a:r>
            <a:r>
              <a:rPr lang="ko-KR" altLang="en-US" dirty="0">
                <a:solidFill>
                  <a:srgbClr val="FFFF00"/>
                </a:solidFill>
              </a:rPr>
              <a:t>일본 간 독도 영유권 문제가 더욱 중요한 이유는 양국의 이해관계가 국제분쟁으로 확산되어가고 있으며 영토문제이기 때문에 치열한 신경전을 벌리고 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일본의 독도영유권 도발이 날로 거세지고 있는 가운데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우리정부와 관련기관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그리고 학계에서는 독도 영유권 논리강화 및 해외홍보에 많은 노력을 기울이고 있다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2652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200" dirty="0" smtClean="0"/>
              <a:t>1. </a:t>
            </a:r>
            <a:r>
              <a:rPr lang="ko-KR" altLang="en-US" sz="2200" dirty="0" smtClean="0"/>
              <a:t>일본 국민의 인식 변화를 위한 노력</a:t>
            </a:r>
            <a:endParaRPr lang="ko-KR" altLang="en-US" sz="2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FF00"/>
                </a:solidFill>
              </a:rPr>
              <a:t>독도 </a:t>
            </a:r>
            <a:r>
              <a:rPr lang="ko-KR" altLang="en-US" dirty="0">
                <a:solidFill>
                  <a:srgbClr val="FFFF00"/>
                </a:solidFill>
              </a:rPr>
              <a:t>주권 강화를 위해서는 일본 정부와의 공식적인 외교관계 못지않게 일본시민 사회 설득을 위한 공공외교가 중요하다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오늘날 양국 시민사회의 성장과 시민의식의 변화가 한일관계에 중요하게 영향을 미치는 새로운 </a:t>
            </a:r>
            <a:r>
              <a:rPr lang="ko-KR" altLang="en-US" dirty="0" smtClean="0">
                <a:solidFill>
                  <a:srgbClr val="FFFF00"/>
                </a:solidFill>
              </a:rPr>
              <a:t>요소</a:t>
            </a:r>
            <a:r>
              <a:rPr lang="ko-KR" altLang="en-US" dirty="0">
                <a:solidFill>
                  <a:srgbClr val="FFFF00"/>
                </a:solidFill>
              </a:rPr>
              <a:t>로 등장하고 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일반적인 국가 간 관계와 마찬가지로 </a:t>
            </a:r>
            <a:r>
              <a:rPr lang="ko-KR" altLang="en-US" dirty="0" smtClean="0">
                <a:solidFill>
                  <a:srgbClr val="FFFF00"/>
                </a:solidFill>
              </a:rPr>
              <a:t>그 동안 </a:t>
            </a:r>
            <a:r>
              <a:rPr lang="ko-KR" altLang="en-US" dirty="0">
                <a:solidFill>
                  <a:srgbClr val="FFFF00"/>
                </a:solidFill>
              </a:rPr>
              <a:t>한일관계는 주로 정부 간 관계를 의미했다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그러나 동아시아 역내 국가들이 경제</a:t>
            </a:r>
            <a:r>
              <a:rPr lang="en-US" altLang="ko-KR" dirty="0">
                <a:solidFill>
                  <a:srgbClr val="FFFF00"/>
                </a:solidFill>
              </a:rPr>
              <a:t>·</a:t>
            </a:r>
            <a:r>
              <a:rPr lang="ko-KR" altLang="en-US" dirty="0">
                <a:solidFill>
                  <a:srgbClr val="FFFF00"/>
                </a:solidFill>
              </a:rPr>
              <a:t>사회</a:t>
            </a:r>
            <a:r>
              <a:rPr lang="en-US" altLang="ko-KR" dirty="0">
                <a:solidFill>
                  <a:srgbClr val="FFFF00"/>
                </a:solidFill>
              </a:rPr>
              <a:t>·</a:t>
            </a:r>
            <a:r>
              <a:rPr lang="ko-KR" altLang="en-US" dirty="0">
                <a:solidFill>
                  <a:srgbClr val="FFFF00"/>
                </a:solidFill>
              </a:rPr>
              <a:t>문화적으로 하나의 생활협력체적 성격이 짙어지면서 자연스럽게 시민사회 간 교류가 증대하고 이것이 양국 관계에 미치는 영향도 커졌다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특히 민주적 정치체제를 지닌 한국과 일본의 시민사회 간 교류 네트워크가 빠른 속도로 확장되고 있으며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대정부 영향력도 큰 편이다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이러한 사실은 일본 시민사회를 대상으로 한 적극적인 공공외교를 통해 일본 국민에게 독도문제의 진상을 적극 설명하는 것이 필요하다는 점을 </a:t>
            </a:r>
            <a:r>
              <a:rPr lang="ko-KR" altLang="en-US" dirty="0" smtClean="0">
                <a:solidFill>
                  <a:srgbClr val="FFFF00"/>
                </a:solidFill>
              </a:rPr>
              <a:t>말해준다</a:t>
            </a:r>
            <a:r>
              <a:rPr lang="en-US" altLang="ko-KR" dirty="0" smtClean="0">
                <a:solidFill>
                  <a:srgbClr val="FFFF00"/>
                </a:solidFill>
              </a:rPr>
              <a:t>. </a:t>
            </a: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2176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200" dirty="0" smtClean="0"/>
              <a:t>1. </a:t>
            </a:r>
            <a:r>
              <a:rPr lang="ko-KR" altLang="en-US" sz="2200" dirty="0" smtClean="0"/>
              <a:t>일본 국민의 인식 변화를 위한 노력</a:t>
            </a:r>
            <a:endParaRPr lang="ko-KR" altLang="en-US" sz="2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o-KR" altLang="en-US" dirty="0" smtClean="0">
                <a:solidFill>
                  <a:srgbClr val="FFFF00"/>
                </a:solidFill>
              </a:rPr>
              <a:t> 일본 </a:t>
            </a:r>
            <a:r>
              <a:rPr lang="ko-KR" altLang="en-US" dirty="0">
                <a:solidFill>
                  <a:srgbClr val="FFFF00"/>
                </a:solidFill>
              </a:rPr>
              <a:t>시민사회를 설득하는 과정에서 유념해야 할 것은 식민지 침탈의 과거사와 독도문제를 분리하여 사고하고 있는 다수 일본국민의 인식을 고려한 대응이 필요하다는 점이다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앞에서 살펴보았듯이 다수의 일본 국민은 조선에 대한 일제 침략의 역사에 대해 사죄의식을 가지고 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반면에 독도 문제에 대해서는 비록 일제 침략 과정에서 발생했음에도 불구하고 불가양의 영토문제로 인식하고 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이 점을 고려하여 독도 문제가 단순한 영토문제가 아니라 식민통치에서 벗어난 한국의 주권 회복과 관련된 사안이라는 점을 적극 </a:t>
            </a:r>
            <a:r>
              <a:rPr lang="ko-KR" altLang="en-US" dirty="0" smtClean="0">
                <a:solidFill>
                  <a:srgbClr val="FFFF00"/>
                </a:solidFill>
              </a:rPr>
              <a:t>알려야 한다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즉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한국인들이 일본정부의 독도 영유권 주장을 단순한 영토문제가 아니라 과거 식민역사의 핵심문제로서 일본인들이 이 ‘침략의 역사’를 정당화하려는 시도로 받아들이고 있음을 부각시켜야 한다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561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200" dirty="0" smtClean="0"/>
              <a:t>1. </a:t>
            </a:r>
            <a:r>
              <a:rPr lang="ko-KR" altLang="en-US" sz="2200" dirty="0" smtClean="0"/>
              <a:t>일본 국민의 인식 변화를 위한 노력</a:t>
            </a:r>
            <a:endParaRPr lang="ko-KR" altLang="en-US" sz="2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ko-KR" altLang="en-US" dirty="0" smtClean="0">
                <a:solidFill>
                  <a:srgbClr val="FFFF00"/>
                </a:solidFill>
              </a:rPr>
              <a:t> 독도문제를 </a:t>
            </a:r>
            <a:r>
              <a:rPr lang="ko-KR" altLang="en-US" dirty="0">
                <a:solidFill>
                  <a:srgbClr val="FFFF00"/>
                </a:solidFill>
              </a:rPr>
              <a:t>한국의 주권회복문제와 연계하여 적극 설명함과 동시에 독도가 일본 국민에도 영토문제로 비춰지고 있는 현실을 감안하여 일본 시민사회에 대해 일반 역사문제와 독도문제를 분리하여 대응해 나갈 필요가 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예컨대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일본군 위안부나 교과서 문제 등 일반적인 역사 문제에 대해서는 일본 내 양심세력과 연대하여 일본 시민사회를 적극 설득하며 국제협력 네트워크를 구성하되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이 문제를 독도문제와 연계하지 않는 것이 바람직하다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독도문제는 일본 정부를 압도하는 논리개발에 주력하면서 다른 한편 별도의 독자적인 프로그램을 가지고 일본 시민사회를 설득하는 것이 더 효과적이다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endParaRPr lang="ko-KR" altLang="en-US" dirty="0">
              <a:solidFill>
                <a:srgbClr val="FFFF00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842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한국의 독도 영토 수호 방안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200" dirty="0" smtClean="0"/>
              <a:t>1. </a:t>
            </a:r>
            <a:r>
              <a:rPr lang="ko-KR" altLang="en-US" sz="2200" dirty="0" smtClean="0"/>
              <a:t>일본 국민의 인식 변화를 위한 노력</a:t>
            </a:r>
            <a:endParaRPr lang="ko-KR" altLang="en-US" sz="2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o-KR" altLang="en-US" dirty="0" smtClean="0">
                <a:solidFill>
                  <a:srgbClr val="FFFF00"/>
                </a:solidFill>
              </a:rPr>
              <a:t> 일본의 </a:t>
            </a:r>
            <a:r>
              <a:rPr lang="ko-KR" altLang="en-US" dirty="0">
                <a:solidFill>
                  <a:srgbClr val="FFFF00"/>
                </a:solidFill>
              </a:rPr>
              <a:t>독도도발은 자신의 침탈로 고통 받았던 한국인들의 주권회복의 역사를 인정하지 않는 행위라는 점에서 일본이 국제사회에서 지도적 국가로 성장하는 데 큰 걸림돌이 되고 있다는 점을 잘 부각시킬 필요가 있다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일본은 자신의 경제적 크기에 맞게 </a:t>
            </a:r>
            <a:r>
              <a:rPr lang="en-US" altLang="ko-KR" dirty="0">
                <a:solidFill>
                  <a:srgbClr val="FFFF00"/>
                </a:solidFill>
              </a:rPr>
              <a:t>21</a:t>
            </a:r>
            <a:r>
              <a:rPr lang="ko-KR" altLang="en-US" dirty="0">
                <a:solidFill>
                  <a:srgbClr val="FFFF00"/>
                </a:solidFill>
              </a:rPr>
              <a:t>세기 동아시아의 평화와 공동번영을 위해 리더십을 발휘해야 하며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이를 위해서는 무엇보다도 먼저 주변 국가들로부터 신뢰와 존경을 받아야 한다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일본이 이 길로 나아가기 위해서는 과거 침략의 불행한 역사로부터 교훈을 얻어야 하며</a:t>
            </a:r>
            <a:r>
              <a:rPr lang="en-US" altLang="ko-KR" dirty="0">
                <a:solidFill>
                  <a:srgbClr val="FFFF00"/>
                </a:solidFill>
              </a:rPr>
              <a:t>, </a:t>
            </a:r>
            <a:r>
              <a:rPr lang="ko-KR" altLang="en-US" dirty="0">
                <a:solidFill>
                  <a:srgbClr val="FFFF00"/>
                </a:solidFill>
              </a:rPr>
              <a:t>어떤 경우에도 그 역사를 정당화하거나 미화해서 안 된다</a:t>
            </a:r>
            <a:r>
              <a:rPr lang="en-US" altLang="ko-KR" dirty="0">
                <a:solidFill>
                  <a:srgbClr val="FFFF00"/>
                </a:solidFill>
              </a:rPr>
              <a:t>. </a:t>
            </a:r>
            <a:r>
              <a:rPr lang="ko-KR" altLang="en-US" dirty="0">
                <a:solidFill>
                  <a:srgbClr val="FFFF00"/>
                </a:solidFill>
              </a:rPr>
              <a:t>바로 이점을 강조하며 일본이 독도 도발로 한국과 긴장관계를 조성하는 것은 일본의 국익뿐만 아니라 동북아의 평화에도 전혀 도움이 되지 않는다는 점을 강조하며 이를 일본 시민사회와 공유해 갈 필요가 있다</a:t>
            </a:r>
            <a:r>
              <a:rPr lang="en-US" altLang="ko-KR" dirty="0">
                <a:solidFill>
                  <a:srgbClr val="FFFF00"/>
                </a:solidFill>
              </a:rPr>
              <a:t>.</a:t>
            </a:r>
            <a:endParaRPr lang="ko-KR" altLang="en-US" dirty="0">
              <a:solidFill>
                <a:srgbClr val="FFFF00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850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1738</Words>
  <Application>Microsoft Office PowerPoint</Application>
  <PresentationFormat>화면 슬라이드 쇼(4:3)</PresentationFormat>
  <Paragraphs>48</Paragraphs>
  <Slides>21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Office 테마</vt:lpstr>
      <vt:lpstr>한국의 독도 영토 수호방안</vt:lpstr>
      <vt:lpstr>목 차</vt:lpstr>
      <vt:lpstr>한국과 일본의 독도 문제</vt:lpstr>
      <vt:lpstr>한국과 일본의 독도 문제</vt:lpstr>
      <vt:lpstr>한국과 일본의 독도 문제</vt:lpstr>
      <vt:lpstr>한국의 독도 영토 수호 방안 1. 일본 국민의 인식 변화를 위한 노력</vt:lpstr>
      <vt:lpstr>한국의 독도 영토 수호 방안 1. 일본 국민의 인식 변화를 위한 노력</vt:lpstr>
      <vt:lpstr>한국의 독도 영토 수호 방안 1. 일본 국민의 인식 변화를 위한 노력</vt:lpstr>
      <vt:lpstr>한국의 독도 영토 수호 방안 1. 일본 국민의 인식 변화를 위한 노력</vt:lpstr>
      <vt:lpstr>한국의 독도 영토 수호 방안 2. 한국의 독도에 대한 연구 강화</vt:lpstr>
      <vt:lpstr>한국의 독도 영토 수호 방안 2. 한국의 독도에 대한 연구 강화</vt:lpstr>
      <vt:lpstr>한국의 독도 영토 수호 방안 2. 한국의 독도에 대한 연구강화</vt:lpstr>
      <vt:lpstr>한국의 독도 영토 수호 방안 3. 국제 사회의 지지 확보</vt:lpstr>
      <vt:lpstr>한국의 독도 영토 수호 방안 3. 국제 사회의 지지 확보</vt:lpstr>
      <vt:lpstr>한국의 독도 영토 수호 방안 3. 국제 사회의 지지 확보</vt:lpstr>
      <vt:lpstr>한국의 독도 영토 수호 방안 3. 국제 사회의 지지 확보</vt:lpstr>
      <vt:lpstr>한국의 독도 영토 수호 방안 3. 국제 사회의 지지 확보</vt:lpstr>
      <vt:lpstr>한국의 독도 영토 수호 방안 3. 국제 사회의 지지 확보</vt:lpstr>
      <vt:lpstr>한국의 독도 영토 수호 방안 3. 국제 사회의 지지 확보</vt:lpstr>
      <vt:lpstr>느낀점</vt:lpstr>
      <vt:lpstr>감사합니다.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한국의 독도 영토 수호방안</dc:title>
  <dc:creator>Win</dc:creator>
  <cp:lastModifiedBy>Win</cp:lastModifiedBy>
  <cp:revision>13</cp:revision>
  <dcterms:created xsi:type="dcterms:W3CDTF">2020-09-28T16:34:14Z</dcterms:created>
  <dcterms:modified xsi:type="dcterms:W3CDTF">2020-09-28T18:21:50Z</dcterms:modified>
</cp:coreProperties>
</file>