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8" r:id="rId2"/>
    <p:sldId id="264" r:id="rId3"/>
    <p:sldId id="266" r:id="rId4"/>
    <p:sldId id="279" r:id="rId5"/>
    <p:sldId id="276" r:id="rId6"/>
    <p:sldId id="280" r:id="rId7"/>
    <p:sldId id="294" r:id="rId8"/>
    <p:sldId id="283" r:id="rId9"/>
    <p:sldId id="284" r:id="rId10"/>
    <p:sldId id="285" r:id="rId11"/>
    <p:sldId id="295" r:id="rId12"/>
    <p:sldId id="293" r:id="rId13"/>
    <p:sldId id="286" r:id="rId14"/>
    <p:sldId id="289" r:id="rId15"/>
    <p:sldId id="291" r:id="rId16"/>
    <p:sldId id="290" r:id="rId17"/>
    <p:sldId id="287" r:id="rId18"/>
    <p:sldId id="292" r:id="rId19"/>
    <p:sldId id="282" r:id="rId20"/>
    <p:sldId id="288" r:id="rId21"/>
  </p:sldIdLst>
  <p:sldSz cx="12192000" cy="6858000"/>
  <p:notesSz cx="6858000" cy="9144000"/>
  <p:embeddedFontLst>
    <p:embeddedFont>
      <p:font typeface="맑은 고딕" panose="020B0503020000020004" pitchFamily="50" charset="-127"/>
      <p:regular r:id="rId22"/>
      <p:bold r:id="rId23"/>
    </p:embeddedFont>
    <p:embeddedFont>
      <p:font typeface="나눔명조" panose="02020603020101020101" pitchFamily="18" charset="-127"/>
      <p:regular r:id="rId24"/>
      <p:bold r:id="rId25"/>
    </p:embeddedFont>
    <p:embeddedFont>
      <p:font typeface="제주명조" panose="020B0600000101010101" charset="-127"/>
      <p:regular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8964" autoAdjust="0"/>
  </p:normalViewPr>
  <p:slideViewPr>
    <p:cSldViewPr snapToGrid="0">
      <p:cViewPr>
        <p:scale>
          <a:sx n="50" d="100"/>
          <a:sy n="50" d="100"/>
        </p:scale>
        <p:origin x="-72" y="-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7A74438-6E6C-4783-8FE8-2CEC33A06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82673726-373B-448D-83DB-FFC28784F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34F5024-A9CC-4138-8967-25618EFA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6CE4164-5133-4E44-8FB0-5ECC43D2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003D45B-3756-4EDB-A61A-A5027CEA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662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61D9E78-0A15-4BE3-A5DB-467F1D18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8D04CE6-2D26-47F1-9D09-AC10EBBB1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093F8EE-0FEF-495B-8D6A-DC19C58AC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CA9E984-13E2-46EC-9304-E8BF5EA8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6BB44C92-E103-4C3F-8C79-24E9D8B9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69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EBB26845-D4A1-44A8-B3F4-112816BBD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1E06FCB7-9AC7-411C-A990-BAE8E358E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851A478-B67D-4405-8F12-E846E854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E5A25E4-EB15-4870-B206-DAA35C87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D7F038-7EA1-4B2F-BFE1-E4E0A35C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39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DEBFAB9-E4C0-4111-96CA-AC1BED28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B20810F1-4E8B-48C0-98AD-53EEB55FE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056FBF94-1EDF-4650-B172-B7983165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59C582C-4ACE-4176-B691-46A949BF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45B4E96-1B99-481F-9686-D9D8147B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95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2A4A87B-19E6-4B1E-B4F7-E79C8F03C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F9163949-1220-42D5-BCC4-13AA0648B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AB2BDD4C-118A-403B-A911-F4040773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90A3E3A-D94B-4CBD-9BA3-8FCCE9A3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F80B8DE-99E7-46AC-ACA5-30ECD7DE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33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C48142F-36FC-4AA3-9838-157C9A37C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8D8A5AF8-E6E1-4B9F-912A-E19E7C621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981A72BC-BE9E-436C-BCF8-FB9FDE32F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9FA6459-E910-4B6A-ACFB-EE5AE7B4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EB36BA42-C834-416A-A7E1-718D9174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8C69D8FD-701D-498A-9F04-EDE916F6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59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56C16EE-EBCB-4021-99BC-FBE6A263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E1998D23-5DAB-49E9-AB5F-0CFA4E898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27DE851A-91D5-4021-AFA2-C9B021A65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B1829473-5C75-4FEF-AA9F-8848A2452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5DF7D591-73C6-41AE-9EE7-71A7595BE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6E989AD5-9A42-4D48-A90F-E9B4333CE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B3749960-1858-4016-B942-75603605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11D972A2-0CF6-490A-B68A-35B821BB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33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030AF6E-AA92-4C74-81E6-41185EFF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830F16F8-1E62-4AA6-90E8-D9FFE3C8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2DB5A2A6-C6A5-40D0-8239-4BA41453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4A2FD0D7-7187-4EC2-8600-CE535823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4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B46066E-A0DF-4BBC-9227-799BA744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5513A96F-7497-49C1-8CD5-A1BE60F3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68CC5BCF-4A8E-4B16-8C17-A0F30377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64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5704804-EF3C-44C4-B3A0-30D090D0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B27128F-70FB-41F5-B6DD-30413B3B4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614C17A9-8EAD-4FF5-9634-0C0C25AA7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22954721-8194-490A-824D-B3EDF675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B0CDF4CA-AD39-42E4-A374-F22F8D3B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8EDDB613-5970-43EA-909C-419ADDF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13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E26B3EE-64FB-416B-B18A-E5600AFD4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E21245C7-308C-46D0-9898-0480C7162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A2D82628-CD79-4E22-B327-68F3ED820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747CA29C-A992-4EFD-8C34-1686380B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5D4BF5A5-0ED0-4FE3-BAA0-E1AA1214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F71339DE-0B34-422F-81A5-48A9AC72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24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4D20769-C9EA-42FC-B485-00C01148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AC6B64E8-42B7-4E7D-BE3B-F0AB3C4D6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BFDE3DD-68ED-4792-9BDA-918F1EA53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8B028-5FBF-4386-B67C-8997BCC41DCB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6C5E2ABE-7268-42F2-9C37-6C2835803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813905F-A932-46BF-AD64-7F9DB150D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51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물, 실외, 자연, 몸이(가) 표시된 사진&#10;&#10;자동 생성된 설명">
            <a:extLst>
              <a:ext uri="{FF2B5EF4-FFF2-40B4-BE49-F238E27FC236}">
                <a16:creationId xmlns:a16="http://schemas.microsoft.com/office/drawing/2014/main" xmlns="" id="{76783AA7-A11F-4578-949C-901A9C98D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5"/>
            <a:ext cx="12192000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E3FF0F47-E49D-4F26-8ACB-8E3A015A7BF0}"/>
              </a:ext>
            </a:extLst>
          </p:cNvPr>
          <p:cNvSpPr/>
          <p:nvPr/>
        </p:nvSpPr>
        <p:spPr>
          <a:xfrm>
            <a:off x="2489735" y="5952605"/>
            <a:ext cx="7212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대한민국 정부 소유의 국유지로서 </a:t>
            </a:r>
            <a:endParaRPr lang="en-US" altLang="ko-KR" sz="1400" dirty="0">
              <a:solidFill>
                <a:schemeClr val="bg1"/>
              </a:solidFill>
              <a:effectLst/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 algn="ctr"/>
            <a:r>
              <a:rPr lang="ko-KR" altLang="en-US" sz="14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천연기념물 제</a:t>
            </a:r>
            <a:r>
              <a:rPr lang="en-US" altLang="ko-KR" sz="14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336</a:t>
            </a:r>
            <a:r>
              <a:rPr lang="ko-KR" altLang="en-US" sz="14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호로 지정되어 있는 섬</a:t>
            </a:r>
            <a:endParaRPr lang="ko-KR" altLang="en-US" sz="1400" dirty="0">
              <a:solidFill>
                <a:schemeClr val="bg1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D6200847-979F-43A2-9A8D-FC08836ED5E4}"/>
              </a:ext>
            </a:extLst>
          </p:cNvPr>
          <p:cNvSpPr/>
          <p:nvPr/>
        </p:nvSpPr>
        <p:spPr>
          <a:xfrm>
            <a:off x="1035961" y="953893"/>
            <a:ext cx="10120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 smtClean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독도가 한국영토인 역사적</a:t>
            </a:r>
            <a:r>
              <a:rPr lang="en-US" altLang="ko-KR" sz="3200" b="1" dirty="0" smtClean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,</a:t>
            </a:r>
            <a:r>
              <a:rPr lang="ko-KR" altLang="en-US" sz="3200" b="1" dirty="0" smtClean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지리적 근거와 국제법적 근거 </a:t>
            </a:r>
            <a:endParaRPr lang="en-US" altLang="ko-KR" sz="3200" b="1" dirty="0">
              <a:solidFill>
                <a:schemeClr val="bg1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CEC1F1BE-878F-40E8-B42C-A66D98D37C18}"/>
              </a:ext>
            </a:extLst>
          </p:cNvPr>
          <p:cNvSpPr/>
          <p:nvPr/>
        </p:nvSpPr>
        <p:spPr>
          <a:xfrm>
            <a:off x="9702266" y="1673185"/>
            <a:ext cx="2079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과목 </a:t>
            </a:r>
            <a:r>
              <a:rPr lang="en-US" altLang="ko-KR" sz="1600" dirty="0" smtClean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: </a:t>
            </a:r>
            <a:r>
              <a:rPr lang="ko-KR" altLang="en-US" sz="1600" dirty="0" err="1" smtClean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독도영토학</a:t>
            </a:r>
            <a:endParaRPr lang="en-US" altLang="ko-KR" sz="1600" dirty="0" smtClean="0">
              <a:solidFill>
                <a:schemeClr val="bg1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학과 </a:t>
            </a:r>
            <a:r>
              <a:rPr lang="en-US" altLang="ko-KR" sz="1600" dirty="0" smtClean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: </a:t>
            </a:r>
            <a:r>
              <a:rPr lang="ko-KR" altLang="en-US" sz="1600" dirty="0" smtClean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전자공학전공</a:t>
            </a:r>
            <a:endParaRPr lang="en-US" altLang="ko-KR" sz="1600" dirty="0" smtClean="0">
              <a:solidFill>
                <a:schemeClr val="bg1"/>
              </a:solidFill>
              <a:effectLst/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학번 </a:t>
            </a:r>
            <a:r>
              <a:rPr lang="en-US" altLang="ko-KR" sz="1600" dirty="0" smtClean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: 21528188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이름 </a:t>
            </a:r>
            <a:r>
              <a:rPr lang="en-US" altLang="ko-KR" sz="1600" dirty="0" smtClean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: </a:t>
            </a:r>
            <a:r>
              <a:rPr lang="ko-KR" altLang="en-US" sz="1600" dirty="0" smtClean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우창환</a:t>
            </a:r>
            <a:endParaRPr lang="en-US" altLang="ko-KR" sz="1600" dirty="0">
              <a:solidFill>
                <a:schemeClr val="bg1"/>
              </a:solidFill>
              <a:effectLst/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67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Picture 2" descr="C:\Users\beans\Desktop\독도\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91797B8B-81C2-4A61-A577-772A315B97C1}"/>
              </a:ext>
            </a:extLst>
          </p:cNvPr>
          <p:cNvSpPr/>
          <p:nvPr/>
        </p:nvSpPr>
        <p:spPr>
          <a:xfrm>
            <a:off x="5386853" y="1621272"/>
            <a:ext cx="5513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000" spc="100" dirty="0"/>
              <a:t>동국문헌비고 여지고</a:t>
            </a:r>
            <a:r>
              <a:rPr lang="en-US" altLang="ko-KR" sz="2000" spc="100" dirty="0"/>
              <a:t>(1770</a:t>
            </a:r>
            <a:r>
              <a:rPr lang="ko-KR" altLang="en-US" sz="2000" spc="100" dirty="0"/>
              <a:t>년</a:t>
            </a:r>
            <a:r>
              <a:rPr lang="en-US" altLang="ko-KR" sz="2000" spc="100" dirty="0"/>
              <a:t>)</a:t>
            </a:r>
            <a:endParaRPr lang="ko-KR" altLang="en-US" sz="2000" spc="100" dirty="0"/>
          </a:p>
          <a:p>
            <a:pPr fontAlgn="base" latinLnBrk="0"/>
            <a:endParaRPr lang="en-US" altLang="ko-KR" sz="2000" spc="100" dirty="0" smtClean="0"/>
          </a:p>
          <a:p>
            <a:pPr fontAlgn="base" latinLnBrk="0"/>
            <a:r>
              <a:rPr lang="en-US" altLang="ko-KR" sz="2000" spc="100" dirty="0" smtClean="0"/>
              <a:t>‘</a:t>
            </a:r>
            <a:r>
              <a:rPr lang="ko-KR" altLang="en-US" sz="2000" spc="100" dirty="0"/>
              <a:t>울릉</a:t>
            </a:r>
            <a:r>
              <a:rPr lang="en-US" altLang="ko-KR" sz="2000" spc="100" dirty="0"/>
              <a:t>, </a:t>
            </a:r>
            <a:r>
              <a:rPr lang="ko-KR" altLang="en-US" sz="2000" spc="100" dirty="0"/>
              <a:t>우산이 모두 우산국 땅인데 </a:t>
            </a:r>
            <a:r>
              <a:rPr lang="ko-KR" altLang="en-US" sz="2000" spc="100" dirty="0" err="1"/>
              <a:t>우산도는</a:t>
            </a:r>
            <a:r>
              <a:rPr lang="ko-KR" altLang="en-US" sz="2000" spc="100" dirty="0"/>
              <a:t> </a:t>
            </a:r>
            <a:r>
              <a:rPr lang="ko-KR" altLang="en-US" sz="2000" spc="100" dirty="0" smtClean="0"/>
              <a:t>왜가 </a:t>
            </a:r>
            <a:r>
              <a:rPr lang="ko-KR" altLang="en-US" sz="2000" spc="100" dirty="0"/>
              <a:t>말하는 소위 </a:t>
            </a:r>
            <a:r>
              <a:rPr lang="ko-KR" altLang="en-US" sz="2000" spc="100" dirty="0" smtClean="0"/>
              <a:t>송도이라</a:t>
            </a:r>
            <a:r>
              <a:rPr lang="en-US" altLang="ko-KR" sz="2000" spc="100" dirty="0" smtClean="0"/>
              <a:t>.’</a:t>
            </a:r>
            <a:r>
              <a:rPr lang="ko-KR" altLang="en-US" sz="2000" spc="100" dirty="0" smtClean="0"/>
              <a:t>라고 명시되어 있다</a:t>
            </a:r>
            <a:r>
              <a:rPr lang="en-US" altLang="ko-KR" sz="2000" spc="100" dirty="0" smtClean="0"/>
              <a:t>.        </a:t>
            </a:r>
            <a:r>
              <a:rPr lang="ko-KR" altLang="en-US" sz="2000" spc="100" dirty="0" smtClean="0"/>
              <a:t>즉 </a:t>
            </a:r>
            <a:r>
              <a:rPr lang="ko-KR" altLang="en-US" sz="2000" spc="100" dirty="0" err="1" smtClean="0"/>
              <a:t>우산도는</a:t>
            </a:r>
            <a:r>
              <a:rPr lang="ko-KR" altLang="en-US" sz="2000" spc="100" dirty="0" smtClean="0"/>
              <a:t> 송도가 같다</a:t>
            </a:r>
            <a:r>
              <a:rPr lang="en-US" altLang="ko-KR" sz="2000" spc="100" dirty="0" smtClean="0"/>
              <a:t>.  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5EB83505-D318-4861-BD03-93147E0F2BC0}"/>
              </a:ext>
            </a:extLst>
          </p:cNvPr>
          <p:cNvSpPr/>
          <p:nvPr/>
        </p:nvSpPr>
        <p:spPr>
          <a:xfrm>
            <a:off x="217045" y="196878"/>
            <a:ext cx="5415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03. </a:t>
            </a:r>
            <a:r>
              <a:rPr lang="ko-KR" altLang="en-US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역사적 근거 및 지리적 근거</a:t>
            </a:r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(3)</a:t>
            </a:r>
            <a:endParaRPr lang="en-US" altLang="ko-KR" sz="280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173305448" descr="EMB000027d018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" y="1240289"/>
            <a:ext cx="4500000" cy="31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오른쪽 화살표 6"/>
          <p:cNvSpPr/>
          <p:nvPr/>
        </p:nvSpPr>
        <p:spPr>
          <a:xfrm>
            <a:off x="6271320" y="2968166"/>
            <a:ext cx="463690" cy="159657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90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Picture 2" descr="C:\Users\beans\Desktop\독도\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91797B8B-81C2-4A61-A577-772A315B97C1}"/>
              </a:ext>
            </a:extLst>
          </p:cNvPr>
          <p:cNvSpPr/>
          <p:nvPr/>
        </p:nvSpPr>
        <p:spPr>
          <a:xfrm>
            <a:off x="5386853" y="1621272"/>
            <a:ext cx="5513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000" spc="100" dirty="0" err="1" smtClean="0"/>
              <a:t>삼국접양지도</a:t>
            </a:r>
            <a:r>
              <a:rPr lang="en-US" altLang="ko-KR" sz="2000" spc="100" dirty="0" smtClean="0"/>
              <a:t>(1785</a:t>
            </a:r>
            <a:r>
              <a:rPr lang="ko-KR" altLang="en-US" sz="2000" spc="100" dirty="0" smtClean="0"/>
              <a:t>년</a:t>
            </a:r>
            <a:r>
              <a:rPr lang="en-US" altLang="ko-KR" sz="2000" spc="100" dirty="0"/>
              <a:t>)</a:t>
            </a:r>
            <a:endParaRPr lang="ko-KR" altLang="en-US" sz="2000" spc="100" dirty="0"/>
          </a:p>
          <a:p>
            <a:pPr fontAlgn="base" latinLnBrk="0"/>
            <a:endParaRPr lang="en-US" altLang="ko-KR" sz="2000" spc="100" dirty="0" smtClean="0"/>
          </a:p>
          <a:p>
            <a:pPr fontAlgn="base" latinLnBrk="0"/>
            <a:r>
              <a:rPr lang="ko-KR" altLang="en-US" sz="2000" spc="100" dirty="0" smtClean="0"/>
              <a:t>심지어 일본의 </a:t>
            </a:r>
            <a:r>
              <a:rPr lang="en-US" altLang="ko-KR" sz="2000" spc="100" dirty="0" smtClean="0"/>
              <a:t>‘</a:t>
            </a:r>
            <a:r>
              <a:rPr lang="ko-KR" altLang="en-US" sz="2000" spc="100" dirty="0" err="1" smtClean="0"/>
              <a:t>하야시</a:t>
            </a:r>
            <a:r>
              <a:rPr lang="ko-KR" altLang="en-US" sz="2000" spc="100" dirty="0" smtClean="0"/>
              <a:t> </a:t>
            </a:r>
            <a:r>
              <a:rPr lang="ko-KR" altLang="en-US" sz="2000" spc="100" dirty="0" err="1" smtClean="0"/>
              <a:t>시헤이가</a:t>
            </a:r>
            <a:r>
              <a:rPr lang="en-US" altLang="ko-KR" sz="2000" spc="100" dirty="0" smtClean="0"/>
              <a:t>’</a:t>
            </a:r>
            <a:r>
              <a:rPr lang="ko-KR" altLang="en-US" sz="2000" spc="100" dirty="0" smtClean="0"/>
              <a:t> 제작한 지도에도 </a:t>
            </a:r>
            <a:r>
              <a:rPr lang="en-US" altLang="ko-KR" sz="2000" spc="100" dirty="0" smtClean="0"/>
              <a:t>‘</a:t>
            </a:r>
            <a:r>
              <a:rPr lang="ko-KR" altLang="en-US" sz="2000" spc="100" dirty="0" smtClean="0"/>
              <a:t>울릉도와 독도</a:t>
            </a:r>
            <a:r>
              <a:rPr lang="en-US" altLang="ko-KR" sz="2000" spc="100" dirty="0" smtClean="0"/>
              <a:t>’</a:t>
            </a:r>
            <a:r>
              <a:rPr lang="ko-KR" altLang="en-US" sz="2000" spc="100" dirty="0" smtClean="0"/>
              <a:t>가 조선의 것</a:t>
            </a:r>
            <a:endParaRPr lang="en-US" altLang="ko-KR" sz="2000" spc="100" dirty="0" smtClean="0"/>
          </a:p>
          <a:p>
            <a:pPr fontAlgn="base" latinLnBrk="0"/>
            <a:r>
              <a:rPr lang="ko-KR" altLang="en-US" sz="2000" spc="100" dirty="0" smtClean="0"/>
              <a:t>이라고 기록되어 있다</a:t>
            </a:r>
            <a:r>
              <a:rPr lang="en-US" altLang="ko-KR" sz="2000" spc="100" dirty="0" smtClean="0"/>
              <a:t>.</a:t>
            </a:r>
            <a:endParaRPr lang="en-US" altLang="ko-KR" sz="2000" spc="100" dirty="0" smtClean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5EB83505-D318-4861-BD03-93147E0F2BC0}"/>
              </a:ext>
            </a:extLst>
          </p:cNvPr>
          <p:cNvSpPr/>
          <p:nvPr/>
        </p:nvSpPr>
        <p:spPr>
          <a:xfrm>
            <a:off x="217045" y="196878"/>
            <a:ext cx="5415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03. </a:t>
            </a:r>
            <a:r>
              <a:rPr lang="ko-KR" altLang="en-US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역사적 근거 및 지리적 근거</a:t>
            </a:r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(4)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890288"/>
            <a:ext cx="33289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4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Picture 2" descr="C:\Users\beans\Desktop\독도\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91797B8B-81C2-4A61-A577-772A315B97C1}"/>
              </a:ext>
            </a:extLst>
          </p:cNvPr>
          <p:cNvSpPr/>
          <p:nvPr/>
        </p:nvSpPr>
        <p:spPr>
          <a:xfrm>
            <a:off x="5805953" y="1585194"/>
            <a:ext cx="5513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000" spc="100" dirty="0" err="1" smtClean="0"/>
              <a:t>태정관지령</a:t>
            </a:r>
            <a:r>
              <a:rPr lang="en-US" altLang="ko-KR" sz="2000" spc="100" dirty="0" smtClean="0"/>
              <a:t>(1877</a:t>
            </a:r>
            <a:r>
              <a:rPr lang="ko-KR" altLang="en-US" sz="2000" spc="100" dirty="0" smtClean="0"/>
              <a:t>년</a:t>
            </a:r>
            <a:r>
              <a:rPr lang="en-US" altLang="ko-KR" sz="2000" spc="100" dirty="0" smtClean="0"/>
              <a:t>)</a:t>
            </a:r>
          </a:p>
          <a:p>
            <a:pPr fontAlgn="base" latinLnBrk="0"/>
            <a:endParaRPr lang="en-US" altLang="ko-KR" sz="2000" spc="100" dirty="0" smtClean="0"/>
          </a:p>
          <a:p>
            <a:pPr fontAlgn="base" latinLnBrk="0"/>
            <a:r>
              <a:rPr lang="en-US" altLang="ko-KR" sz="2000" spc="100" dirty="0" smtClean="0"/>
              <a:t>‘</a:t>
            </a:r>
            <a:r>
              <a:rPr lang="ko-KR" altLang="en-US" sz="2000" dirty="0"/>
              <a:t>질의한 울릉도와 독도는 </a:t>
            </a:r>
            <a:r>
              <a:rPr lang="ko-KR" altLang="en-US" sz="2000" dirty="0" err="1"/>
              <a:t>본방과</a:t>
            </a:r>
            <a:r>
              <a:rPr lang="ko-KR" altLang="en-US" sz="2000" dirty="0"/>
              <a:t> 관계가 </a:t>
            </a:r>
            <a:endParaRPr lang="en-US" altLang="ko-KR" sz="2000" dirty="0" smtClean="0"/>
          </a:p>
          <a:p>
            <a:pPr fontAlgn="base" latinLnBrk="0"/>
            <a:r>
              <a:rPr lang="en-US" altLang="ko-KR" sz="2000" dirty="0"/>
              <a:t> </a:t>
            </a:r>
            <a:r>
              <a:rPr lang="ko-KR" altLang="en-US" sz="2000" dirty="0" smtClean="0"/>
              <a:t>없음을 </a:t>
            </a:r>
            <a:r>
              <a:rPr lang="ko-KR" altLang="en-US" sz="2000" dirty="0"/>
              <a:t>명심할 </a:t>
            </a:r>
            <a:r>
              <a:rPr lang="ko-KR" altLang="en-US" sz="2000" dirty="0" smtClean="0"/>
              <a:t>것</a:t>
            </a:r>
            <a:r>
              <a:rPr lang="en-US" altLang="ko-KR" sz="2000" dirty="0" smtClean="0"/>
              <a:t>’ </a:t>
            </a:r>
            <a:r>
              <a:rPr lang="ko-KR" altLang="en-US" sz="2000" dirty="0" smtClean="0"/>
              <a:t>라고 기록되어 있다</a:t>
            </a:r>
            <a:r>
              <a:rPr lang="en-US" altLang="ko-KR" sz="2000" dirty="0" smtClean="0"/>
              <a:t>.</a:t>
            </a:r>
          </a:p>
          <a:p>
            <a:pPr fontAlgn="base" latinLnBrk="0"/>
            <a:endParaRPr lang="en-US" altLang="ko-KR" sz="2000" dirty="0" smtClean="0"/>
          </a:p>
          <a:p>
            <a:pPr fontAlgn="base" latinLnBrk="0"/>
            <a:r>
              <a:rPr lang="en-US" altLang="ko-KR" sz="2000" dirty="0" smtClean="0"/>
              <a:t>         </a:t>
            </a:r>
            <a:r>
              <a:rPr lang="ko-KR" altLang="en-US" sz="2000" dirty="0" smtClean="0"/>
              <a:t>일본 최고 행정기구인 울릉도와 독도가 </a:t>
            </a:r>
            <a:endParaRPr lang="en-US" altLang="ko-KR" sz="2000" dirty="0" smtClean="0"/>
          </a:p>
          <a:p>
            <a:pPr fontAlgn="base" latinLnBrk="0"/>
            <a:r>
              <a:rPr lang="en-US" altLang="ko-KR" sz="2000" dirty="0"/>
              <a:t> </a:t>
            </a:r>
            <a:r>
              <a:rPr lang="en-US" altLang="ko-KR" sz="2000" dirty="0" smtClean="0"/>
              <a:t>        </a:t>
            </a:r>
            <a:r>
              <a:rPr lang="ko-KR" altLang="en-US" sz="2000" dirty="0" err="1" smtClean="0"/>
              <a:t>일본령이</a:t>
            </a:r>
            <a:r>
              <a:rPr lang="ko-KR" altLang="en-US" sz="2000" dirty="0" smtClean="0"/>
              <a:t> 아니라고 직접 명시</a:t>
            </a:r>
            <a:endParaRPr lang="en-US" altLang="ko-KR" sz="2000" dirty="0" smtClean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5EB83505-D318-4861-BD03-93147E0F2BC0}"/>
              </a:ext>
            </a:extLst>
          </p:cNvPr>
          <p:cNvSpPr/>
          <p:nvPr/>
        </p:nvSpPr>
        <p:spPr>
          <a:xfrm>
            <a:off x="217045" y="196878"/>
            <a:ext cx="5415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03. </a:t>
            </a:r>
            <a:r>
              <a:rPr lang="ko-KR" altLang="en-US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역사적 근거 및 지리적 근거</a:t>
            </a:r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(5)</a:t>
            </a:r>
            <a:endParaRPr lang="en-US" altLang="ko-KR" sz="280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6089930" y="3288381"/>
            <a:ext cx="463690" cy="159657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태정관지령' 독도의 진실을 밝혀줄 수 있는 140년 전 문서 : 네이버 블로그">
            <a:extLst>
              <a:ext uri="{FF2B5EF4-FFF2-40B4-BE49-F238E27FC236}">
                <a16:creationId xmlns:a16="http://schemas.microsoft.com/office/drawing/2014/main" xmlns="" id="{9A888EC5-782F-4819-B051-D02E7ACB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7" y="1300156"/>
            <a:ext cx="48768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46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Picture 2" descr="C:\Users\beans\Desktop\독도\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91797B8B-81C2-4A61-A577-772A315B97C1}"/>
              </a:ext>
            </a:extLst>
          </p:cNvPr>
          <p:cNvSpPr/>
          <p:nvPr/>
        </p:nvSpPr>
        <p:spPr>
          <a:xfrm>
            <a:off x="4936912" y="1579893"/>
            <a:ext cx="52376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000" spc="100" dirty="0" smtClean="0"/>
              <a:t>칙령 </a:t>
            </a:r>
            <a:r>
              <a:rPr lang="ko-KR" altLang="en-US" sz="2000" spc="100" dirty="0"/>
              <a:t>제 </a:t>
            </a:r>
            <a:r>
              <a:rPr lang="en-US" altLang="ko-KR" sz="2000" spc="100" dirty="0"/>
              <a:t>41</a:t>
            </a:r>
            <a:r>
              <a:rPr lang="ko-KR" altLang="en-US" sz="2000" spc="100" dirty="0"/>
              <a:t>호 </a:t>
            </a:r>
            <a:r>
              <a:rPr lang="ko-KR" altLang="en-US" sz="2000" spc="100" dirty="0" smtClean="0"/>
              <a:t>반포</a:t>
            </a:r>
            <a:r>
              <a:rPr lang="en-US" altLang="ko-KR" sz="2000" spc="100" dirty="0" smtClean="0"/>
              <a:t>(1900</a:t>
            </a:r>
            <a:r>
              <a:rPr lang="ko-KR" altLang="en-US" sz="2000" spc="100" dirty="0" smtClean="0"/>
              <a:t>년</a:t>
            </a:r>
            <a:r>
              <a:rPr lang="en-US" altLang="ko-KR" sz="2000" spc="100" dirty="0" smtClean="0"/>
              <a:t>)</a:t>
            </a:r>
            <a:endParaRPr lang="ko-KR" altLang="en-US" sz="2000" spc="100" dirty="0"/>
          </a:p>
          <a:p>
            <a:pPr fontAlgn="base" latinLnBrk="0"/>
            <a:endParaRPr lang="en-US" altLang="ko-KR" sz="2000" spc="100" dirty="0" smtClean="0"/>
          </a:p>
          <a:p>
            <a:pPr fontAlgn="base" latinLnBrk="0"/>
            <a:r>
              <a:rPr lang="ko-KR" altLang="en-US" sz="2000" spc="100" dirty="0"/>
              <a:t>대한제국 정부에서 울릉도와 독도의 영토적 중요성을 깊이 인식하고 현대적 행정제도의 재편과 울릉군수의 관할구역 등을 정하여 반포한 고종 황제의 명령이다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5EB83505-D318-4861-BD03-93147E0F2BC0}"/>
              </a:ext>
            </a:extLst>
          </p:cNvPr>
          <p:cNvSpPr/>
          <p:nvPr/>
        </p:nvSpPr>
        <p:spPr>
          <a:xfrm>
            <a:off x="217045" y="196878"/>
            <a:ext cx="5415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03. </a:t>
            </a:r>
            <a:r>
              <a:rPr lang="ko-KR" altLang="en-US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역사적 근거 및 지리적 근거</a:t>
            </a:r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(6)</a:t>
            </a:r>
            <a:endParaRPr lang="en-US" altLang="ko-KR" sz="280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173305608" descr="EMB000027d0183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09"/>
          <a:stretch>
            <a:fillRect/>
          </a:stretch>
        </p:blipFill>
        <p:spPr bwMode="auto">
          <a:xfrm>
            <a:off x="739559" y="879021"/>
            <a:ext cx="3905012" cy="37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5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Picture 2" descr="C:\Users\beans\Desktop\독도\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91797B8B-81C2-4A61-A577-772A315B97C1}"/>
              </a:ext>
            </a:extLst>
          </p:cNvPr>
          <p:cNvSpPr/>
          <p:nvPr/>
        </p:nvSpPr>
        <p:spPr>
          <a:xfrm>
            <a:off x="5860911" y="1556343"/>
            <a:ext cx="553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000" spc="100" dirty="0" smtClean="0"/>
              <a:t>독도는 경위도 상으로 </a:t>
            </a:r>
            <a:r>
              <a:rPr lang="ko-KR" altLang="en-US" sz="2000" spc="100" dirty="0" err="1" smtClean="0"/>
              <a:t>북귀</a:t>
            </a:r>
            <a:r>
              <a:rPr lang="ko-KR" altLang="en-US" sz="2000" spc="100" dirty="0" smtClean="0"/>
              <a:t> </a:t>
            </a:r>
            <a:r>
              <a:rPr lang="en-US" altLang="ko-KR" sz="2000" spc="100" dirty="0" smtClean="0"/>
              <a:t>37</a:t>
            </a:r>
            <a:r>
              <a:rPr lang="ko-KR" altLang="en-US" sz="2000" spc="100" dirty="0" smtClean="0"/>
              <a:t>도 </a:t>
            </a:r>
            <a:r>
              <a:rPr lang="en-US" altLang="ko-KR" sz="2000" spc="100" dirty="0" smtClean="0"/>
              <a:t>14</a:t>
            </a:r>
            <a:r>
              <a:rPr lang="ko-KR" altLang="en-US" sz="2000" spc="100" dirty="0" smtClean="0"/>
              <a:t>분 </a:t>
            </a:r>
            <a:r>
              <a:rPr lang="en-US" altLang="ko-KR" sz="2000" spc="100" dirty="0" smtClean="0"/>
              <a:t>18</a:t>
            </a:r>
            <a:r>
              <a:rPr lang="ko-KR" altLang="en-US" sz="2000" spc="100" dirty="0" smtClean="0"/>
              <a:t>초</a:t>
            </a:r>
            <a:endParaRPr lang="en-US" altLang="ko-KR" sz="2000" spc="100" dirty="0" smtClean="0"/>
          </a:p>
          <a:p>
            <a:pPr fontAlgn="base" latinLnBrk="0"/>
            <a:r>
              <a:rPr lang="ko-KR" altLang="en-US" sz="2000" spc="100" dirty="0" smtClean="0"/>
              <a:t>동경 </a:t>
            </a:r>
            <a:r>
              <a:rPr lang="en-US" altLang="ko-KR" sz="2000" spc="100" dirty="0" smtClean="0"/>
              <a:t>131</a:t>
            </a:r>
            <a:r>
              <a:rPr lang="ko-KR" altLang="en-US" sz="2000" spc="100" dirty="0" smtClean="0"/>
              <a:t>도 </a:t>
            </a:r>
            <a:r>
              <a:rPr lang="en-US" altLang="ko-KR" sz="2000" spc="100" dirty="0" smtClean="0"/>
              <a:t>52</a:t>
            </a:r>
            <a:r>
              <a:rPr lang="ko-KR" altLang="en-US" sz="2000" spc="100" dirty="0" smtClean="0"/>
              <a:t>분 </a:t>
            </a:r>
            <a:r>
              <a:rPr lang="en-US" altLang="ko-KR" sz="2000" spc="100" dirty="0" smtClean="0"/>
              <a:t>22</a:t>
            </a:r>
            <a:r>
              <a:rPr lang="ko-KR" altLang="en-US" sz="2000" spc="100" dirty="0" smtClean="0"/>
              <a:t>초 지점에 있는 섬이다</a:t>
            </a:r>
            <a:r>
              <a:rPr lang="en-US" altLang="ko-KR" sz="2000" spc="100" dirty="0" smtClean="0"/>
              <a:t>.</a:t>
            </a:r>
          </a:p>
          <a:p>
            <a:pPr fontAlgn="base" latinLnBrk="0"/>
            <a:endParaRPr lang="en-US" altLang="ko-KR" sz="2000" spc="100" dirty="0"/>
          </a:p>
          <a:p>
            <a:pPr fontAlgn="base" latinLnBrk="0"/>
            <a:endParaRPr lang="en-US" altLang="ko-KR" sz="2000" spc="100" dirty="0" smtClean="0"/>
          </a:p>
          <a:p>
            <a:pPr fontAlgn="base" latinLnBrk="0"/>
            <a:r>
              <a:rPr lang="ko-KR" altLang="en-US" sz="2000" spc="100" dirty="0" err="1" smtClean="0"/>
              <a:t>울</a:t>
            </a:r>
            <a:r>
              <a:rPr lang="ko-KR" altLang="en-US" sz="2000" spc="100" dirty="0" err="1"/>
              <a:t>릉</a:t>
            </a:r>
            <a:r>
              <a:rPr lang="ko-KR" altLang="en-US" sz="2000" spc="100" dirty="0" err="1" smtClean="0"/>
              <a:t>동</a:t>
            </a:r>
            <a:r>
              <a:rPr lang="ko-KR" altLang="en-US" sz="2000" spc="100" dirty="0" smtClean="0"/>
              <a:t>          독도  </a:t>
            </a:r>
            <a:r>
              <a:rPr lang="en-US" altLang="ko-KR" sz="2000" spc="100" dirty="0" smtClean="0"/>
              <a:t>:  87.4KM</a:t>
            </a:r>
          </a:p>
          <a:p>
            <a:pPr fontAlgn="base" latinLnBrk="0"/>
            <a:r>
              <a:rPr lang="ko-KR" altLang="en-US" sz="2000" spc="100" dirty="0" err="1" smtClean="0"/>
              <a:t>오키섬</a:t>
            </a:r>
            <a:r>
              <a:rPr lang="ko-KR" altLang="en-US" sz="2000" spc="100" dirty="0" smtClean="0"/>
              <a:t>          독도  </a:t>
            </a:r>
            <a:r>
              <a:rPr lang="en-US" altLang="ko-KR" sz="2000" spc="100" dirty="0" smtClean="0"/>
              <a:t>:  157.5KM</a:t>
            </a:r>
            <a:endParaRPr lang="ko-KR" altLang="en-US" sz="2000" spc="1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5EB83505-D318-4861-BD03-93147E0F2BC0}"/>
              </a:ext>
            </a:extLst>
          </p:cNvPr>
          <p:cNvSpPr/>
          <p:nvPr/>
        </p:nvSpPr>
        <p:spPr>
          <a:xfrm>
            <a:off x="217045" y="196878"/>
            <a:ext cx="5415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03. </a:t>
            </a:r>
            <a:r>
              <a:rPr lang="ko-KR" altLang="en-US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역사적 근거 및 지리적 </a:t>
            </a:r>
            <a:r>
              <a:rPr lang="ko-KR" altLang="en-US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근거</a:t>
            </a:r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(</a:t>
            </a:r>
            <a:r>
              <a:rPr lang="en-US" altLang="ko-KR" sz="28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7</a:t>
            </a:r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)</a:t>
            </a:r>
            <a:endParaRPr lang="en-US" altLang="ko-KR" sz="280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5" y="1398742"/>
            <a:ext cx="5196784" cy="361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타원 7"/>
          <p:cNvSpPr/>
          <p:nvPr/>
        </p:nvSpPr>
        <p:spPr>
          <a:xfrm>
            <a:off x="943429" y="1760492"/>
            <a:ext cx="551542" cy="503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3868058" y="3879078"/>
            <a:ext cx="1226456" cy="1106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7014270" y="2907381"/>
            <a:ext cx="463690" cy="159657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7014270" y="3231231"/>
            <a:ext cx="463690" cy="159657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3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Picture 2" descr="C:\Users\beans\Desktop\독도\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91797B8B-81C2-4A61-A577-772A315B97C1}"/>
              </a:ext>
            </a:extLst>
          </p:cNvPr>
          <p:cNvSpPr/>
          <p:nvPr/>
        </p:nvSpPr>
        <p:spPr>
          <a:xfrm>
            <a:off x="6096000" y="1329600"/>
            <a:ext cx="5600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000" spc="100" dirty="0" smtClean="0"/>
              <a:t>포츠담 선언</a:t>
            </a:r>
            <a:r>
              <a:rPr lang="en-US" altLang="ko-KR" sz="2000" spc="100" dirty="0" smtClean="0"/>
              <a:t>(1945</a:t>
            </a:r>
            <a:r>
              <a:rPr lang="ko-KR" altLang="en-US" sz="2000" spc="100" dirty="0" smtClean="0"/>
              <a:t>년</a:t>
            </a:r>
            <a:r>
              <a:rPr lang="en-US" altLang="ko-KR" sz="2000" spc="100" dirty="0" smtClean="0"/>
              <a:t>)</a:t>
            </a:r>
            <a:endParaRPr lang="ko-KR" altLang="en-US" sz="2000" spc="100" dirty="0"/>
          </a:p>
          <a:p>
            <a:pPr fontAlgn="base" latinLnBrk="0"/>
            <a:endParaRPr lang="en-US" altLang="ko-KR" sz="2000" spc="100" dirty="0" smtClean="0"/>
          </a:p>
          <a:p>
            <a:pPr fontAlgn="base" latinLnBrk="0"/>
            <a:r>
              <a:rPr lang="ko-KR" altLang="en-US" sz="2000" spc="100" dirty="0" smtClean="0"/>
              <a:t>일본에 대한 항복 권고와 제 </a:t>
            </a:r>
            <a:r>
              <a:rPr lang="en-US" altLang="ko-KR" sz="2000" spc="100" dirty="0" smtClean="0"/>
              <a:t>2</a:t>
            </a:r>
            <a:r>
              <a:rPr lang="ko-KR" altLang="en-US" sz="2000" spc="100" dirty="0" smtClean="0"/>
              <a:t>차 세계대전 이후 일본의 처우를 결정하기 위해서 발표</a:t>
            </a:r>
            <a:endParaRPr lang="en-US" altLang="ko-KR" sz="2000" spc="100" dirty="0" smtClean="0"/>
          </a:p>
          <a:p>
            <a:pPr fontAlgn="base" latinLnBrk="0"/>
            <a:r>
              <a:rPr lang="ko-KR" altLang="en-US" sz="2000" spc="100" dirty="0" smtClean="0"/>
              <a:t>총 </a:t>
            </a:r>
            <a:r>
              <a:rPr lang="en-US" altLang="ko-KR" sz="2000" spc="100" dirty="0" smtClean="0"/>
              <a:t>13</a:t>
            </a:r>
            <a:r>
              <a:rPr lang="ko-KR" altLang="en-US" sz="2000" spc="100" dirty="0" smtClean="0"/>
              <a:t>개 항목에서 제 </a:t>
            </a:r>
            <a:r>
              <a:rPr lang="en-US" altLang="ko-KR" sz="2000" spc="100" dirty="0" smtClean="0"/>
              <a:t>8</a:t>
            </a:r>
            <a:r>
              <a:rPr lang="ko-KR" altLang="en-US" sz="2000" spc="100" dirty="0" smtClean="0"/>
              <a:t>항 </a:t>
            </a:r>
            <a:r>
              <a:rPr lang="en-US" altLang="ko-KR" sz="2000" spc="100" dirty="0" smtClean="0"/>
              <a:t>‘</a:t>
            </a:r>
            <a:r>
              <a:rPr lang="ko-KR" altLang="en-US" sz="2000" spc="100" dirty="0"/>
              <a:t> 카이로 </a:t>
            </a:r>
            <a:r>
              <a:rPr lang="ko-KR" altLang="en-US" sz="2000" spc="100" dirty="0" smtClean="0"/>
              <a:t>선언의 </a:t>
            </a:r>
            <a:r>
              <a:rPr lang="ko-KR" altLang="en-US" sz="2000" spc="100" dirty="0"/>
              <a:t>요구 조건들이 이행될 것이며 일본의 </a:t>
            </a:r>
            <a:r>
              <a:rPr lang="ko-KR" altLang="en-US" sz="2000" spc="100" dirty="0" smtClean="0"/>
              <a:t>주권은</a:t>
            </a:r>
            <a:endParaRPr lang="en-US" altLang="ko-KR" sz="2000" spc="100" dirty="0" smtClean="0"/>
          </a:p>
          <a:p>
            <a:pPr fontAlgn="base" latinLnBrk="0"/>
            <a:r>
              <a:rPr lang="ko-KR" altLang="en-US" sz="2000" spc="100" dirty="0" err="1" smtClean="0"/>
              <a:t>혼슈와</a:t>
            </a:r>
            <a:r>
              <a:rPr lang="ko-KR" altLang="en-US" sz="2000" spc="100" dirty="0"/>
              <a:t> 홋카이도</a:t>
            </a:r>
            <a:r>
              <a:rPr lang="en-US" altLang="ko-KR" sz="2000" spc="100" dirty="0"/>
              <a:t>, </a:t>
            </a:r>
            <a:r>
              <a:rPr lang="ko-KR" altLang="en-US" sz="2000" spc="100" dirty="0" err="1" smtClean="0"/>
              <a:t>큐슈와</a:t>
            </a:r>
            <a:r>
              <a:rPr lang="ko-KR" altLang="en-US" sz="2000" spc="100" dirty="0" smtClean="0"/>
              <a:t> </a:t>
            </a:r>
            <a:r>
              <a:rPr lang="ko-KR" altLang="en-US" sz="2000" spc="100" dirty="0" err="1" smtClean="0"/>
              <a:t>시코쿠</a:t>
            </a:r>
            <a:r>
              <a:rPr lang="en-US" altLang="ko-KR" sz="2000" spc="100" dirty="0"/>
              <a:t>, </a:t>
            </a:r>
            <a:r>
              <a:rPr lang="ko-KR" altLang="en-US" sz="2000" spc="100" dirty="0"/>
              <a:t>그리고 </a:t>
            </a:r>
            <a:r>
              <a:rPr lang="ko-KR" altLang="en-US" sz="2000" spc="100" dirty="0" smtClean="0"/>
              <a:t>우리가 결정하는 부속 도서로 제한될 것이다</a:t>
            </a:r>
            <a:endParaRPr lang="en-US" altLang="ko-KR" sz="2000" spc="100" dirty="0" smtClean="0"/>
          </a:p>
          <a:p>
            <a:pPr fontAlgn="base" latinLnBrk="0"/>
            <a:r>
              <a:rPr lang="ko-KR" altLang="en-US" sz="2000" spc="100" dirty="0" smtClean="0"/>
              <a:t>것</a:t>
            </a:r>
            <a:r>
              <a:rPr lang="en-US" altLang="ko-KR" sz="2000" spc="100" dirty="0" smtClean="0"/>
              <a:t>’</a:t>
            </a:r>
            <a:r>
              <a:rPr lang="ko-KR" altLang="en-US" sz="2000" spc="100" dirty="0" smtClean="0"/>
              <a:t>라고 적혀있습니다</a:t>
            </a:r>
            <a:r>
              <a:rPr lang="en-US" altLang="ko-KR" sz="2000" spc="100" dirty="0" smtClean="0"/>
              <a:t>.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5EB83505-D318-4861-BD03-93147E0F2BC0}"/>
              </a:ext>
            </a:extLst>
          </p:cNvPr>
          <p:cNvSpPr/>
          <p:nvPr/>
        </p:nvSpPr>
        <p:spPr>
          <a:xfrm>
            <a:off x="217045" y="196878"/>
            <a:ext cx="5415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03. </a:t>
            </a:r>
            <a:r>
              <a:rPr lang="ko-KR" altLang="en-US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역사적 근거 및 지리적 근거</a:t>
            </a:r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(8)</a:t>
            </a:r>
            <a:endParaRPr lang="en-US" altLang="ko-KR" sz="280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0" y="1177200"/>
            <a:ext cx="5029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87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Picture 2" descr="C:\Users\beans\Desktop\독도\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91797B8B-81C2-4A61-A577-772A315B97C1}"/>
              </a:ext>
            </a:extLst>
          </p:cNvPr>
          <p:cNvSpPr/>
          <p:nvPr/>
        </p:nvSpPr>
        <p:spPr>
          <a:xfrm>
            <a:off x="5860911" y="1287809"/>
            <a:ext cx="55309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2000" spc="100" dirty="0" smtClean="0"/>
              <a:t>SCAPIN </a:t>
            </a:r>
            <a:r>
              <a:rPr lang="ko-KR" altLang="en-US" sz="2000" spc="100" dirty="0" smtClean="0"/>
              <a:t>제 </a:t>
            </a:r>
            <a:r>
              <a:rPr lang="en-US" altLang="ko-KR" sz="2000" spc="100" dirty="0" smtClean="0"/>
              <a:t>1033</a:t>
            </a:r>
            <a:r>
              <a:rPr lang="ko-KR" altLang="en-US" sz="2000" spc="100" dirty="0" smtClean="0"/>
              <a:t>호</a:t>
            </a:r>
            <a:r>
              <a:rPr lang="en-US" altLang="ko-KR" sz="2000" spc="100" dirty="0" smtClean="0"/>
              <a:t>(1946</a:t>
            </a:r>
            <a:r>
              <a:rPr lang="ko-KR" altLang="en-US" sz="2000" spc="100" dirty="0" smtClean="0"/>
              <a:t>년</a:t>
            </a:r>
            <a:r>
              <a:rPr lang="en-US" altLang="ko-KR" sz="2000" spc="100" dirty="0" smtClean="0"/>
              <a:t>)</a:t>
            </a:r>
          </a:p>
          <a:p>
            <a:pPr fontAlgn="base" latinLnBrk="0"/>
            <a:endParaRPr lang="en-US" altLang="ko-KR" sz="2000" spc="100" dirty="0"/>
          </a:p>
          <a:p>
            <a:pPr fontAlgn="base"/>
            <a:r>
              <a:rPr lang="ko-KR" altLang="en-US" sz="2000" dirty="0"/>
              <a:t>연합국은 구 일본제국이 </a:t>
            </a:r>
            <a:r>
              <a:rPr lang="en-US" altLang="ko-KR" sz="2000" dirty="0"/>
              <a:t>1894</a:t>
            </a:r>
            <a:r>
              <a:rPr lang="ko-KR" altLang="en-US" sz="2000" dirty="0"/>
              <a:t>년 </a:t>
            </a:r>
            <a:r>
              <a:rPr lang="en-US" altLang="ko-KR" sz="2000" dirty="0"/>
              <a:t>1</a:t>
            </a:r>
            <a:r>
              <a:rPr lang="ko-KR" altLang="en-US" sz="2000" dirty="0"/>
              <a:t>월 </a:t>
            </a:r>
            <a:r>
              <a:rPr lang="en-US" altLang="ko-KR" sz="2000" dirty="0"/>
              <a:t>1</a:t>
            </a:r>
            <a:r>
              <a:rPr lang="ko-KR" altLang="en-US" sz="2000" dirty="0"/>
              <a:t>일 이후 타국으로부터 빼앗은 모든 영토를 원주인에게 반환하는 작업을 </a:t>
            </a:r>
            <a:r>
              <a:rPr lang="ko-KR" altLang="en-US" sz="2000" dirty="0" smtClean="0"/>
              <a:t>시작</a:t>
            </a:r>
            <a:r>
              <a:rPr lang="en-US" altLang="ko-KR" sz="2000" dirty="0" smtClean="0"/>
              <a:t>.</a:t>
            </a:r>
          </a:p>
          <a:p>
            <a:pPr fontAlgn="base"/>
            <a:endParaRPr lang="en-US" altLang="ko-KR" sz="2000" dirty="0" smtClean="0"/>
          </a:p>
          <a:p>
            <a:pPr fontAlgn="base"/>
            <a:r>
              <a:rPr lang="en-US" altLang="ko-KR" sz="2000" dirty="0" smtClean="0"/>
              <a:t>‘</a:t>
            </a:r>
            <a:r>
              <a:rPr lang="ko-KR" altLang="en-US" sz="2000" dirty="0" smtClean="0"/>
              <a:t>한반도를 </a:t>
            </a:r>
            <a:r>
              <a:rPr lang="ko-KR" altLang="en-US" sz="2000" dirty="0"/>
              <a:t>일본 영토에서 제외한 것은 당연하며</a:t>
            </a:r>
            <a:r>
              <a:rPr lang="en-US" altLang="ko-KR" sz="2000" dirty="0"/>
              <a:t>, 1946</a:t>
            </a:r>
            <a:r>
              <a:rPr lang="ko-KR" altLang="en-US" sz="2000" dirty="0"/>
              <a:t>년 </a:t>
            </a:r>
            <a:r>
              <a:rPr lang="en-US" altLang="ko-KR" sz="2000" dirty="0"/>
              <a:t>1</a:t>
            </a:r>
            <a:r>
              <a:rPr lang="ko-KR" altLang="en-US" sz="2000" dirty="0"/>
              <a:t>월 </a:t>
            </a:r>
            <a:r>
              <a:rPr lang="en-US" altLang="ko-KR" sz="2000" dirty="0"/>
              <a:t>29</a:t>
            </a:r>
            <a:r>
              <a:rPr lang="ko-KR" altLang="en-US" sz="2000" dirty="0"/>
              <a:t>일 제주도</a:t>
            </a:r>
            <a:r>
              <a:rPr lang="en-US" altLang="ko-KR" sz="2000" dirty="0"/>
              <a:t>, </a:t>
            </a:r>
            <a:r>
              <a:rPr lang="ko-KR" altLang="en-US" sz="2000" dirty="0"/>
              <a:t>울릉도</a:t>
            </a:r>
            <a:r>
              <a:rPr lang="en-US" altLang="ko-KR" sz="2000" dirty="0"/>
              <a:t>, </a:t>
            </a:r>
            <a:r>
              <a:rPr lang="ko-KR" altLang="en-US" sz="2000" dirty="0"/>
              <a:t>독도를 한국 영토로 판단</a:t>
            </a:r>
            <a:r>
              <a:rPr lang="en-US" altLang="ko-KR" sz="2000" dirty="0"/>
              <a:t>, </a:t>
            </a:r>
            <a:r>
              <a:rPr lang="ko-KR" altLang="en-US" sz="2000" dirty="0"/>
              <a:t>한국 독립과 동시에 인수할 수 있도록 </a:t>
            </a:r>
            <a:r>
              <a:rPr lang="ko-KR" altLang="en-US" sz="2000" dirty="0" smtClean="0"/>
              <a:t>함</a:t>
            </a:r>
            <a:r>
              <a:rPr lang="en-US" altLang="ko-KR" sz="2000" dirty="0" smtClean="0"/>
              <a:t>.’ </a:t>
            </a:r>
            <a:r>
              <a:rPr lang="ko-KR" altLang="en-US" sz="2000" dirty="0" smtClean="0"/>
              <a:t>라고 기록됨</a:t>
            </a:r>
            <a:r>
              <a:rPr lang="en-US" altLang="ko-KR" sz="2000" dirty="0" smtClean="0"/>
              <a:t>.</a:t>
            </a:r>
            <a:r>
              <a:rPr lang="ko-KR" altLang="en-US" sz="2000" dirty="0"/>
              <a:t/>
            </a:r>
            <a:br>
              <a:rPr lang="ko-KR" altLang="en-US" sz="2000" dirty="0"/>
            </a:br>
            <a:endParaRPr lang="ko-KR" altLang="en-US" sz="2000" spc="1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5EB83505-D318-4861-BD03-93147E0F2BC0}"/>
              </a:ext>
            </a:extLst>
          </p:cNvPr>
          <p:cNvSpPr/>
          <p:nvPr/>
        </p:nvSpPr>
        <p:spPr>
          <a:xfrm>
            <a:off x="217045" y="196878"/>
            <a:ext cx="5415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03. </a:t>
            </a:r>
            <a:r>
              <a:rPr lang="ko-KR" altLang="en-US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역사적 근거 및 지리적 근거</a:t>
            </a:r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(9)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5" y="1389000"/>
            <a:ext cx="5158245" cy="368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Picture 2" descr="C:\Users\beans\Desktop\독도\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91797B8B-81C2-4A61-A577-772A315B97C1}"/>
              </a:ext>
            </a:extLst>
          </p:cNvPr>
          <p:cNvSpPr/>
          <p:nvPr/>
        </p:nvSpPr>
        <p:spPr>
          <a:xfrm>
            <a:off x="5516195" y="1760492"/>
            <a:ext cx="57178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000" spc="100" dirty="0" smtClean="0"/>
              <a:t>샌프란시스코 강화조약</a:t>
            </a:r>
            <a:r>
              <a:rPr lang="en-US" altLang="ko-KR" sz="2000" spc="100" dirty="0" smtClean="0"/>
              <a:t>(1951</a:t>
            </a:r>
            <a:r>
              <a:rPr lang="ko-KR" altLang="en-US" sz="2000" spc="100" dirty="0" smtClean="0"/>
              <a:t>년</a:t>
            </a:r>
            <a:r>
              <a:rPr lang="en-US" altLang="ko-KR" sz="2000" spc="100" dirty="0" smtClean="0"/>
              <a:t>)</a:t>
            </a:r>
          </a:p>
          <a:p>
            <a:pPr fontAlgn="base" latinLnBrk="0"/>
            <a:endParaRPr lang="en-US" altLang="ko-KR" sz="2000" spc="100" dirty="0" smtClean="0"/>
          </a:p>
          <a:p>
            <a:pPr fontAlgn="base" latinLnBrk="0"/>
            <a:r>
              <a:rPr lang="en-US" altLang="ko-KR" sz="2000" spc="100" dirty="0" smtClean="0"/>
              <a:t>‘</a:t>
            </a:r>
            <a:r>
              <a:rPr lang="ko-KR" altLang="en-US" sz="2000" spc="100" dirty="0" smtClean="0"/>
              <a:t>일본은 </a:t>
            </a:r>
            <a:r>
              <a:rPr lang="ko-KR" altLang="en-US" sz="2000" spc="100" dirty="0"/>
              <a:t>한국의 독립을 인정하고</a:t>
            </a:r>
            <a:r>
              <a:rPr lang="en-US" altLang="ko-KR" sz="2000" spc="100" dirty="0"/>
              <a:t>, </a:t>
            </a:r>
            <a:r>
              <a:rPr lang="ko-KR" altLang="en-US" sz="2000" spc="100" dirty="0"/>
              <a:t>제주도</a:t>
            </a:r>
            <a:r>
              <a:rPr lang="en-US" altLang="ko-KR" sz="2000" spc="100" dirty="0"/>
              <a:t>, </a:t>
            </a:r>
            <a:endParaRPr lang="en-US" altLang="ko-KR" sz="2000" spc="100" dirty="0" smtClean="0"/>
          </a:p>
          <a:p>
            <a:pPr fontAlgn="base" latinLnBrk="0"/>
            <a:r>
              <a:rPr lang="en-US" altLang="ko-KR" sz="2000" spc="100" dirty="0"/>
              <a:t> </a:t>
            </a:r>
            <a:r>
              <a:rPr lang="ko-KR" altLang="en-US" sz="2000" spc="100" dirty="0" smtClean="0"/>
              <a:t>거문도 </a:t>
            </a:r>
            <a:r>
              <a:rPr lang="ko-KR" altLang="en-US" sz="2000" spc="100" dirty="0"/>
              <a:t>및 울릉도를 비롯한 한국에 대한 </a:t>
            </a:r>
            <a:endParaRPr lang="en-US" altLang="ko-KR" sz="2000" spc="100" dirty="0" smtClean="0"/>
          </a:p>
          <a:p>
            <a:pPr fontAlgn="base" latinLnBrk="0"/>
            <a:r>
              <a:rPr lang="en-US" altLang="ko-KR" sz="2000" spc="100" dirty="0"/>
              <a:t> </a:t>
            </a:r>
            <a:r>
              <a:rPr lang="ko-KR" altLang="en-US" sz="2000" spc="100" dirty="0" smtClean="0"/>
              <a:t>모든 </a:t>
            </a:r>
            <a:r>
              <a:rPr lang="ko-KR" altLang="en-US" sz="2000" spc="100" dirty="0"/>
              <a:t>권리와</a:t>
            </a:r>
            <a:r>
              <a:rPr lang="en-US" altLang="ko-KR" sz="2000" spc="100" dirty="0"/>
              <a:t>, </a:t>
            </a:r>
            <a:r>
              <a:rPr lang="ko-KR" altLang="en-US" sz="2000" spc="100" dirty="0"/>
              <a:t>소유권 및 청구권을 </a:t>
            </a:r>
            <a:r>
              <a:rPr lang="ko-KR" altLang="en-US" sz="2000" spc="100" dirty="0" smtClean="0"/>
              <a:t>포기한다</a:t>
            </a:r>
            <a:r>
              <a:rPr lang="en-US" altLang="ko-KR" sz="2000" spc="100" dirty="0" smtClean="0"/>
              <a:t>.’</a:t>
            </a:r>
            <a:endParaRPr lang="ko-KR" altLang="en-US" sz="2000" spc="1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5EB83505-D318-4861-BD03-93147E0F2BC0}"/>
              </a:ext>
            </a:extLst>
          </p:cNvPr>
          <p:cNvSpPr/>
          <p:nvPr/>
        </p:nvSpPr>
        <p:spPr>
          <a:xfrm>
            <a:off x="217045" y="196878"/>
            <a:ext cx="5607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03. </a:t>
            </a:r>
            <a:r>
              <a:rPr lang="ko-KR" altLang="en-US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역사적 근거 및 지리적 근거</a:t>
            </a:r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(10)</a:t>
            </a:r>
            <a:endParaRPr lang="en-US" altLang="ko-KR" sz="280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216223208" descr="EMB000027d018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32" y="1379400"/>
            <a:ext cx="470833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9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Picture 2" descr="C:\Users\beans\Desktop\독도\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91797B8B-81C2-4A61-A577-772A315B97C1}"/>
              </a:ext>
            </a:extLst>
          </p:cNvPr>
          <p:cNvSpPr/>
          <p:nvPr/>
        </p:nvSpPr>
        <p:spPr>
          <a:xfrm>
            <a:off x="5632310" y="1468636"/>
            <a:ext cx="59500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000" dirty="0" smtClean="0"/>
              <a:t>국제한국연구원이 울릉도에서 찍은 독도의 모습</a:t>
            </a:r>
            <a:endParaRPr lang="en-US" altLang="ko-KR" sz="2000" dirty="0" smtClean="0"/>
          </a:p>
          <a:p>
            <a:pPr fontAlgn="base" latinLnBrk="0"/>
            <a:r>
              <a:rPr lang="en-US" altLang="ko-KR" sz="2000" dirty="0" smtClean="0"/>
              <a:t>(2007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)</a:t>
            </a:r>
          </a:p>
          <a:p>
            <a:pPr fontAlgn="base" latinLnBrk="0"/>
            <a:endParaRPr lang="en-US" altLang="ko-KR" sz="2000" dirty="0"/>
          </a:p>
          <a:p>
            <a:pPr fontAlgn="base" latinLnBrk="0"/>
            <a:r>
              <a:rPr lang="ko-KR" altLang="en-US" sz="2000" dirty="0" smtClean="0"/>
              <a:t>울릉도 </a:t>
            </a:r>
            <a:r>
              <a:rPr lang="ko-KR" altLang="en-US" sz="2000" dirty="0"/>
              <a:t>해발고도 </a:t>
            </a:r>
            <a:r>
              <a:rPr lang="en-US" altLang="ko-KR" sz="2000" dirty="0"/>
              <a:t>80m </a:t>
            </a:r>
            <a:r>
              <a:rPr lang="ko-KR" altLang="en-US" sz="2000" dirty="0"/>
              <a:t>이상에서는 연중 </a:t>
            </a:r>
            <a:endParaRPr lang="en-US" altLang="ko-KR" sz="2000" dirty="0" smtClean="0"/>
          </a:p>
          <a:p>
            <a:pPr fontAlgn="base" latinLnBrk="0"/>
            <a:r>
              <a:rPr lang="en-US" altLang="ko-KR" sz="2000" dirty="0" smtClean="0"/>
              <a:t>30</a:t>
            </a:r>
            <a:r>
              <a:rPr lang="ko-KR" altLang="en-US" sz="2000" dirty="0"/>
              <a:t>여 일 간 독도 </a:t>
            </a:r>
            <a:r>
              <a:rPr lang="ko-KR" altLang="en-US" sz="2000" dirty="0" smtClean="0"/>
              <a:t>관측이 가능함</a:t>
            </a:r>
            <a:r>
              <a:rPr lang="en-US" altLang="ko-KR" sz="2000" dirty="0" smtClean="0"/>
              <a:t>.</a:t>
            </a:r>
          </a:p>
          <a:p>
            <a:pPr fontAlgn="base" latinLnBrk="0"/>
            <a:endParaRPr lang="en-US" altLang="ko-KR" sz="2000" spc="100" dirty="0"/>
          </a:p>
          <a:p>
            <a:pPr fontAlgn="base" latinLnBrk="0"/>
            <a:r>
              <a:rPr lang="ko-KR" altLang="en-US" sz="2000" dirty="0"/>
              <a:t>‘눈에 보이고 주민이 일정하게 생활 </a:t>
            </a:r>
            <a:r>
              <a:rPr lang="ko-KR" altLang="en-US" sz="2000" dirty="0" smtClean="0"/>
              <a:t>및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경제활동을</a:t>
            </a:r>
            <a:endParaRPr lang="en-US" altLang="ko-KR" sz="2000" dirty="0" smtClean="0"/>
          </a:p>
          <a:p>
            <a:pPr fontAlgn="base" latinLnBrk="0"/>
            <a:r>
              <a:rPr lang="ko-KR" altLang="en-US" sz="2000" dirty="0" smtClean="0"/>
              <a:t>한 </a:t>
            </a:r>
            <a:r>
              <a:rPr lang="ko-KR" altLang="en-US" sz="2000" dirty="0"/>
              <a:t>공간’은 국제법적으로 부속도서로 인정</a:t>
            </a:r>
            <a:endParaRPr lang="ko-KR" altLang="en-US" sz="2000" spc="1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5EB83505-D318-4861-BD03-93147E0F2BC0}"/>
              </a:ext>
            </a:extLst>
          </p:cNvPr>
          <p:cNvSpPr/>
          <p:nvPr/>
        </p:nvSpPr>
        <p:spPr>
          <a:xfrm>
            <a:off x="217045" y="196878"/>
            <a:ext cx="5607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03. </a:t>
            </a:r>
            <a:r>
              <a:rPr lang="ko-KR" altLang="en-US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역사적 근거 및 지리적 근거</a:t>
            </a:r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(11)</a:t>
            </a:r>
            <a:endParaRPr lang="en-US" altLang="ko-KR" sz="280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pic>
        <p:nvPicPr>
          <p:cNvPr id="8" name="Picture 2" descr="울릉도에서 본 독도 저토록 생생한데… : 사회일반 : 사회 : 뉴스 : 한겨레모바일">
            <a:extLst>
              <a:ext uri="{FF2B5EF4-FFF2-40B4-BE49-F238E27FC236}">
                <a16:creationId xmlns="" xmlns:a16="http://schemas.microsoft.com/office/drawing/2014/main" id="{76DF9E14-4797-49B9-A8E5-D5590F42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260556"/>
            <a:ext cx="4724400" cy="314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실외, 물, 자연, 일몰이(가) 표시된 사진&#10;&#10;자동 생성된 설명">
            <a:extLst>
              <a:ext uri="{FF2B5EF4-FFF2-40B4-BE49-F238E27FC236}">
                <a16:creationId xmlns:a16="http://schemas.microsoft.com/office/drawing/2014/main" xmlns="" id="{44F4BCC0-5641-4D69-A893-190E2636C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386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EB83505-D318-4861-BD03-93147E0F2BC0}"/>
              </a:ext>
            </a:extLst>
          </p:cNvPr>
          <p:cNvSpPr/>
          <p:nvPr/>
        </p:nvSpPr>
        <p:spPr>
          <a:xfrm>
            <a:off x="217044" y="177828"/>
            <a:ext cx="1973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+mj-lt"/>
                <a:ea typeface="나눔명조" panose="02020603020101020101" pitchFamily="18" charset="-127"/>
              </a:rPr>
              <a:t>04. </a:t>
            </a:r>
            <a:r>
              <a:rPr lang="ko-KR" altLang="en-US" sz="2800" b="1" dirty="0" smtClean="0">
                <a:solidFill>
                  <a:schemeClr val="bg1"/>
                </a:solidFill>
                <a:latin typeface="+mj-lt"/>
                <a:ea typeface="나눔명조" panose="02020603020101020101" pitchFamily="18" charset="-127"/>
              </a:rPr>
              <a:t>느낀 점</a:t>
            </a:r>
            <a:endParaRPr lang="en-US" altLang="ko-KR" sz="2800" b="1" dirty="0" smtClean="0">
              <a:solidFill>
                <a:schemeClr val="bg1"/>
              </a:solidFill>
              <a:latin typeface="+mj-lt"/>
              <a:ea typeface="나눔명조" panose="020206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91797B8B-81C2-4A61-A577-772A315B97C1}"/>
              </a:ext>
            </a:extLst>
          </p:cNvPr>
          <p:cNvSpPr/>
          <p:nvPr/>
        </p:nvSpPr>
        <p:spPr>
          <a:xfrm>
            <a:off x="1697298" y="1779802"/>
            <a:ext cx="90659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800" dirty="0">
                <a:solidFill>
                  <a:schemeClr val="bg1"/>
                </a:solidFill>
              </a:rPr>
              <a:t>우리의 것 또는 </a:t>
            </a:r>
            <a:r>
              <a:rPr lang="ko-KR" altLang="en-US" sz="2800" dirty="0" smtClean="0">
                <a:solidFill>
                  <a:schemeClr val="bg1"/>
                </a:solidFill>
              </a:rPr>
              <a:t>우리의 영토를 </a:t>
            </a:r>
            <a:r>
              <a:rPr lang="ko-KR" altLang="en-US" sz="2800" dirty="0">
                <a:solidFill>
                  <a:schemeClr val="bg1"/>
                </a:solidFill>
              </a:rPr>
              <a:t>지키기 </a:t>
            </a:r>
            <a:r>
              <a:rPr lang="ko-KR" altLang="en-US" sz="2800" dirty="0" smtClean="0">
                <a:solidFill>
                  <a:schemeClr val="bg1"/>
                </a:solidFill>
              </a:rPr>
              <a:t>위해서는 나라가 발전해야 하고 그러기 </a:t>
            </a:r>
            <a:r>
              <a:rPr lang="ko-KR" altLang="en-US" sz="2800" dirty="0">
                <a:solidFill>
                  <a:schemeClr val="bg1"/>
                </a:solidFill>
              </a:rPr>
              <a:t>위해서는 국민들 </a:t>
            </a:r>
            <a:r>
              <a:rPr lang="ko-KR" altLang="en-US" sz="2800" dirty="0" smtClean="0">
                <a:solidFill>
                  <a:schemeClr val="bg1"/>
                </a:solidFill>
              </a:rPr>
              <a:t>한 명 한 명이 성장하고</a:t>
            </a:r>
            <a:r>
              <a:rPr lang="en-US" altLang="ko-KR" sz="2800" dirty="0" smtClean="0">
                <a:solidFill>
                  <a:schemeClr val="bg1"/>
                </a:solidFill>
              </a:rPr>
              <a:t>,</a:t>
            </a:r>
            <a:r>
              <a:rPr lang="ko-KR" altLang="en-US" sz="2800" dirty="0" smtClean="0">
                <a:solidFill>
                  <a:schemeClr val="bg1"/>
                </a:solidFill>
              </a:rPr>
              <a:t> 우리나라의 </a:t>
            </a:r>
            <a:r>
              <a:rPr lang="ko-KR" altLang="en-US" sz="2800" dirty="0">
                <a:solidFill>
                  <a:schemeClr val="bg1"/>
                </a:solidFill>
              </a:rPr>
              <a:t>역사에 대해서 깊이 </a:t>
            </a:r>
            <a:r>
              <a:rPr lang="ko-KR" altLang="en-US" sz="2800" dirty="0" smtClean="0">
                <a:solidFill>
                  <a:schemeClr val="bg1"/>
                </a:solidFill>
              </a:rPr>
              <a:t>알 </a:t>
            </a:r>
            <a:r>
              <a:rPr lang="ko-KR" altLang="en-US" sz="2800" dirty="0">
                <a:solidFill>
                  <a:schemeClr val="bg1"/>
                </a:solidFill>
              </a:rPr>
              <a:t>필요가 있다고 </a:t>
            </a:r>
            <a:r>
              <a:rPr lang="ko-KR" altLang="en-US" sz="2800" dirty="0" smtClean="0">
                <a:solidFill>
                  <a:schemeClr val="bg1"/>
                </a:solidFill>
              </a:rPr>
              <a:t>느꼈다</a:t>
            </a:r>
            <a:r>
              <a:rPr lang="en-US" altLang="ko-KR" sz="2800" dirty="0" smtClean="0">
                <a:solidFill>
                  <a:schemeClr val="bg1"/>
                </a:solidFill>
              </a:rPr>
              <a:t>.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물, 실외, 자연, 몸이(가) 표시된 사진&#10;&#10;자동 생성된 설명">
            <a:extLst>
              <a:ext uri="{FF2B5EF4-FFF2-40B4-BE49-F238E27FC236}">
                <a16:creationId xmlns:a16="http://schemas.microsoft.com/office/drawing/2014/main" xmlns="" id="{76783AA7-A11F-4578-949C-901A9C98D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5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7D66A10F-C6B6-4943-8C9E-4BFCD6E8727C}"/>
              </a:ext>
            </a:extLst>
          </p:cNvPr>
          <p:cNvSpPr/>
          <p:nvPr/>
        </p:nvSpPr>
        <p:spPr>
          <a:xfrm>
            <a:off x="4610658" y="5342974"/>
            <a:ext cx="2970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한반도에서 가장 오래된 화산 섬</a:t>
            </a:r>
            <a:endParaRPr lang="ko-KR" altLang="en-US" sz="1600" dirty="0">
              <a:solidFill>
                <a:schemeClr val="bg1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19CC9C7F-B06C-4664-9D4D-A4E1420BE725}"/>
              </a:ext>
            </a:extLst>
          </p:cNvPr>
          <p:cNvGrpSpPr/>
          <p:nvPr/>
        </p:nvGrpSpPr>
        <p:grpSpPr>
          <a:xfrm>
            <a:off x="333412" y="582203"/>
            <a:ext cx="954106" cy="1938992"/>
            <a:chOff x="4664840" y="1905784"/>
            <a:chExt cx="954106" cy="1938992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xmlns="" id="{C819BE85-56AD-417C-BDEC-10059410313E}"/>
                </a:ext>
              </a:extLst>
            </p:cNvPr>
            <p:cNvCxnSpPr>
              <a:cxnSpLocks/>
            </p:cNvCxnSpPr>
            <p:nvPr/>
          </p:nvCxnSpPr>
          <p:spPr>
            <a:xfrm>
              <a:off x="5618946" y="2103120"/>
              <a:ext cx="0" cy="15443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1E3F325E-E61F-412F-8613-2B3677EB91A3}"/>
                </a:ext>
              </a:extLst>
            </p:cNvPr>
            <p:cNvSpPr/>
            <p:nvPr/>
          </p:nvSpPr>
          <p:spPr>
            <a:xfrm>
              <a:off x="4664840" y="1905784"/>
              <a:ext cx="915635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 smtClean="0">
                  <a:solidFill>
                    <a:schemeClr val="bg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목</a:t>
              </a:r>
              <a:endParaRPr lang="en-US" altLang="ko-KR" sz="6000" dirty="0" smtClean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endParaRPr>
            </a:p>
            <a:p>
              <a:r>
                <a:rPr lang="ko-KR" altLang="en-US" sz="6000" dirty="0" smtClean="0">
                  <a:solidFill>
                    <a:schemeClr val="bg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차</a:t>
              </a:r>
              <a:endParaRPr lang="ko-KR" altLang="en-US" sz="6000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CEC1F1BE-878F-40E8-B42C-A66D98D37C18}"/>
              </a:ext>
            </a:extLst>
          </p:cNvPr>
          <p:cNvSpPr/>
          <p:nvPr/>
        </p:nvSpPr>
        <p:spPr>
          <a:xfrm>
            <a:off x="1519963" y="779538"/>
            <a:ext cx="34711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01. </a:t>
            </a:r>
            <a:r>
              <a:rPr lang="ko-KR" altLang="en-US" b="1" dirty="0" smtClean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독도란</a:t>
            </a:r>
            <a:r>
              <a:rPr lang="en-US" altLang="ko-KR" b="1" dirty="0" smtClean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?</a:t>
            </a:r>
          </a:p>
          <a:p>
            <a:endParaRPr lang="en-US" altLang="ko-KR" b="1" dirty="0">
              <a:solidFill>
                <a:schemeClr val="bg1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r>
              <a:rPr lang="en-US" altLang="ko-KR" b="1" dirty="0" smtClean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02. </a:t>
            </a:r>
            <a:r>
              <a:rPr lang="ko-KR" altLang="en-US" b="1" dirty="0" smtClean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실효적 근거</a:t>
            </a:r>
            <a:endParaRPr lang="en-US" altLang="ko-KR" b="1" dirty="0" smtClean="0">
              <a:solidFill>
                <a:schemeClr val="bg1"/>
              </a:solidFill>
              <a:effectLst/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endParaRPr lang="en-US" altLang="ko-KR" b="1" dirty="0">
              <a:solidFill>
                <a:schemeClr val="bg1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r>
              <a:rPr lang="en-US" altLang="ko-KR" b="1" dirty="0" smtClean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03. </a:t>
            </a:r>
            <a:r>
              <a:rPr lang="ko-KR" altLang="en-US" b="1" dirty="0" smtClean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역사적 근거 및 지리적 근거</a:t>
            </a:r>
            <a:endParaRPr lang="en-US" altLang="ko-KR" b="1" dirty="0" smtClean="0">
              <a:solidFill>
                <a:schemeClr val="bg1"/>
              </a:solidFill>
              <a:effectLst/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endParaRPr lang="en-US" altLang="ko-KR" b="1" dirty="0">
              <a:solidFill>
                <a:schemeClr val="bg1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r>
              <a:rPr lang="en-US" altLang="ko-KR" b="1" dirty="0" smtClean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04. </a:t>
            </a:r>
            <a:r>
              <a:rPr lang="ko-KR" altLang="en-US" b="1" dirty="0" smtClean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느낀 점</a:t>
            </a:r>
            <a:endParaRPr lang="en-US" altLang="ko-KR" b="1" dirty="0">
              <a:solidFill>
                <a:schemeClr val="bg1"/>
              </a:solidFill>
              <a:effectLst/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4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eans\Desktop\독도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7944" y="1534652"/>
            <a:ext cx="5516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+mj-lt"/>
                <a:cs typeface="Arial" pitchFamily="34" charset="0"/>
              </a:rPr>
              <a:t>THANK YOU</a:t>
            </a:r>
            <a:endParaRPr lang="ko-KR" altLang="en-US" sz="70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91797B8B-81C2-4A61-A577-772A315B97C1}"/>
              </a:ext>
            </a:extLst>
          </p:cNvPr>
          <p:cNvSpPr/>
          <p:nvPr/>
        </p:nvSpPr>
        <p:spPr>
          <a:xfrm>
            <a:off x="223396" y="1286668"/>
            <a:ext cx="5320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spc="100" dirty="0" smtClean="0">
                <a:effectLst/>
                <a:ea typeface="나눔명조" panose="02020603020101020101" pitchFamily="18" charset="-127"/>
              </a:rPr>
              <a:t>두 개의 섬으로 이루어져 있으며</a:t>
            </a:r>
            <a:r>
              <a:rPr lang="en-US" altLang="ko-KR" sz="1600" spc="100" dirty="0" smtClean="0">
                <a:effectLst/>
                <a:ea typeface="나눔명조" panose="02020603020101020101" pitchFamily="18" charset="-127"/>
              </a:rPr>
              <a:t>, </a:t>
            </a:r>
            <a:r>
              <a:rPr lang="ko-KR" altLang="en-US" sz="1600" spc="100" dirty="0" smtClean="0">
                <a:effectLst/>
                <a:ea typeface="나눔명조" panose="02020603020101020101" pitchFamily="18" charset="-127"/>
              </a:rPr>
              <a:t>경상북도 울릉군에 속해 대한민국 정부 소유의 국유지로서 천연기념물 </a:t>
            </a:r>
            <a:r>
              <a:rPr lang="en-US" altLang="ko-KR" sz="1600" spc="100" dirty="0" smtClean="0">
                <a:effectLst/>
                <a:ea typeface="나눔명조" panose="02020603020101020101" pitchFamily="18" charset="-127"/>
              </a:rPr>
              <a:t>336</a:t>
            </a:r>
            <a:r>
              <a:rPr lang="ko-KR" altLang="en-US" sz="1600" spc="100" dirty="0" smtClean="0">
                <a:effectLst/>
                <a:ea typeface="나눔명조" panose="02020603020101020101" pitchFamily="18" charset="-127"/>
              </a:rPr>
              <a:t>호로 지정되어 있다</a:t>
            </a:r>
            <a:r>
              <a:rPr lang="en-US" altLang="ko-KR" sz="1600" spc="100" dirty="0" smtClean="0">
                <a:effectLst/>
                <a:ea typeface="나눔명조" panose="02020603020101020101" pitchFamily="18" charset="-127"/>
              </a:rPr>
              <a:t>.</a:t>
            </a:r>
            <a:endParaRPr lang="en-US" altLang="ko-KR" sz="1600" spc="100" dirty="0">
              <a:effectLst/>
              <a:ea typeface="나눔명조" panose="02020603020101020101" pitchFamily="18" charset="-127"/>
            </a:endParaRPr>
          </a:p>
        </p:txBody>
      </p:sp>
      <p:pic>
        <p:nvPicPr>
          <p:cNvPr id="7" name="그림 6" descr="물, 바위, 자연, 실외이(가) 표시된 사진&#10;&#10;자동 생성된 설명">
            <a:extLst>
              <a:ext uri="{FF2B5EF4-FFF2-40B4-BE49-F238E27FC236}">
                <a16:creationId xmlns:a16="http://schemas.microsoft.com/office/drawing/2014/main" xmlns="" id="{3298950A-3AC0-4DDF-B2D0-6FF10D787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92"/>
          <a:stretch/>
        </p:blipFill>
        <p:spPr>
          <a:xfrm>
            <a:off x="5802963" y="-1"/>
            <a:ext cx="6389037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5EB83505-D318-4861-BD03-93147E0F2BC0}"/>
              </a:ext>
            </a:extLst>
          </p:cNvPr>
          <p:cNvSpPr/>
          <p:nvPr/>
        </p:nvSpPr>
        <p:spPr>
          <a:xfrm>
            <a:off x="217045" y="196878"/>
            <a:ext cx="1798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01. </a:t>
            </a:r>
            <a:r>
              <a:rPr lang="ko-KR" altLang="en-US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독도란</a:t>
            </a:r>
            <a:endParaRPr lang="en-US" altLang="ko-KR" sz="280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91797B8B-81C2-4A61-A577-772A315B97C1}"/>
              </a:ext>
            </a:extLst>
          </p:cNvPr>
          <p:cNvSpPr/>
          <p:nvPr/>
        </p:nvSpPr>
        <p:spPr>
          <a:xfrm>
            <a:off x="1181101" y="6290468"/>
            <a:ext cx="4457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- </a:t>
            </a:r>
            <a:r>
              <a:rPr lang="ko-KR" altLang="en-US" sz="1600" dirty="0" smtClean="0"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독도는 </a:t>
            </a:r>
            <a:r>
              <a:rPr lang="ko-KR" altLang="en-US" sz="1600" dirty="0"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우리나라에서 가장 먼저 해가 뜨는 </a:t>
            </a:r>
            <a:r>
              <a:rPr lang="ko-KR" altLang="en-US" sz="1600" dirty="0" smtClean="0"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곳</a:t>
            </a:r>
            <a:r>
              <a:rPr lang="en-US" altLang="ko-KR" sz="1600" dirty="0" smtClean="0"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endParaRPr lang="en-US" altLang="ko-KR" sz="1600" dirty="0">
              <a:effectLst/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91797B8B-81C2-4A61-A577-772A315B97C1}"/>
              </a:ext>
            </a:extLst>
          </p:cNvPr>
          <p:cNvSpPr/>
          <p:nvPr/>
        </p:nvSpPr>
        <p:spPr>
          <a:xfrm>
            <a:off x="223396" y="3136611"/>
            <a:ext cx="53201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spc="100" dirty="0" smtClean="0">
                <a:effectLst/>
                <a:ea typeface="나눔명조" panose="02020603020101020101" pitchFamily="18" charset="-127"/>
              </a:rPr>
              <a:t>또한 독도는 </a:t>
            </a:r>
            <a:endParaRPr lang="en-US" altLang="ko-KR" sz="1600" spc="100" dirty="0" smtClean="0">
              <a:effectLst/>
              <a:ea typeface="나눔명조" panose="02020603020101020101" pitchFamily="18" charset="-127"/>
            </a:endParaRPr>
          </a:p>
          <a:p>
            <a:r>
              <a:rPr lang="en-US" altLang="ko-KR" sz="1600" spc="100" dirty="0" smtClean="0">
                <a:effectLst/>
                <a:ea typeface="나눔명조" panose="02020603020101020101" pitchFamily="18" charset="-127"/>
              </a:rPr>
              <a:t>- </a:t>
            </a:r>
            <a:r>
              <a:rPr lang="ko-KR" altLang="en-US" sz="1600" spc="100" dirty="0" smtClean="0">
                <a:effectLst/>
                <a:ea typeface="나눔명조" panose="02020603020101020101" pitchFamily="18" charset="-127"/>
              </a:rPr>
              <a:t>자연환경보전</a:t>
            </a:r>
            <a:r>
              <a:rPr lang="en-US" altLang="ko-KR" sz="1600" spc="100" dirty="0" smtClean="0">
                <a:effectLst/>
                <a:ea typeface="나눔명조" panose="02020603020101020101" pitchFamily="18" charset="-127"/>
              </a:rPr>
              <a:t>, </a:t>
            </a:r>
            <a:r>
              <a:rPr lang="ko-KR" altLang="en-US" sz="1600" spc="100" dirty="0" smtClean="0">
                <a:effectLst/>
                <a:ea typeface="나눔명조" panose="02020603020101020101" pitchFamily="18" charset="-127"/>
              </a:rPr>
              <a:t>생태계 보전</a:t>
            </a:r>
            <a:endParaRPr lang="en-US" altLang="ko-KR" sz="1600" spc="100" dirty="0" smtClean="0">
              <a:effectLst/>
              <a:ea typeface="나눔명조" panose="02020603020101020101" pitchFamily="18" charset="-127"/>
            </a:endParaRPr>
          </a:p>
          <a:p>
            <a:r>
              <a:rPr lang="en-US" altLang="ko-KR" sz="1600" spc="100" dirty="0" smtClean="0">
                <a:effectLst/>
                <a:ea typeface="나눔명조" panose="02020603020101020101" pitchFamily="18" charset="-127"/>
              </a:rPr>
              <a:t>- </a:t>
            </a:r>
            <a:r>
              <a:rPr lang="ko-KR" altLang="en-US" sz="1600" spc="100" dirty="0" smtClean="0">
                <a:effectLst/>
                <a:ea typeface="나눔명조" panose="02020603020101020101" pitchFamily="18" charset="-127"/>
              </a:rPr>
              <a:t>자연생태계가 우수한 특정도서</a:t>
            </a:r>
            <a:r>
              <a:rPr lang="ko-KR" altLang="en-US" sz="1600" spc="100" dirty="0" smtClean="0">
                <a:ea typeface="나눔명조" panose="02020603020101020101" pitchFamily="18" charset="-127"/>
              </a:rPr>
              <a:t>로서 관리</a:t>
            </a:r>
            <a:endParaRPr lang="en-US" altLang="ko-KR" sz="1600" spc="100" dirty="0" smtClean="0">
              <a:effectLst/>
              <a:ea typeface="나눔명조" panose="02020603020101020101" pitchFamily="18" charset="-127"/>
            </a:endParaRPr>
          </a:p>
          <a:p>
            <a:r>
              <a:rPr lang="en-US" altLang="ko-KR" sz="1600" spc="100" dirty="0" smtClean="0">
                <a:effectLst/>
                <a:ea typeface="나눔명조" panose="02020603020101020101" pitchFamily="18" charset="-127"/>
              </a:rPr>
              <a:t>- </a:t>
            </a:r>
            <a:r>
              <a:rPr lang="ko-KR" altLang="en-US" sz="1600" spc="100" dirty="0" smtClean="0">
                <a:effectLst/>
                <a:ea typeface="나눔명조" panose="02020603020101020101" pitchFamily="18" charset="-127"/>
              </a:rPr>
              <a:t>지속 가능한 이용이 가능하도록 독도 수산자원 이용</a:t>
            </a:r>
            <a:r>
              <a:rPr lang="en-US" altLang="ko-KR" sz="1600" spc="100" dirty="0" smtClean="0">
                <a:effectLst/>
                <a:ea typeface="나눔명조" panose="02020603020101020101" pitchFamily="18" charset="-127"/>
              </a:rPr>
              <a:t> </a:t>
            </a:r>
          </a:p>
          <a:p>
            <a:r>
              <a:rPr lang="en-US" altLang="ko-KR" sz="1600" spc="100" dirty="0" smtClean="0">
                <a:effectLst/>
                <a:ea typeface="나눔명조" panose="02020603020101020101" pitchFamily="18" charset="-127"/>
              </a:rPr>
              <a:t>- </a:t>
            </a:r>
            <a:r>
              <a:rPr lang="ko-KR" altLang="en-US" sz="1600" spc="100" dirty="0" smtClean="0">
                <a:effectLst/>
                <a:ea typeface="나눔명조" panose="02020603020101020101" pitchFamily="18" charset="-127"/>
              </a:rPr>
              <a:t>해양과학 연구를 </a:t>
            </a:r>
            <a:r>
              <a:rPr lang="ko-KR" altLang="en-US" sz="1600" spc="100" dirty="0" err="1" smtClean="0">
                <a:effectLst/>
                <a:ea typeface="나눔명조" panose="02020603020101020101" pitchFamily="18" charset="-127"/>
              </a:rPr>
              <a:t>균형있게</a:t>
            </a:r>
            <a:r>
              <a:rPr lang="ko-KR" altLang="en-US" sz="1600" spc="100" dirty="0" smtClean="0">
                <a:effectLst/>
                <a:ea typeface="나눔명조" panose="02020603020101020101" pitchFamily="18" charset="-127"/>
              </a:rPr>
              <a:t> 추진하고 있다</a:t>
            </a:r>
            <a:r>
              <a:rPr lang="en-US" altLang="ko-KR" sz="1600" spc="100" dirty="0" smtClean="0">
                <a:effectLst/>
                <a:ea typeface="나눔명조" panose="02020603020101020101" pitchFamily="18" charset="-127"/>
              </a:rPr>
              <a:t>.</a:t>
            </a:r>
            <a:endParaRPr lang="en-US" altLang="ko-KR" sz="1600" spc="100" dirty="0">
              <a:effectLst/>
              <a:ea typeface="나눔명조" panose="0202060302010102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9" y="4589463"/>
            <a:ext cx="11239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23" y="4589463"/>
            <a:ext cx="1104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4522788"/>
            <a:ext cx="1123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물, 바위, 자연, 실외이(가) 표시된 사진&#10;&#10;자동 생성된 설명">
            <a:extLst>
              <a:ext uri="{FF2B5EF4-FFF2-40B4-BE49-F238E27FC236}">
                <a16:creationId xmlns:a16="http://schemas.microsoft.com/office/drawing/2014/main" xmlns="" id="{3298950A-3AC0-4DDF-B2D0-6FF10D787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92"/>
          <a:stretch/>
        </p:blipFill>
        <p:spPr>
          <a:xfrm>
            <a:off x="5802963" y="-1"/>
            <a:ext cx="6389037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5EB83505-D318-4861-BD03-93147E0F2BC0}"/>
              </a:ext>
            </a:extLst>
          </p:cNvPr>
          <p:cNvSpPr/>
          <p:nvPr/>
        </p:nvSpPr>
        <p:spPr>
          <a:xfrm>
            <a:off x="217045" y="196878"/>
            <a:ext cx="1798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01. </a:t>
            </a:r>
            <a:r>
              <a:rPr lang="ko-KR" altLang="en-US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독도란</a:t>
            </a:r>
            <a:endParaRPr lang="en-US" altLang="ko-KR" sz="280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91797B8B-81C2-4A61-A577-772A315B97C1}"/>
              </a:ext>
            </a:extLst>
          </p:cNvPr>
          <p:cNvSpPr/>
          <p:nvPr/>
        </p:nvSpPr>
        <p:spPr>
          <a:xfrm>
            <a:off x="1181101" y="6290468"/>
            <a:ext cx="4457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- </a:t>
            </a:r>
            <a:r>
              <a:rPr lang="ko-KR" altLang="en-US" sz="1600" dirty="0" smtClean="0"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독도는 </a:t>
            </a:r>
            <a:r>
              <a:rPr lang="ko-KR" altLang="en-US" sz="1600" dirty="0"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우리나라에서 가장 먼저 해가 뜨는 </a:t>
            </a:r>
            <a:r>
              <a:rPr lang="ko-KR" altLang="en-US" sz="1600" dirty="0" smtClean="0"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곳</a:t>
            </a:r>
            <a:r>
              <a:rPr lang="en-US" altLang="ko-KR" sz="1600" dirty="0" smtClean="0"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endParaRPr lang="en-US" altLang="ko-KR" sz="1600" dirty="0">
              <a:effectLst/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91797B8B-81C2-4A61-A577-772A315B97C1}"/>
              </a:ext>
            </a:extLst>
          </p:cNvPr>
          <p:cNvSpPr/>
          <p:nvPr/>
        </p:nvSpPr>
        <p:spPr>
          <a:xfrm>
            <a:off x="223396" y="1290923"/>
            <a:ext cx="5320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spc="100" dirty="0" smtClean="0">
                <a:effectLst/>
                <a:ea typeface="나눔명조" panose="02020603020101020101" pitchFamily="18" charset="-127"/>
              </a:rPr>
              <a:t>현재 약 </a:t>
            </a:r>
            <a:r>
              <a:rPr lang="en-US" altLang="ko-KR" sz="1600" spc="100" dirty="0" smtClean="0">
                <a:effectLst/>
                <a:ea typeface="나눔명조" panose="02020603020101020101" pitchFamily="18" charset="-127"/>
              </a:rPr>
              <a:t>40</a:t>
            </a:r>
            <a:r>
              <a:rPr lang="ko-KR" altLang="en-US" sz="1600" spc="100" dirty="0" smtClean="0">
                <a:ea typeface="나눔명조" panose="02020603020101020101" pitchFamily="18" charset="-127"/>
              </a:rPr>
              <a:t>명</a:t>
            </a:r>
            <a:r>
              <a:rPr lang="en-US" altLang="ko-KR" sz="1600" spc="100" dirty="0" smtClean="0">
                <a:ea typeface="나눔명조" panose="02020603020101020101" pitchFamily="18" charset="-127"/>
              </a:rPr>
              <a:t>(</a:t>
            </a:r>
            <a:r>
              <a:rPr lang="ko-KR" altLang="en-US" sz="1600" spc="100" dirty="0" smtClean="0">
                <a:ea typeface="나눔명조" panose="02020603020101020101" pitchFamily="18" charset="-127"/>
              </a:rPr>
              <a:t>독도경비대원</a:t>
            </a:r>
            <a:r>
              <a:rPr lang="en-US" altLang="ko-KR" sz="1600" spc="100" dirty="0" smtClean="0">
                <a:ea typeface="나눔명조" panose="02020603020101020101" pitchFamily="18" charset="-127"/>
              </a:rPr>
              <a:t>, </a:t>
            </a:r>
            <a:r>
              <a:rPr lang="ko-KR" altLang="en-US" sz="1600" spc="100" dirty="0" smtClean="0">
                <a:ea typeface="나눔명조" panose="02020603020101020101" pitchFamily="18" charset="-127"/>
              </a:rPr>
              <a:t>등대관리원</a:t>
            </a:r>
            <a:r>
              <a:rPr lang="en-US" altLang="ko-KR" sz="1600" spc="100" dirty="0" smtClean="0">
                <a:ea typeface="나눔명조" panose="02020603020101020101" pitchFamily="18" charset="-127"/>
              </a:rPr>
              <a:t>, </a:t>
            </a:r>
            <a:r>
              <a:rPr lang="ko-KR" altLang="en-US" sz="1600" spc="100" dirty="0" smtClean="0">
                <a:ea typeface="나눔명조" panose="02020603020101020101" pitchFamily="18" charset="-127"/>
              </a:rPr>
              <a:t>울릉군청 </a:t>
            </a:r>
            <a:endParaRPr lang="en-US" altLang="ko-KR" sz="1600" spc="100" dirty="0" smtClean="0">
              <a:ea typeface="나눔명조" panose="02020603020101020101" pitchFamily="18" charset="-127"/>
            </a:endParaRPr>
          </a:p>
          <a:p>
            <a:r>
              <a:rPr lang="ko-KR" altLang="en-US" sz="1600" spc="100" dirty="0" smtClean="0">
                <a:ea typeface="나눔명조" panose="02020603020101020101" pitchFamily="18" charset="-127"/>
              </a:rPr>
              <a:t>직원 등</a:t>
            </a:r>
            <a:r>
              <a:rPr lang="en-US" altLang="ko-KR" sz="1600" spc="100" dirty="0" smtClean="0">
                <a:ea typeface="나눔명조" panose="02020603020101020101" pitchFamily="18" charset="-127"/>
              </a:rPr>
              <a:t>)</a:t>
            </a:r>
            <a:r>
              <a:rPr lang="ko-KR" altLang="en-US" sz="1600" spc="100" dirty="0" smtClean="0">
                <a:ea typeface="나눔명조" panose="02020603020101020101" pitchFamily="18" charset="-127"/>
              </a:rPr>
              <a:t>이 거주 중에 있다</a:t>
            </a:r>
            <a:r>
              <a:rPr lang="en-US" altLang="ko-KR" sz="1600" spc="100" dirty="0" smtClean="0">
                <a:ea typeface="나눔명조" panose="02020603020101020101" pitchFamily="18" charset="-127"/>
              </a:rPr>
              <a:t>.</a:t>
            </a:r>
            <a:endParaRPr lang="en-US" altLang="ko-KR" sz="1600" spc="100" dirty="0">
              <a:effectLst/>
              <a:ea typeface="나눔명조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91797B8B-81C2-4A61-A577-772A315B97C1}"/>
              </a:ext>
            </a:extLst>
          </p:cNvPr>
          <p:cNvSpPr/>
          <p:nvPr/>
        </p:nvSpPr>
        <p:spPr>
          <a:xfrm>
            <a:off x="217045" y="2797968"/>
            <a:ext cx="53201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1600" spc="100" dirty="0"/>
              <a:t>면적 </a:t>
            </a:r>
            <a:r>
              <a:rPr lang="en-US" altLang="ko-KR" sz="1600" spc="100" dirty="0"/>
              <a:t>: </a:t>
            </a:r>
            <a:r>
              <a:rPr lang="ko-KR" altLang="en-US" sz="1600" spc="100" dirty="0"/>
              <a:t>총면적 </a:t>
            </a:r>
            <a:r>
              <a:rPr lang="en-US" altLang="ko-KR" sz="1600" spc="100" dirty="0"/>
              <a:t>187,554</a:t>
            </a:r>
            <a:r>
              <a:rPr lang="ko-KR" altLang="en-US" sz="1600" spc="100" dirty="0"/>
              <a:t>㎡</a:t>
            </a:r>
            <a:r>
              <a:rPr lang="en-US" altLang="ko-KR" sz="1600" spc="100" dirty="0"/>
              <a:t>, </a:t>
            </a:r>
            <a:r>
              <a:rPr lang="ko-KR" altLang="en-US" sz="1600" spc="100" dirty="0"/>
              <a:t>동도 </a:t>
            </a:r>
            <a:r>
              <a:rPr lang="en-US" altLang="ko-KR" sz="1600" spc="100" dirty="0"/>
              <a:t>73,297</a:t>
            </a:r>
            <a:r>
              <a:rPr lang="ko-KR" altLang="en-US" sz="1600" spc="100" dirty="0"/>
              <a:t>㎡</a:t>
            </a:r>
            <a:r>
              <a:rPr lang="en-US" altLang="ko-KR" sz="1600" spc="100" dirty="0"/>
              <a:t>, </a:t>
            </a:r>
            <a:endParaRPr lang="en-US" altLang="ko-KR" sz="1600" spc="100" dirty="0" smtClean="0"/>
          </a:p>
          <a:p>
            <a:pPr fontAlgn="base" latinLnBrk="0"/>
            <a:r>
              <a:rPr lang="en-US" altLang="ko-KR" sz="1600" spc="100" dirty="0"/>
              <a:t> </a:t>
            </a:r>
            <a:r>
              <a:rPr lang="en-US" altLang="ko-KR" sz="1600" spc="100" dirty="0" smtClean="0"/>
              <a:t>       </a:t>
            </a:r>
            <a:r>
              <a:rPr lang="ko-KR" altLang="en-US" sz="1600" spc="100" dirty="0" smtClean="0"/>
              <a:t>서도 </a:t>
            </a:r>
            <a:r>
              <a:rPr lang="en-US" altLang="ko-KR" sz="1600" spc="100" dirty="0"/>
              <a:t>88,740</a:t>
            </a:r>
            <a:r>
              <a:rPr lang="ko-KR" altLang="en-US" sz="1600" spc="100" dirty="0"/>
              <a:t>㎡</a:t>
            </a:r>
            <a:r>
              <a:rPr lang="en-US" altLang="ko-KR" sz="1600" spc="100" dirty="0"/>
              <a:t>, </a:t>
            </a:r>
            <a:r>
              <a:rPr lang="ko-KR" altLang="en-US" sz="1600" spc="100" dirty="0" smtClean="0"/>
              <a:t>부속도서</a:t>
            </a:r>
            <a:r>
              <a:rPr lang="en-US" altLang="ko-KR" sz="1600" spc="100" dirty="0"/>
              <a:t>: 25,517</a:t>
            </a:r>
            <a:r>
              <a:rPr lang="ko-KR" altLang="en-US" sz="1600" spc="100" dirty="0" smtClean="0"/>
              <a:t>㎡</a:t>
            </a:r>
            <a:endParaRPr lang="en-US" altLang="ko-KR" sz="1600" spc="100" dirty="0" smtClean="0"/>
          </a:p>
          <a:p>
            <a:pPr fontAlgn="base" latinLnBrk="0"/>
            <a:endParaRPr lang="ko-KR" altLang="en-US" sz="1600" spc="100" dirty="0"/>
          </a:p>
          <a:p>
            <a:pPr fontAlgn="base" latinLnBrk="0"/>
            <a:r>
              <a:rPr lang="ko-KR" altLang="en-US" sz="1600" spc="100" dirty="0"/>
              <a:t>높이 </a:t>
            </a:r>
            <a:r>
              <a:rPr lang="en-US" altLang="ko-KR" sz="1600" spc="100" dirty="0"/>
              <a:t>: </a:t>
            </a:r>
            <a:r>
              <a:rPr lang="ko-KR" altLang="en-US" sz="1600" spc="100" dirty="0"/>
              <a:t>동도 </a:t>
            </a:r>
            <a:r>
              <a:rPr lang="en-US" altLang="ko-KR" sz="1600" spc="100" dirty="0"/>
              <a:t>98.6m, </a:t>
            </a:r>
            <a:r>
              <a:rPr lang="ko-KR" altLang="en-US" sz="1600" spc="100" dirty="0"/>
              <a:t>서도 </a:t>
            </a:r>
            <a:r>
              <a:rPr lang="en-US" altLang="ko-KR" sz="1600" spc="100" dirty="0" smtClean="0"/>
              <a:t>168.5m</a:t>
            </a:r>
          </a:p>
          <a:p>
            <a:pPr fontAlgn="base" latinLnBrk="0"/>
            <a:endParaRPr lang="ko-KR" altLang="en-US" sz="1600" spc="100" dirty="0"/>
          </a:p>
          <a:p>
            <a:pPr fontAlgn="base" latinLnBrk="0"/>
            <a:r>
              <a:rPr lang="ko-KR" altLang="en-US" sz="1600" spc="100" dirty="0" smtClean="0"/>
              <a:t>둘레 </a:t>
            </a:r>
            <a:r>
              <a:rPr lang="en-US" altLang="ko-KR" sz="1600" spc="100" dirty="0" smtClean="0"/>
              <a:t>: </a:t>
            </a:r>
            <a:r>
              <a:rPr lang="ko-KR" altLang="en-US" sz="1600" spc="100" dirty="0" err="1"/>
              <a:t>총둘레</a:t>
            </a:r>
            <a:r>
              <a:rPr lang="ko-KR" altLang="en-US" sz="1600" spc="100" dirty="0"/>
              <a:t> </a:t>
            </a:r>
            <a:r>
              <a:rPr lang="en-US" altLang="ko-KR" sz="1600" spc="100" dirty="0"/>
              <a:t>5.4</a:t>
            </a:r>
            <a:r>
              <a:rPr lang="ko-KR" altLang="en-US" sz="1600" spc="100" dirty="0"/>
              <a:t>㎞</a:t>
            </a:r>
            <a:r>
              <a:rPr lang="en-US" altLang="ko-KR" sz="1600" spc="100" dirty="0"/>
              <a:t>, </a:t>
            </a:r>
            <a:r>
              <a:rPr lang="ko-KR" altLang="en-US" sz="1600" spc="100" dirty="0"/>
              <a:t>동도 </a:t>
            </a:r>
            <a:r>
              <a:rPr lang="en-US" altLang="ko-KR" sz="1600" spc="100" dirty="0"/>
              <a:t>2.8</a:t>
            </a:r>
            <a:r>
              <a:rPr lang="ko-KR" altLang="en-US" sz="1600" spc="100" dirty="0"/>
              <a:t>㎞</a:t>
            </a:r>
            <a:r>
              <a:rPr lang="en-US" altLang="ko-KR" sz="1600" spc="100" dirty="0"/>
              <a:t>, </a:t>
            </a:r>
            <a:r>
              <a:rPr lang="ko-KR" altLang="en-US" sz="1600" spc="100" dirty="0"/>
              <a:t>서도 </a:t>
            </a:r>
            <a:r>
              <a:rPr lang="en-US" altLang="ko-KR" sz="1600" spc="100" dirty="0"/>
              <a:t>2.6</a:t>
            </a:r>
            <a:r>
              <a:rPr lang="ko-KR" altLang="en-US" sz="1600" spc="100" dirty="0" smtClean="0"/>
              <a:t>㎞</a:t>
            </a:r>
            <a:endParaRPr lang="en-US" altLang="ko-KR" sz="1600" spc="100" dirty="0" smtClean="0"/>
          </a:p>
          <a:p>
            <a:pPr fontAlgn="base" latinLnBrk="0"/>
            <a:endParaRPr lang="ko-KR" altLang="en-US" sz="1600" spc="100" dirty="0"/>
          </a:p>
          <a:p>
            <a:pPr fontAlgn="base" latinLnBrk="0"/>
            <a:r>
              <a:rPr lang="ko-KR" altLang="en-US" sz="1600" spc="100" dirty="0"/>
              <a:t>좌표 </a:t>
            </a:r>
            <a:r>
              <a:rPr lang="en-US" altLang="ko-KR" sz="1600" spc="100" dirty="0"/>
              <a:t>: </a:t>
            </a:r>
            <a:r>
              <a:rPr lang="ko-KR" altLang="en-US" sz="1600" spc="100" dirty="0"/>
              <a:t>독도의 좌표는 동도 </a:t>
            </a:r>
            <a:r>
              <a:rPr lang="ko-KR" altLang="en-US" sz="1600" spc="100" dirty="0" err="1"/>
              <a:t>삼각점</a:t>
            </a:r>
            <a:r>
              <a:rPr lang="ko-KR" altLang="en-US" sz="1600" spc="100" dirty="0"/>
              <a:t> 기준으로 </a:t>
            </a:r>
            <a:endParaRPr lang="en-US" altLang="ko-KR" sz="1600" spc="100" dirty="0" smtClean="0"/>
          </a:p>
          <a:p>
            <a:pPr fontAlgn="base" latinLnBrk="0"/>
            <a:r>
              <a:rPr lang="en-US" altLang="ko-KR" sz="1600" spc="100" dirty="0"/>
              <a:t> </a:t>
            </a:r>
            <a:r>
              <a:rPr lang="en-US" altLang="ko-KR" sz="1600" spc="100" dirty="0" smtClean="0"/>
              <a:t>       </a:t>
            </a:r>
            <a:r>
              <a:rPr lang="ko-KR" altLang="en-US" sz="1600" spc="100" dirty="0" smtClean="0"/>
              <a:t>북위 </a:t>
            </a:r>
            <a:r>
              <a:rPr lang="en-US" altLang="ko-KR" sz="1600" spc="100" dirty="0"/>
              <a:t>37</a:t>
            </a:r>
            <a:r>
              <a:rPr lang="ko-KR" altLang="en-US" sz="1600" spc="100" dirty="0"/>
              <a:t>도</a:t>
            </a:r>
            <a:r>
              <a:rPr lang="en-US" altLang="ko-KR" sz="1600" spc="100" dirty="0"/>
              <a:t>, </a:t>
            </a:r>
            <a:r>
              <a:rPr lang="en-US" altLang="ko-KR" sz="1600" spc="100" dirty="0" smtClean="0"/>
              <a:t> </a:t>
            </a:r>
            <a:r>
              <a:rPr lang="ko-KR" altLang="en-US" sz="1600" spc="100" dirty="0" smtClean="0"/>
              <a:t>동경 </a:t>
            </a:r>
            <a:r>
              <a:rPr lang="en-US" altLang="ko-KR" sz="1600" spc="100" dirty="0"/>
              <a:t>131</a:t>
            </a:r>
            <a:r>
              <a:rPr lang="ko-KR" altLang="en-US" sz="1600" spc="100" dirty="0"/>
              <a:t>도 </a:t>
            </a:r>
          </a:p>
        </p:txBody>
      </p:sp>
    </p:spTree>
    <p:extLst>
      <p:ext uri="{BB962C8B-B14F-4D97-AF65-F5344CB8AC3E}">
        <p14:creationId xmlns:p14="http://schemas.microsoft.com/office/powerpoint/2010/main" val="35494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EB95744-7934-4477-8E57-8F1C23948254}"/>
              </a:ext>
            </a:extLst>
          </p:cNvPr>
          <p:cNvGrpSpPr/>
          <p:nvPr/>
        </p:nvGrpSpPr>
        <p:grpSpPr>
          <a:xfrm>
            <a:off x="5867682" y="-3004"/>
            <a:ext cx="954107" cy="6858000"/>
            <a:chOff x="5920540" y="0"/>
            <a:chExt cx="954107" cy="685800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2336CAA3-EB24-442D-BFDD-6D1011E26B8D}"/>
                </a:ext>
              </a:extLst>
            </p:cNvPr>
            <p:cNvSpPr/>
            <p:nvPr/>
          </p:nvSpPr>
          <p:spPr>
            <a:xfrm>
              <a:off x="5920540" y="2459504"/>
              <a:ext cx="954107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獨</a:t>
              </a:r>
              <a:endParaRPr lang="en-US" altLang="ko-KR" sz="6000" dirty="0">
                <a:effectLst/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島</a:t>
              </a:r>
              <a:endParaRPr lang="ko-KR" altLang="en-US" sz="6000" dirty="0"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xmlns="" id="{945B12D0-EEEB-4341-895E-FF9D4596E0C5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6397594" y="0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xmlns="" id="{FFCD6F03-E58C-4EE9-B179-076FC56DBF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2233" y="4398496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그림 10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xmlns="" id="{1A05A2B1-2498-493C-9C7D-BCC6F18CF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000"/>
            <a:ext cx="5867682" cy="3813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EB83505-D318-4861-BD03-93147E0F2BC0}"/>
              </a:ext>
            </a:extLst>
          </p:cNvPr>
          <p:cNvSpPr/>
          <p:nvPr/>
        </p:nvSpPr>
        <p:spPr>
          <a:xfrm>
            <a:off x="217045" y="196878"/>
            <a:ext cx="2589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02. </a:t>
            </a:r>
            <a:r>
              <a:rPr lang="ko-KR" altLang="en-US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실효적 근거</a:t>
            </a:r>
            <a:endParaRPr lang="en-US" altLang="ko-KR" sz="280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91797B8B-81C2-4A61-A577-772A315B97C1}"/>
              </a:ext>
            </a:extLst>
          </p:cNvPr>
          <p:cNvSpPr/>
          <p:nvPr/>
        </p:nvSpPr>
        <p:spPr>
          <a:xfrm>
            <a:off x="6707489" y="658543"/>
            <a:ext cx="53201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1600" spc="100" dirty="0"/>
              <a:t>대한민국의 국민이라면 당연하게 독도가 </a:t>
            </a:r>
            <a:r>
              <a:rPr lang="ko-KR" altLang="en-US" sz="1600" spc="100" dirty="0" smtClean="0"/>
              <a:t>우리</a:t>
            </a:r>
            <a:endParaRPr lang="en-US" altLang="ko-KR" sz="1600" spc="100" dirty="0" smtClean="0"/>
          </a:p>
          <a:p>
            <a:pPr fontAlgn="base" latinLnBrk="0"/>
            <a:r>
              <a:rPr lang="ko-KR" altLang="en-US" sz="1600" spc="100" dirty="0" smtClean="0"/>
              <a:t>땅이라고 생각한다</a:t>
            </a:r>
            <a:r>
              <a:rPr lang="en-US" altLang="ko-KR" sz="1600" spc="100" dirty="0" smtClean="0"/>
              <a:t>. </a:t>
            </a:r>
          </a:p>
          <a:p>
            <a:pPr fontAlgn="base" latinLnBrk="0"/>
            <a:endParaRPr lang="en-US" altLang="ko-KR" sz="1600" spc="100" dirty="0" smtClean="0"/>
          </a:p>
          <a:p>
            <a:pPr fontAlgn="base" latinLnBrk="0"/>
            <a:r>
              <a:rPr lang="ko-KR" altLang="en-US" sz="1600" spc="100" dirty="0" smtClean="0"/>
              <a:t>그렇게 </a:t>
            </a:r>
            <a:r>
              <a:rPr lang="ko-KR" altLang="en-US" sz="1600" spc="100" dirty="0"/>
              <a:t>생각하는 가장 대표적인 이유는 </a:t>
            </a:r>
            <a:r>
              <a:rPr lang="ko-KR" altLang="en-US" sz="1600" spc="100" dirty="0" smtClean="0"/>
              <a:t>독도에는 </a:t>
            </a:r>
            <a:r>
              <a:rPr lang="ko-KR" altLang="en-US" sz="1600" spc="100" dirty="0"/>
              <a:t>대한민국 국민이 거주하고 있고</a:t>
            </a:r>
            <a:r>
              <a:rPr lang="en-US" altLang="ko-KR" sz="1600" spc="100" dirty="0"/>
              <a:t>, </a:t>
            </a:r>
            <a:r>
              <a:rPr lang="ko-KR" altLang="en-US" sz="1600" spc="100" dirty="0"/>
              <a:t>경찰이 치안 및 수호를 위해 지키고 있기 </a:t>
            </a:r>
            <a:r>
              <a:rPr lang="ko-KR" altLang="en-US" sz="1600" spc="100" dirty="0" smtClean="0"/>
              <a:t>때문이다</a:t>
            </a:r>
            <a:r>
              <a:rPr lang="en-US" altLang="ko-KR" sz="1600" spc="100" dirty="0" smtClean="0"/>
              <a:t>. </a:t>
            </a:r>
          </a:p>
          <a:p>
            <a:pPr fontAlgn="base" latinLnBrk="0"/>
            <a:endParaRPr lang="en-US" altLang="ko-KR" sz="1600" spc="100" dirty="0" smtClean="0"/>
          </a:p>
          <a:p>
            <a:pPr fontAlgn="base" latinLnBrk="0"/>
            <a:r>
              <a:rPr lang="ko-KR" altLang="en-US" sz="1600" spc="100" dirty="0" smtClean="0"/>
              <a:t>또한 </a:t>
            </a:r>
            <a:r>
              <a:rPr lang="ko-KR" altLang="en-US" sz="1600" spc="100" dirty="0"/>
              <a:t>여기서 군인이 아닌 경찰이 섬을 지키고 있는 것은 독도가 대한민국의 행정구역 안에 포함되는 하나의 마을이기 </a:t>
            </a:r>
            <a:r>
              <a:rPr lang="ko-KR" altLang="en-US" sz="1600" spc="100" dirty="0" smtClean="0"/>
              <a:t>때문이다</a:t>
            </a:r>
            <a:r>
              <a:rPr lang="en-US" altLang="ko-KR" sz="1600" spc="100" dirty="0" smtClean="0"/>
              <a:t>.</a:t>
            </a:r>
            <a:endParaRPr lang="ko-KR" altLang="en-US" sz="1600" spc="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94" y="4128080"/>
            <a:ext cx="4976943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4B294A7E-90D0-4B59-8C1B-FB2C782865D8}"/>
              </a:ext>
            </a:extLst>
          </p:cNvPr>
          <p:cNvSpPr/>
          <p:nvPr/>
        </p:nvSpPr>
        <p:spPr>
          <a:xfrm>
            <a:off x="6945767" y="671396"/>
            <a:ext cx="466819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울릉도 동남쪽 뱃길 따라 </a:t>
            </a:r>
            <a:r>
              <a:rPr lang="en-US" altLang="ko-KR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200</a:t>
            </a:r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리 외로운 섬 하나 새들의 고향 그 누가 아무리 자기네 땅이라고 우겨도 </a:t>
            </a:r>
            <a:r>
              <a:rPr lang="ko-KR" altLang="en-US" sz="1600" spc="1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독도는 </a:t>
            </a:r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우리땅</a:t>
            </a:r>
            <a:r>
              <a:rPr lang="en-US" altLang="ko-KR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</a:p>
          <a:p>
            <a:endParaRPr lang="en-US" altLang="ko-KR" sz="1600" spc="1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경상북도 울릉군 남면도동 </a:t>
            </a:r>
            <a:r>
              <a:rPr lang="en-US" altLang="ko-KR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1</a:t>
            </a:r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번지 동경 </a:t>
            </a:r>
            <a:r>
              <a:rPr lang="en-US" altLang="ko-KR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132 </a:t>
            </a:r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북위 </a:t>
            </a:r>
            <a:r>
              <a:rPr lang="en-US" altLang="ko-KR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37 </a:t>
            </a:r>
            <a:r>
              <a:rPr lang="ko-KR" altLang="en-US" sz="1600" spc="1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평균기온 </a:t>
            </a:r>
            <a:r>
              <a:rPr lang="en-US" altLang="ko-KR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12</a:t>
            </a:r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도 강수량은 </a:t>
            </a:r>
            <a:r>
              <a:rPr lang="en-US" altLang="ko-KR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1300 </a:t>
            </a:r>
          </a:p>
          <a:p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독도는 우리땅</a:t>
            </a:r>
            <a:endParaRPr lang="en-US" altLang="ko-KR" sz="1600" spc="1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endParaRPr lang="en-US" altLang="ko-KR" sz="1600" spc="1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오징어 꼴뚜기 대구 명태 거북이 </a:t>
            </a:r>
            <a:r>
              <a:rPr lang="ko-KR" altLang="en-US" sz="1600" spc="100" dirty="0" err="1">
                <a:latin typeface="나눔명조" panose="02020603020101020101" pitchFamily="18" charset="-127"/>
                <a:ea typeface="나눔명조" panose="02020603020101020101" pitchFamily="18" charset="-127"/>
              </a:rPr>
              <a:t>연어알</a:t>
            </a:r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ko-KR" altLang="en-US" sz="1600" spc="100" dirty="0" err="1">
                <a:latin typeface="나눔명조" panose="02020603020101020101" pitchFamily="18" charset="-127"/>
                <a:ea typeface="나눔명조" panose="02020603020101020101" pitchFamily="18" charset="-127"/>
              </a:rPr>
              <a:t>물새알</a:t>
            </a:r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ko-KR" altLang="en-US" sz="1600" spc="100" dirty="0" err="1">
                <a:latin typeface="나눔명조" panose="02020603020101020101" pitchFamily="18" charset="-127"/>
                <a:ea typeface="나눔명조" panose="02020603020101020101" pitchFamily="18" charset="-127"/>
              </a:rPr>
              <a:t>해녀대합실</a:t>
            </a:r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ko-KR" altLang="en-US" sz="1600" spc="100" dirty="0" err="1">
                <a:latin typeface="나눔명조" panose="02020603020101020101" pitchFamily="18" charset="-127"/>
                <a:ea typeface="나눔명조" panose="02020603020101020101" pitchFamily="18" charset="-127"/>
              </a:rPr>
              <a:t>십칠만</a:t>
            </a:r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 평방미터 </a:t>
            </a:r>
            <a:r>
              <a:rPr lang="ko-KR" altLang="en-US" sz="1600" spc="100" dirty="0" err="1">
                <a:latin typeface="나눔명조" panose="02020603020101020101" pitchFamily="18" charset="-127"/>
                <a:ea typeface="나눔명조" panose="02020603020101020101" pitchFamily="18" charset="-127"/>
              </a:rPr>
              <a:t>우물하나</a:t>
            </a:r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 분화구 </a:t>
            </a:r>
            <a:endParaRPr lang="en-US" altLang="ko-KR" sz="1600" spc="1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독도는 우리땅</a:t>
            </a:r>
            <a:endParaRPr lang="en-US" altLang="ko-KR" sz="1600" spc="1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endParaRPr lang="en-US" altLang="ko-KR" sz="1600" spc="100" dirty="0">
              <a:effectLst/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r>
              <a:rPr lang="ko-KR" altLang="en-US" sz="1600" spc="100" dirty="0" err="1">
                <a:latin typeface="나눔명조" panose="02020603020101020101" pitchFamily="18" charset="-127"/>
                <a:ea typeface="나눔명조" panose="02020603020101020101" pitchFamily="18" charset="-127"/>
              </a:rPr>
              <a:t>지증왕</a:t>
            </a:r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en-US" altLang="ko-KR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13</a:t>
            </a:r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년 섬나라 우산국 세종실록지리지 </a:t>
            </a:r>
            <a:r>
              <a:rPr lang="en-US" altLang="ko-KR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50</a:t>
            </a:r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쪽에 </a:t>
            </a:r>
            <a:r>
              <a:rPr lang="ko-KR" altLang="en-US" sz="1600" spc="100" dirty="0" err="1">
                <a:latin typeface="나눔명조" panose="02020603020101020101" pitchFamily="18" charset="-127"/>
                <a:ea typeface="나눔명조" panose="02020603020101020101" pitchFamily="18" charset="-127"/>
              </a:rPr>
              <a:t>셋째줄</a:t>
            </a:r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 하와이는 미국땅 대마도는 몰라도 </a:t>
            </a:r>
            <a:endParaRPr lang="en-US" altLang="ko-KR" sz="1600" spc="1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독도는 우리땅</a:t>
            </a:r>
            <a:endParaRPr lang="en-US" altLang="ko-KR" sz="1600" spc="1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endParaRPr lang="en-US" altLang="ko-KR" sz="1600" spc="100" dirty="0">
              <a:effectLst/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러일전쟁 직후에 임자 없는 섬이라고 억지로 우기면 </a:t>
            </a:r>
            <a:r>
              <a:rPr lang="ko-KR" altLang="en-US" sz="1600" spc="1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정말 </a:t>
            </a:r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곤란해 신라장군 </a:t>
            </a:r>
            <a:r>
              <a:rPr lang="ko-KR" altLang="en-US" sz="1600" spc="100" dirty="0" err="1">
                <a:latin typeface="나눔명조" panose="02020603020101020101" pitchFamily="18" charset="-127"/>
                <a:ea typeface="나눔명조" panose="02020603020101020101" pitchFamily="18" charset="-127"/>
              </a:rPr>
              <a:t>이사부</a:t>
            </a:r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 지하에서 웃는다 </a:t>
            </a:r>
            <a:r>
              <a:rPr lang="ko-KR" altLang="en-US" sz="1600" spc="1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독도는 </a:t>
            </a:r>
            <a:r>
              <a:rPr lang="ko-KR" altLang="en-US" sz="1600" spc="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우리땅</a:t>
            </a:r>
            <a:endParaRPr lang="ko-KR" altLang="en-US" sz="1600" spc="100" dirty="0">
              <a:effectLst/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EB95744-7934-4477-8E57-8F1C23948254}"/>
              </a:ext>
            </a:extLst>
          </p:cNvPr>
          <p:cNvGrpSpPr/>
          <p:nvPr/>
        </p:nvGrpSpPr>
        <p:grpSpPr>
          <a:xfrm>
            <a:off x="5991660" y="0"/>
            <a:ext cx="954107" cy="6858000"/>
            <a:chOff x="5920540" y="0"/>
            <a:chExt cx="954107" cy="685800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2336CAA3-EB24-442D-BFDD-6D1011E26B8D}"/>
                </a:ext>
              </a:extLst>
            </p:cNvPr>
            <p:cNvSpPr/>
            <p:nvPr/>
          </p:nvSpPr>
          <p:spPr>
            <a:xfrm>
              <a:off x="5920540" y="2459504"/>
              <a:ext cx="954107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獨</a:t>
              </a:r>
              <a:endParaRPr lang="en-US" altLang="ko-KR" sz="6000" dirty="0">
                <a:effectLst/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島</a:t>
              </a:r>
              <a:endParaRPr lang="ko-KR" altLang="en-US" sz="6000" dirty="0"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xmlns="" id="{945B12D0-EEEB-4341-895E-FF9D4596E0C5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6397594" y="0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xmlns="" id="{FFCD6F03-E58C-4EE9-B179-076FC56DBF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2233" y="4398496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그림 10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xmlns="" id="{1A05A2B1-2498-493C-9C7D-BCC6F18CF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000"/>
            <a:ext cx="5867682" cy="3813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EB83505-D318-4861-BD03-93147E0F2BC0}"/>
              </a:ext>
            </a:extLst>
          </p:cNvPr>
          <p:cNvSpPr/>
          <p:nvPr/>
        </p:nvSpPr>
        <p:spPr>
          <a:xfrm>
            <a:off x="217045" y="196878"/>
            <a:ext cx="2589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02. </a:t>
            </a:r>
            <a:r>
              <a:rPr lang="ko-KR" altLang="en-US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실효적 근거</a:t>
            </a:r>
            <a:endParaRPr lang="en-US" altLang="ko-KR" sz="280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69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4B294A7E-90D0-4B59-8C1B-FB2C782865D8}"/>
              </a:ext>
            </a:extLst>
          </p:cNvPr>
          <p:cNvSpPr/>
          <p:nvPr/>
        </p:nvSpPr>
        <p:spPr>
          <a:xfrm>
            <a:off x="1626509" y="4867042"/>
            <a:ext cx="8768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spc="100" dirty="0" smtClean="0">
                <a:ea typeface="나눔명조" panose="02020603020101020101" pitchFamily="18" charset="-127"/>
              </a:rPr>
              <a:t>대한민국 정부는 독도를 방문하는 대한민국 국민들에게 명예 독도 주민등록증을 발급해준다</a:t>
            </a:r>
            <a:r>
              <a:rPr lang="en-US" altLang="ko-KR" sz="2400" b="1" spc="100" dirty="0" smtClean="0">
                <a:ea typeface="나눔명조" panose="02020603020101020101" pitchFamily="18" charset="-127"/>
              </a:rPr>
              <a:t>.</a:t>
            </a:r>
            <a:endParaRPr lang="en-US" altLang="ko-KR" sz="2400" b="1" spc="100" dirty="0">
              <a:ea typeface="나눔명조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EB83505-D318-4861-BD03-93147E0F2BC0}"/>
              </a:ext>
            </a:extLst>
          </p:cNvPr>
          <p:cNvSpPr/>
          <p:nvPr/>
        </p:nvSpPr>
        <p:spPr>
          <a:xfrm>
            <a:off x="217045" y="196878"/>
            <a:ext cx="2589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02. </a:t>
            </a:r>
            <a:r>
              <a:rPr lang="ko-KR" altLang="en-US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실효적 근거</a:t>
            </a:r>
            <a:endParaRPr lang="en-US" altLang="ko-KR" sz="280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52" y="720098"/>
            <a:ext cx="7790348" cy="359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047999" y="5915692"/>
            <a:ext cx="8020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사이트 </a:t>
            </a:r>
            <a:r>
              <a:rPr lang="en-US" altLang="ko-KR" dirty="0" smtClean="0"/>
              <a:t>: http</a:t>
            </a:r>
            <a:r>
              <a:rPr lang="en-US" altLang="ko-KR" dirty="0"/>
              <a:t>://www.intodokdo.go.kr/member/page.htm?mnu_uid=255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18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Picture 2" descr="C:\Users\beans\Desktop\독도\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_x177152176" descr="EMB000027d018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82"/>
          <a:stretch>
            <a:fillRect/>
          </a:stretch>
        </p:blipFill>
        <p:spPr bwMode="auto">
          <a:xfrm>
            <a:off x="412750" y="864052"/>
            <a:ext cx="3960000" cy="345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91797B8B-81C2-4A61-A577-772A315B97C1}"/>
              </a:ext>
            </a:extLst>
          </p:cNvPr>
          <p:cNvSpPr/>
          <p:nvPr/>
        </p:nvSpPr>
        <p:spPr>
          <a:xfrm>
            <a:off x="5023996" y="1232633"/>
            <a:ext cx="58326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000" spc="100" dirty="0" smtClean="0"/>
              <a:t>삼국사기 중 제 </a:t>
            </a:r>
            <a:r>
              <a:rPr lang="en-US" altLang="ko-KR" sz="2000" spc="100" dirty="0" smtClean="0"/>
              <a:t>4’</a:t>
            </a:r>
            <a:r>
              <a:rPr lang="ko-KR" altLang="en-US" sz="2000" spc="100" dirty="0" err="1" smtClean="0"/>
              <a:t>지증마립간</a:t>
            </a:r>
            <a:r>
              <a:rPr lang="ko-KR" altLang="en-US" sz="2000" spc="100" dirty="0" smtClean="0"/>
              <a:t> </a:t>
            </a:r>
            <a:r>
              <a:rPr lang="en-US" altLang="ko-KR" sz="2000" spc="100" dirty="0" smtClean="0"/>
              <a:t>13</a:t>
            </a:r>
            <a:r>
              <a:rPr lang="ko-KR" altLang="en-US" sz="2000" spc="100" dirty="0" smtClean="0"/>
              <a:t>년 조</a:t>
            </a:r>
            <a:r>
              <a:rPr lang="en-US" altLang="ko-KR" sz="2000" spc="100" dirty="0" smtClean="0"/>
              <a:t>’</a:t>
            </a:r>
            <a:endParaRPr lang="en-US" altLang="ko-KR" sz="2000" spc="100" dirty="0"/>
          </a:p>
          <a:p>
            <a:pPr fontAlgn="base" latinLnBrk="0"/>
            <a:endParaRPr lang="en-US" altLang="ko-KR" sz="2000" spc="100" dirty="0" smtClean="0"/>
          </a:p>
          <a:p>
            <a:pPr fontAlgn="base" latinLnBrk="0"/>
            <a:r>
              <a:rPr lang="en-US" altLang="ko-KR" sz="2000" spc="100" dirty="0" smtClean="0"/>
              <a:t>‘3</a:t>
            </a:r>
            <a:r>
              <a:rPr lang="ko-KR" altLang="en-US" sz="2000" spc="100" dirty="0"/>
              <a:t>년 </a:t>
            </a:r>
            <a:r>
              <a:rPr lang="en-US" altLang="ko-KR" sz="2000" spc="100" dirty="0"/>
              <a:t>6</a:t>
            </a:r>
            <a:r>
              <a:rPr lang="ko-KR" altLang="en-US" sz="2000" spc="100" dirty="0"/>
              <a:t>월 여름</a:t>
            </a:r>
            <a:r>
              <a:rPr lang="en-US" altLang="ko-KR" sz="2000" spc="100" dirty="0"/>
              <a:t>, </a:t>
            </a:r>
            <a:r>
              <a:rPr lang="ko-KR" altLang="en-US" sz="2000" spc="100" dirty="0"/>
              <a:t>우산국이 </a:t>
            </a:r>
            <a:r>
              <a:rPr lang="ko-KR" altLang="en-US" sz="2000" spc="100" dirty="0" err="1" smtClean="0"/>
              <a:t>귀복하여</a:t>
            </a:r>
            <a:r>
              <a:rPr lang="ko-KR" altLang="en-US" sz="2000" spc="100" dirty="0" smtClean="0"/>
              <a:t> </a:t>
            </a:r>
            <a:r>
              <a:rPr lang="ko-KR" altLang="en-US" sz="2000" spc="100" dirty="0"/>
              <a:t>해마다 토산물을 공물로 바치기로 하였다</a:t>
            </a:r>
            <a:r>
              <a:rPr lang="en-US" altLang="ko-KR" sz="2000" spc="100" dirty="0"/>
              <a:t>. </a:t>
            </a:r>
            <a:r>
              <a:rPr lang="ko-KR" altLang="en-US" sz="2000" spc="100" dirty="0"/>
              <a:t>우산국을 명주의 정동쪽 바다에 있는 섬인데</a:t>
            </a:r>
            <a:r>
              <a:rPr lang="en-US" altLang="ko-KR" sz="2000" spc="100" dirty="0"/>
              <a:t>, </a:t>
            </a:r>
            <a:r>
              <a:rPr lang="ko-KR" altLang="en-US" sz="2000" spc="100" dirty="0"/>
              <a:t>혹은 울릉도라고도 한다</a:t>
            </a:r>
            <a:r>
              <a:rPr lang="en-US" altLang="ko-KR" sz="2000" spc="100" dirty="0"/>
              <a:t>. </a:t>
            </a:r>
            <a:r>
              <a:rPr lang="ko-KR" altLang="en-US" sz="2000" spc="100" dirty="0"/>
              <a:t>그 </a:t>
            </a:r>
            <a:r>
              <a:rPr lang="ko-KR" altLang="en-US" sz="2000" spc="100" dirty="0" smtClean="0"/>
              <a:t>나라의 </a:t>
            </a:r>
            <a:r>
              <a:rPr lang="ko-KR" altLang="en-US" sz="2000" spc="100" dirty="0"/>
              <a:t>땅은 사방 </a:t>
            </a:r>
            <a:r>
              <a:rPr lang="en-US" altLang="ko-KR" sz="2000" spc="100" dirty="0"/>
              <a:t>100</a:t>
            </a:r>
            <a:r>
              <a:rPr lang="ko-KR" altLang="en-US" sz="2000" spc="100" dirty="0"/>
              <a:t>리인데</a:t>
            </a:r>
            <a:r>
              <a:rPr lang="en-US" altLang="ko-KR" sz="2000" spc="100" dirty="0" smtClean="0"/>
              <a:t>,’</a:t>
            </a:r>
            <a:r>
              <a:rPr lang="ko-KR" altLang="en-US" sz="2000" spc="100" dirty="0" smtClean="0"/>
              <a:t>라고 명시되어 있다</a:t>
            </a:r>
            <a:r>
              <a:rPr lang="en-US" altLang="ko-KR" sz="2000" spc="100" dirty="0" smtClean="0"/>
              <a:t>. </a:t>
            </a:r>
            <a:endParaRPr lang="ko-KR" altLang="en-US" sz="2000" spc="1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5EB83505-D318-4861-BD03-93147E0F2BC0}"/>
              </a:ext>
            </a:extLst>
          </p:cNvPr>
          <p:cNvSpPr/>
          <p:nvPr/>
        </p:nvSpPr>
        <p:spPr>
          <a:xfrm>
            <a:off x="217045" y="196878"/>
            <a:ext cx="5415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03. </a:t>
            </a:r>
            <a:r>
              <a:rPr lang="ko-KR" altLang="en-US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역사적 근거 및 지리적 근거</a:t>
            </a:r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82015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Picture 2" descr="C:\Users\beans\Desktop\독도\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91797B8B-81C2-4A61-A577-772A315B97C1}"/>
              </a:ext>
            </a:extLst>
          </p:cNvPr>
          <p:cNvSpPr/>
          <p:nvPr/>
        </p:nvSpPr>
        <p:spPr>
          <a:xfrm>
            <a:off x="4661139" y="1566461"/>
            <a:ext cx="53201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000" spc="100" dirty="0" smtClean="0"/>
              <a:t>세종실록지리지 </a:t>
            </a:r>
            <a:r>
              <a:rPr lang="en-US" altLang="ko-KR" sz="2000" spc="100" dirty="0" smtClean="0"/>
              <a:t>153</a:t>
            </a:r>
            <a:r>
              <a:rPr lang="ko-KR" altLang="en-US" sz="2000" spc="100" dirty="0" smtClean="0"/>
              <a:t>권</a:t>
            </a:r>
            <a:endParaRPr lang="en-US" altLang="ko-KR" sz="2000" spc="100" dirty="0" smtClean="0"/>
          </a:p>
          <a:p>
            <a:pPr fontAlgn="base" latinLnBrk="0"/>
            <a:r>
              <a:rPr lang="en-US" altLang="ko-KR" sz="2000" spc="100" dirty="0" smtClean="0"/>
              <a:t>(</a:t>
            </a:r>
            <a:r>
              <a:rPr lang="ko-KR" altLang="en-US" sz="2000" spc="100" dirty="0" smtClean="0"/>
              <a:t>지리지 강원도 삼척 도호부 </a:t>
            </a:r>
            <a:r>
              <a:rPr lang="ko-KR" altLang="en-US" sz="2000" spc="100" dirty="0" err="1" smtClean="0"/>
              <a:t>울진현</a:t>
            </a:r>
            <a:r>
              <a:rPr lang="en-US" altLang="ko-KR" sz="2000" spc="100" dirty="0" smtClean="0"/>
              <a:t>, 1432</a:t>
            </a:r>
            <a:r>
              <a:rPr lang="ko-KR" altLang="en-US" sz="2000" spc="100" dirty="0" smtClean="0"/>
              <a:t>년</a:t>
            </a:r>
            <a:r>
              <a:rPr lang="en-US" altLang="ko-KR" sz="2000" spc="100" dirty="0" smtClean="0"/>
              <a:t>)</a:t>
            </a:r>
            <a:endParaRPr lang="en-US" altLang="ko-KR" sz="2000" spc="100" dirty="0"/>
          </a:p>
          <a:p>
            <a:pPr fontAlgn="base" latinLnBrk="0"/>
            <a:endParaRPr lang="en-US" altLang="ko-KR" sz="2000" spc="100" dirty="0" smtClean="0"/>
          </a:p>
          <a:p>
            <a:pPr fontAlgn="base" latinLnBrk="0"/>
            <a:r>
              <a:rPr lang="en-US" altLang="ko-KR" sz="2000" spc="100" dirty="0" smtClean="0"/>
              <a:t>‘</a:t>
            </a:r>
            <a:r>
              <a:rPr lang="ko-KR" altLang="en-US" sz="2000" spc="100" dirty="0" smtClean="0"/>
              <a:t>우산</a:t>
            </a:r>
            <a:r>
              <a:rPr lang="en-US" altLang="ko-KR" sz="2000" spc="100" dirty="0" smtClean="0"/>
              <a:t>(</a:t>
            </a:r>
            <a:r>
              <a:rPr lang="ko-KR" altLang="en-US" sz="2000" spc="100" dirty="0" smtClean="0"/>
              <a:t>독도</a:t>
            </a:r>
            <a:r>
              <a:rPr lang="en-US" altLang="ko-KR" sz="2000" spc="100" dirty="0" smtClean="0"/>
              <a:t>)</a:t>
            </a:r>
            <a:r>
              <a:rPr lang="ko-KR" altLang="en-US" sz="2000" spc="100" dirty="0" smtClean="0"/>
              <a:t>과 </a:t>
            </a:r>
            <a:r>
              <a:rPr lang="ko-KR" altLang="en-US" sz="2000" spc="100" dirty="0" err="1" smtClean="0"/>
              <a:t>무릉</a:t>
            </a:r>
            <a:r>
              <a:rPr lang="en-US" altLang="ko-KR" sz="2000" spc="100" dirty="0" smtClean="0"/>
              <a:t>(</a:t>
            </a:r>
            <a:r>
              <a:rPr lang="ko-KR" altLang="en-US" sz="2000" spc="100" dirty="0" smtClean="0"/>
              <a:t>울릉도</a:t>
            </a:r>
            <a:r>
              <a:rPr lang="en-US" altLang="ko-KR" sz="2000" spc="100" dirty="0" smtClean="0"/>
              <a:t>)</a:t>
            </a:r>
            <a:r>
              <a:rPr lang="ko-KR" altLang="en-US" sz="2000" spc="100" dirty="0" smtClean="0"/>
              <a:t> </a:t>
            </a:r>
            <a:r>
              <a:rPr lang="en-US" altLang="ko-KR" sz="2000" spc="100" dirty="0"/>
              <a:t>2</a:t>
            </a:r>
            <a:r>
              <a:rPr lang="ko-KR" altLang="en-US" sz="2000" spc="100" dirty="0"/>
              <a:t>섬이 </a:t>
            </a:r>
            <a:endParaRPr lang="en-US" altLang="ko-KR" sz="2000" spc="100" dirty="0" smtClean="0"/>
          </a:p>
          <a:p>
            <a:pPr fontAlgn="base" latinLnBrk="0"/>
            <a:r>
              <a:rPr lang="ko-KR" altLang="en-US" sz="2000" spc="100" dirty="0" smtClean="0"/>
              <a:t> </a:t>
            </a:r>
            <a:r>
              <a:rPr lang="ko-KR" altLang="en-US" sz="2000" spc="100" dirty="0" err="1" smtClean="0"/>
              <a:t>울진현의</a:t>
            </a:r>
            <a:r>
              <a:rPr lang="ko-KR" altLang="en-US" sz="2000" spc="100" dirty="0" smtClean="0"/>
              <a:t> </a:t>
            </a:r>
            <a:r>
              <a:rPr lang="ko-KR" altLang="en-US" sz="2000" spc="100" dirty="0"/>
              <a:t>정동바다 가운데 있다고 하면서</a:t>
            </a:r>
            <a:r>
              <a:rPr lang="en-US" altLang="ko-KR" sz="2000" spc="100" dirty="0"/>
              <a:t>, </a:t>
            </a:r>
            <a:endParaRPr lang="en-US" altLang="ko-KR" sz="2000" spc="100" dirty="0" smtClean="0"/>
          </a:p>
          <a:p>
            <a:pPr fontAlgn="base" latinLnBrk="0"/>
            <a:r>
              <a:rPr lang="en-US" altLang="ko-KR" sz="2000" spc="100" dirty="0" smtClean="0"/>
              <a:t> 2</a:t>
            </a:r>
            <a:r>
              <a:rPr lang="ko-KR" altLang="en-US" sz="2000" spc="100" dirty="0"/>
              <a:t>섬이 서로 거리가 멀지 아니하여</a:t>
            </a:r>
            <a:r>
              <a:rPr lang="en-US" altLang="ko-KR" sz="2000" spc="100" dirty="0"/>
              <a:t>, </a:t>
            </a:r>
            <a:r>
              <a:rPr lang="ko-KR" altLang="en-US" sz="2000" spc="100" dirty="0"/>
              <a:t>날씨가 </a:t>
            </a:r>
            <a:endParaRPr lang="en-US" altLang="ko-KR" sz="2000" spc="100" dirty="0" smtClean="0"/>
          </a:p>
          <a:p>
            <a:pPr fontAlgn="base" latinLnBrk="0"/>
            <a:r>
              <a:rPr lang="ko-KR" altLang="en-US" sz="2000" spc="100" dirty="0" smtClean="0"/>
              <a:t> 맑으면 </a:t>
            </a:r>
            <a:r>
              <a:rPr lang="ko-KR" altLang="en-US" sz="2000" spc="100" dirty="0"/>
              <a:t>가히 바라볼 수 있다</a:t>
            </a:r>
            <a:r>
              <a:rPr lang="en-US" altLang="ko-KR" sz="2000" spc="100" dirty="0" smtClean="0"/>
              <a:t>.’</a:t>
            </a:r>
            <a:r>
              <a:rPr lang="ko-KR" altLang="en-US" sz="2000" spc="100" dirty="0" smtClean="0"/>
              <a:t>라고 </a:t>
            </a:r>
            <a:endParaRPr lang="en-US" altLang="ko-KR" sz="2000" spc="100" dirty="0" smtClean="0"/>
          </a:p>
          <a:p>
            <a:pPr fontAlgn="base" latinLnBrk="0"/>
            <a:r>
              <a:rPr lang="ko-KR" altLang="en-US" sz="2000" spc="100" dirty="0" smtClean="0"/>
              <a:t> 명시되어 있다</a:t>
            </a:r>
            <a:r>
              <a:rPr lang="en-US" altLang="ko-KR" sz="2000" spc="100" dirty="0" smtClean="0"/>
              <a:t>. </a:t>
            </a:r>
            <a:endParaRPr lang="ko-KR" altLang="en-US" sz="2000" spc="1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5EB83505-D318-4861-BD03-93147E0F2BC0}"/>
              </a:ext>
            </a:extLst>
          </p:cNvPr>
          <p:cNvSpPr/>
          <p:nvPr/>
        </p:nvSpPr>
        <p:spPr>
          <a:xfrm>
            <a:off x="217045" y="196878"/>
            <a:ext cx="5415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03. </a:t>
            </a:r>
            <a:r>
              <a:rPr lang="ko-KR" altLang="en-US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역사적 근거 및 지리적 근거</a:t>
            </a:r>
            <a:r>
              <a:rPr lang="en-US" altLang="ko-KR" sz="28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(2)</a:t>
            </a:r>
          </a:p>
        </p:txBody>
      </p:sp>
      <p:pic>
        <p:nvPicPr>
          <p:cNvPr id="6145" name="_x177153056" descr="EMB000027d018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02"/>
          <a:stretch>
            <a:fillRect/>
          </a:stretch>
        </p:blipFill>
        <p:spPr bwMode="auto">
          <a:xfrm>
            <a:off x="667656" y="921656"/>
            <a:ext cx="3240000" cy="444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8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894</Words>
  <Application>Microsoft Office PowerPoint</Application>
  <PresentationFormat>사용자 지정</PresentationFormat>
  <Paragraphs>137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굴림</vt:lpstr>
      <vt:lpstr>Arial</vt:lpstr>
      <vt:lpstr>맑은 고딕</vt:lpstr>
      <vt:lpstr>나눔명조</vt:lpstr>
      <vt:lpstr>제주명조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 영주</dc:creator>
  <cp:lastModifiedBy>USER</cp:lastModifiedBy>
  <cp:revision>63</cp:revision>
  <dcterms:created xsi:type="dcterms:W3CDTF">2019-09-24T17:41:41Z</dcterms:created>
  <dcterms:modified xsi:type="dcterms:W3CDTF">2020-09-29T02:40:08Z</dcterms:modified>
</cp:coreProperties>
</file>