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1" r:id="rId3"/>
    <p:sldId id="282" r:id="rId4"/>
    <p:sldId id="283" r:id="rId5"/>
    <p:sldId id="284" r:id="rId6"/>
    <p:sldId id="288" r:id="rId7"/>
    <p:sldId id="301" r:id="rId8"/>
    <p:sldId id="289" r:id="rId9"/>
    <p:sldId id="302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209B3E-0735-409F-9B80-61B949495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9A2AE57-14CE-4FF7-B435-20B7718A1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A8301D-7875-4A0E-9CD0-9FF8C54C6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A429-E8EB-49B0-9411-3AE441A1EF4F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C20C03-A67F-4E35-B56A-2988D146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11DE505-7AB9-44D0-81D2-39D69792F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19DF-77CA-4D22-A9B9-B92366FFEE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76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8818FE-6C67-4EE8-8EC4-FDD330AF2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55C1E4F-F906-4CFF-BECC-32A14C0C6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208CFD-A898-42A6-8889-4E33197C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A429-E8EB-49B0-9411-3AE441A1EF4F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629A24-F16E-43BC-A087-5F1C3D45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88D17F-818C-49A0-98FC-D1F93937F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19DF-77CA-4D22-A9B9-B92366FFEE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171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081185B-F8EA-4139-A100-622B20AA4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E484182-C157-47F2-ABBD-D1F146995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6E85707-5BD0-4FA6-B6BB-28993130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A429-E8EB-49B0-9411-3AE441A1EF4F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63D9C6-3EA2-454A-91B5-B59C17ADA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A9B263C-566D-4A82-B106-73B532368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19DF-77CA-4D22-A9B9-B92366FFEE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0473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branch, cherry blossom, environm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15678" r="5"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3923944" cy="2556000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 l="-128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5711280" y="3717032"/>
            <a:ext cx="6480720" cy="3132000"/>
          </a:xfrm>
          <a:prstGeom prst="rect">
            <a:avLst/>
          </a:prstGeom>
          <a:blipFill dpi="0" rotWithShape="1">
            <a:blip r:embed="rId5">
              <a:alphaModFix amt="70000"/>
            </a:blip>
            <a:srcRect/>
            <a:stretch>
              <a:fillRect l="-1" r="-66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565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A45562-84E5-4C2F-82E0-20A67ADCE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582842-3A3D-41CA-9F54-18A681EED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766B8D-0B67-490C-9A74-6660AC5C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A429-E8EB-49B0-9411-3AE441A1EF4F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47A736-AA32-448D-B55C-EAF36731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F70FF8-C2BD-4E20-8872-03117E379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19DF-77CA-4D22-A9B9-B92366FFEE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18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58DA30-E97F-4DCB-977B-B17B3454F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3693829-48D6-4ECA-A3F7-9FFABAAD1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910891-B4F5-437A-BC5F-4799FC766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A429-E8EB-49B0-9411-3AE441A1EF4F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49ED34-C9DE-4FD7-B932-8220294A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11E157-AB8A-4E77-8795-C29DFCD3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19DF-77CA-4D22-A9B9-B92366FFEE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99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20FFA5-BDAB-4341-B4EA-7FD753ED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91C963-18F0-4FEA-9A80-D51800005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DB2638F-3FEA-41C7-B3F6-967FA9EDE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52024AD-6F55-443A-91DD-327854EF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A429-E8EB-49B0-9411-3AE441A1EF4F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A921750-95FF-4764-89AF-EA98D4147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79CE0EC-546A-4C5F-BFAB-5BF2E027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19DF-77CA-4D22-A9B9-B92366FFEE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834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24D50D-7E22-4C43-A900-8C477075C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BE32E85-7715-4E9E-AADC-14974BA8A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AFF7DD2-4441-4DD3-94F3-00BBDE340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0C92DBA-114B-4892-8416-CB27EC3D9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4CECBB7-798A-4F47-9218-7867189D6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E9DC106-1042-4CD5-98FD-888DB0FF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A429-E8EB-49B0-9411-3AE441A1EF4F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02F008B-C84C-4C04-8AD3-DCEEA8A36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4480AE5-3ECB-449F-8CFF-E8C139C8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19DF-77CA-4D22-A9B9-B92366FFEE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44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3EF4CD-F679-47C1-B7B0-1A60AC961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86B04F0-1B42-47C2-85BD-A5DC27FB3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A429-E8EB-49B0-9411-3AE441A1EF4F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44B781-85EC-4CC9-B3FE-286F52601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3149FAE-34DB-4314-8003-B229A941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19DF-77CA-4D22-A9B9-B92366FFEE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459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B1B105E-B350-4C81-BC5B-CBD45817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A429-E8EB-49B0-9411-3AE441A1EF4F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92E4D0-D2DC-4AA7-AEF0-E84101A7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F945847-94BC-4201-9D4B-1F25324B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19DF-77CA-4D22-A9B9-B92366FFEE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05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BB7971-74F7-422D-9230-C4A212FD1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356C3D-2AB0-47FB-8FA8-FFE64A57E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93CB1AC-F392-41FF-97B5-D00A938E5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FBBEE14-08A5-4821-8C72-F45F4332A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A429-E8EB-49B0-9411-3AE441A1EF4F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CD67E87-27F4-4548-B558-A15160744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161D337-EA82-45F9-A19F-D8E50D6F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19DF-77CA-4D22-A9B9-B92366FFEE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956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E1DD32-C11A-4767-BC91-19F5DB68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E03C944-3958-4F5D-AF1B-F375E8D96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6F30FA6-183E-485A-B140-9E797A5FA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2FC3127-95E9-41E0-8451-78A2DDCC1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A429-E8EB-49B0-9411-3AE441A1EF4F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9479C1D-37C3-4037-9321-86FD06D8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6373A70-9B58-4DE1-BBD5-32E2CD32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19DF-77CA-4D22-A9B9-B92366FFEE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601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A33001B-FF9E-4CD9-9BAD-3CDC818B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1A431EF-863E-4C91-B971-D2ACF40BA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46FC5DA-6549-4FD9-83D8-B0935158C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EA429-E8EB-49B0-9411-3AE441A1EF4F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A96B7BF-4DB6-469F-A4FD-9C1B3387C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CD96F97-2FF7-4862-BD62-F5A49D0B8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319DF-77CA-4D22-A9B9-B92366FFEE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048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CZ9TguVOIA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youtu.be/DehuoPOXpps" TargetMode="Externa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bmp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youtu.be/7-p36XioMwM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D89D18AC-621F-40D9-8749-12D80B32F56F}"/>
              </a:ext>
            </a:extLst>
          </p:cNvPr>
          <p:cNvSpPr txBox="1">
            <a:spLocks/>
          </p:cNvSpPr>
          <p:nvPr/>
        </p:nvSpPr>
        <p:spPr>
          <a:xfrm>
            <a:off x="1524000" y="2028053"/>
            <a:ext cx="9144000" cy="1690506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>
                <a:solidFill>
                  <a:schemeClr val="bg1"/>
                </a:solidFill>
              </a:rPr>
              <a:t>일본어와 일본문화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/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ko-KR" altLang="en-US" sz="2800" dirty="0">
                <a:solidFill>
                  <a:schemeClr val="bg1"/>
                </a:solidFill>
              </a:rPr>
              <a:t>일본의 대중 문화</a:t>
            </a:r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C27242BB-8831-4C87-BE39-3F87E51C7350}"/>
              </a:ext>
            </a:extLst>
          </p:cNvPr>
          <p:cNvSpPr txBox="1">
            <a:spLocks/>
          </p:cNvSpPr>
          <p:nvPr/>
        </p:nvSpPr>
        <p:spPr>
          <a:xfrm>
            <a:off x="1524000" y="4516431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000" dirty="0">
                <a:solidFill>
                  <a:schemeClr val="bg1"/>
                </a:solidFill>
              </a:rPr>
              <a:t>일본어 일본학과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altLang="ko-KR" sz="2000" dirty="0">
                <a:solidFill>
                  <a:schemeClr val="bg1"/>
                </a:solidFill>
              </a:rPr>
              <a:t>21201735</a:t>
            </a:r>
          </a:p>
          <a:p>
            <a:pPr marL="0" indent="0" algn="ctr">
              <a:buNone/>
            </a:pPr>
            <a:r>
              <a:rPr lang="ko-KR" altLang="en-US" sz="2000" dirty="0" err="1">
                <a:solidFill>
                  <a:schemeClr val="bg1"/>
                </a:solidFill>
              </a:rPr>
              <a:t>심승용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5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941D6CA-58A9-4D59-A474-31EDA10A35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FA404E0F-C4CE-494C-8AFA-18A271F4F59E}"/>
              </a:ext>
            </a:extLst>
          </p:cNvPr>
          <p:cNvSpPr txBox="1">
            <a:spLocks/>
          </p:cNvSpPr>
          <p:nvPr/>
        </p:nvSpPr>
        <p:spPr>
          <a:xfrm>
            <a:off x="397158" y="397164"/>
            <a:ext cx="7305969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solidFill>
                  <a:schemeClr val="bg1"/>
                </a:solidFill>
              </a:rPr>
              <a:t>일본의 게임문화 </a:t>
            </a:r>
            <a:r>
              <a:rPr lang="en-US" altLang="ko-KR" dirty="0">
                <a:solidFill>
                  <a:schemeClr val="bg1"/>
                </a:solidFill>
              </a:rPr>
              <a:t>– 2000</a:t>
            </a:r>
            <a:r>
              <a:rPr lang="ko-KR" altLang="en-US" dirty="0">
                <a:solidFill>
                  <a:schemeClr val="bg1"/>
                </a:solidFill>
              </a:rPr>
              <a:t>년대와 이후</a:t>
            </a:r>
          </a:p>
        </p:txBody>
      </p:sp>
      <p:pic>
        <p:nvPicPr>
          <p:cNvPr id="14338" name="Picture 2" descr="https://image.chosun.com/sitedata/image/202006/12/2020061201417_0.jpg">
            <a:extLst>
              <a:ext uri="{FF2B5EF4-FFF2-40B4-BE49-F238E27FC236}">
                <a16:creationId xmlns:a16="http://schemas.microsoft.com/office/drawing/2014/main" id="{4527EAFB-64FD-43D6-8725-D69CDC9A514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964" y="1439145"/>
            <a:ext cx="288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newsimg.sedaily.com/2020/04/04/1Z1CEHIPLZ_4.jpg">
            <a:extLst>
              <a:ext uri="{FF2B5EF4-FFF2-40B4-BE49-F238E27FC236}">
                <a16:creationId xmlns:a16="http://schemas.microsoft.com/office/drawing/2014/main" id="{B4477E53-8820-45D8-99BC-3622B056A2C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982" y="1439145"/>
            <a:ext cx="288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부제목 2">
            <a:extLst>
              <a:ext uri="{FF2B5EF4-FFF2-40B4-BE49-F238E27FC236}">
                <a16:creationId xmlns:a16="http://schemas.microsoft.com/office/drawing/2014/main" id="{D5EB3542-D62C-44A6-A975-E94838DBCE1B}"/>
              </a:ext>
            </a:extLst>
          </p:cNvPr>
          <p:cNvSpPr txBox="1">
            <a:spLocks/>
          </p:cNvSpPr>
          <p:nvPr/>
        </p:nvSpPr>
        <p:spPr>
          <a:xfrm>
            <a:off x="1386146" y="5241992"/>
            <a:ext cx="3207636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>
                <a:solidFill>
                  <a:schemeClr val="bg1"/>
                </a:solidFill>
              </a:rPr>
              <a:t>플레이 스테이션 </a:t>
            </a:r>
            <a:r>
              <a:rPr lang="en-US" altLang="ko-KR" dirty="0">
                <a:solidFill>
                  <a:schemeClr val="bg1"/>
                </a:solidFill>
              </a:rPr>
              <a:t>5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부제목 2">
            <a:extLst>
              <a:ext uri="{FF2B5EF4-FFF2-40B4-BE49-F238E27FC236}">
                <a16:creationId xmlns:a16="http://schemas.microsoft.com/office/drawing/2014/main" id="{271C569C-D001-4F91-8545-11C1F7F475A2}"/>
              </a:ext>
            </a:extLst>
          </p:cNvPr>
          <p:cNvSpPr txBox="1">
            <a:spLocks/>
          </p:cNvSpPr>
          <p:nvPr/>
        </p:nvSpPr>
        <p:spPr>
          <a:xfrm>
            <a:off x="6943129" y="5241993"/>
            <a:ext cx="2807853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>
                <a:solidFill>
                  <a:schemeClr val="bg1"/>
                </a:solidFill>
              </a:rPr>
              <a:t>동물의 숲</a:t>
            </a:r>
          </a:p>
        </p:txBody>
      </p:sp>
    </p:spTree>
    <p:extLst>
      <p:ext uri="{BB962C8B-B14F-4D97-AF65-F5344CB8AC3E}">
        <p14:creationId xmlns:p14="http://schemas.microsoft.com/office/powerpoint/2010/main" val="141596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941D6CA-58A9-4D59-A474-31EDA10A35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FA404E0F-C4CE-494C-8AFA-18A271F4F59E}"/>
              </a:ext>
            </a:extLst>
          </p:cNvPr>
          <p:cNvSpPr txBox="1">
            <a:spLocks/>
          </p:cNvSpPr>
          <p:nvPr/>
        </p:nvSpPr>
        <p:spPr>
          <a:xfrm>
            <a:off x="397158" y="397164"/>
            <a:ext cx="7305969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solidFill>
                  <a:schemeClr val="bg1"/>
                </a:solidFill>
              </a:rPr>
              <a:t>일본의 영화문화 </a:t>
            </a:r>
            <a:r>
              <a:rPr lang="en-US" altLang="ko-KR" dirty="0">
                <a:solidFill>
                  <a:schemeClr val="bg1"/>
                </a:solidFill>
              </a:rPr>
              <a:t>– 1930</a:t>
            </a:r>
            <a:r>
              <a:rPr lang="ko-KR" altLang="en-US" dirty="0">
                <a:solidFill>
                  <a:schemeClr val="bg1"/>
                </a:solidFill>
              </a:rPr>
              <a:t>년대 이전</a:t>
            </a:r>
          </a:p>
        </p:txBody>
      </p:sp>
      <p:pic>
        <p:nvPicPr>
          <p:cNvPr id="13316" name="Picture 4" descr="오로치 (1925) 일본 최초의 대히트 사무라이 영화 | 퍼블릭도메인">
            <a:extLst>
              <a:ext uri="{FF2B5EF4-FFF2-40B4-BE49-F238E27FC236}">
                <a16:creationId xmlns:a16="http://schemas.microsoft.com/office/drawing/2014/main" id="{CD139B34-F20C-41F9-A227-1F7F0051C7C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541" y="1534102"/>
            <a:ext cx="288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부제목 2">
            <a:extLst>
              <a:ext uri="{FF2B5EF4-FFF2-40B4-BE49-F238E27FC236}">
                <a16:creationId xmlns:a16="http://schemas.microsoft.com/office/drawing/2014/main" id="{666D4149-4093-4BAC-AD70-573C9FA7E2F8}"/>
              </a:ext>
            </a:extLst>
          </p:cNvPr>
          <p:cNvSpPr txBox="1">
            <a:spLocks/>
          </p:cNvSpPr>
          <p:nvPr/>
        </p:nvSpPr>
        <p:spPr>
          <a:xfrm>
            <a:off x="4050142" y="5323898"/>
            <a:ext cx="3207636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 err="1">
                <a:solidFill>
                  <a:schemeClr val="bg1"/>
                </a:solidFill>
              </a:rPr>
              <a:t>오로치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(1925)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39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941D6CA-58A9-4D59-A474-31EDA10A35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FA404E0F-C4CE-494C-8AFA-18A271F4F59E}"/>
              </a:ext>
            </a:extLst>
          </p:cNvPr>
          <p:cNvSpPr txBox="1">
            <a:spLocks/>
          </p:cNvSpPr>
          <p:nvPr/>
        </p:nvSpPr>
        <p:spPr>
          <a:xfrm>
            <a:off x="397158" y="397164"/>
            <a:ext cx="7305969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solidFill>
                  <a:schemeClr val="bg1"/>
                </a:solidFill>
              </a:rPr>
              <a:t>일본의 영화문화 </a:t>
            </a:r>
            <a:r>
              <a:rPr lang="en-US" altLang="ko-KR" dirty="0">
                <a:solidFill>
                  <a:schemeClr val="bg1"/>
                </a:solidFill>
              </a:rPr>
              <a:t>– 1930~1940</a:t>
            </a:r>
            <a:r>
              <a:rPr lang="ko-KR" altLang="en-US" dirty="0">
                <a:solidFill>
                  <a:schemeClr val="bg1"/>
                </a:solidFill>
              </a:rPr>
              <a:t>년대</a:t>
            </a:r>
          </a:p>
        </p:txBody>
      </p:sp>
      <p:pic>
        <p:nvPicPr>
          <p:cNvPr id="12290" name="Picture 2" descr="일본 영화사에 취직하는 방법 : 네이버 블로그">
            <a:extLst>
              <a:ext uri="{FF2B5EF4-FFF2-40B4-BE49-F238E27FC236}">
                <a16:creationId xmlns:a16="http://schemas.microsoft.com/office/drawing/2014/main" id="{B743D194-73C4-481C-A6AE-33AC831E39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" b="35037"/>
          <a:stretch/>
        </p:blipFill>
        <p:spPr bwMode="auto">
          <a:xfrm>
            <a:off x="3410672" y="1542473"/>
            <a:ext cx="4384819" cy="316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부제목 2">
            <a:extLst>
              <a:ext uri="{FF2B5EF4-FFF2-40B4-BE49-F238E27FC236}">
                <a16:creationId xmlns:a16="http://schemas.microsoft.com/office/drawing/2014/main" id="{07139B5B-CC4A-4028-8790-8FA433395D9B}"/>
              </a:ext>
            </a:extLst>
          </p:cNvPr>
          <p:cNvSpPr txBox="1">
            <a:spLocks/>
          </p:cNvSpPr>
          <p:nvPr/>
        </p:nvSpPr>
        <p:spPr>
          <a:xfrm>
            <a:off x="3999263" y="5080000"/>
            <a:ext cx="3207636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>
                <a:solidFill>
                  <a:schemeClr val="bg1"/>
                </a:solidFill>
              </a:rPr>
              <a:t>일본의 </a:t>
            </a:r>
            <a:r>
              <a:rPr lang="en-US" altLang="ko-KR" dirty="0">
                <a:solidFill>
                  <a:schemeClr val="bg1"/>
                </a:solidFill>
              </a:rPr>
              <a:t>3</a:t>
            </a:r>
            <a:r>
              <a:rPr lang="ko-KR" altLang="en-US" dirty="0">
                <a:solidFill>
                  <a:schemeClr val="bg1"/>
                </a:solidFill>
              </a:rPr>
              <a:t>대 영화사</a:t>
            </a:r>
          </a:p>
        </p:txBody>
      </p:sp>
    </p:spTree>
    <p:extLst>
      <p:ext uri="{BB962C8B-B14F-4D97-AF65-F5344CB8AC3E}">
        <p14:creationId xmlns:p14="http://schemas.microsoft.com/office/powerpoint/2010/main" val="3558286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941D6CA-58A9-4D59-A474-31EDA10A350A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FA404E0F-C4CE-494C-8AFA-18A271F4F59E}"/>
              </a:ext>
            </a:extLst>
          </p:cNvPr>
          <p:cNvSpPr txBox="1">
            <a:spLocks/>
          </p:cNvSpPr>
          <p:nvPr/>
        </p:nvSpPr>
        <p:spPr>
          <a:xfrm>
            <a:off x="397158" y="397164"/>
            <a:ext cx="7305969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solidFill>
                  <a:schemeClr val="bg1"/>
                </a:solidFill>
              </a:rPr>
              <a:t>일본의 영화문화 </a:t>
            </a:r>
            <a:r>
              <a:rPr lang="en-US" altLang="ko-KR" dirty="0">
                <a:solidFill>
                  <a:schemeClr val="bg1"/>
                </a:solidFill>
              </a:rPr>
              <a:t>– 1950~1960</a:t>
            </a:r>
            <a:r>
              <a:rPr lang="ko-KR" altLang="en-US" dirty="0">
                <a:solidFill>
                  <a:schemeClr val="bg1"/>
                </a:solidFill>
              </a:rPr>
              <a:t>년대</a:t>
            </a:r>
          </a:p>
        </p:txBody>
      </p:sp>
      <p:pic>
        <p:nvPicPr>
          <p:cNvPr id="11266" name="Picture 2" descr="파일:external/i1191.photobucket.com/KentWilliamsRashomon.jpg">
            <a:extLst>
              <a:ext uri="{FF2B5EF4-FFF2-40B4-BE49-F238E27FC236}">
                <a16:creationId xmlns:a16="http://schemas.microsoft.com/office/drawing/2014/main" id="{9DCD0D0C-A971-42F7-BCDE-B5BDB38B0D3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03" y="1306947"/>
            <a:ext cx="288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부제목 2">
            <a:extLst>
              <a:ext uri="{FF2B5EF4-FFF2-40B4-BE49-F238E27FC236}">
                <a16:creationId xmlns:a16="http://schemas.microsoft.com/office/drawing/2014/main" id="{91E75888-E792-4D58-9C52-794C69513987}"/>
              </a:ext>
            </a:extLst>
          </p:cNvPr>
          <p:cNvSpPr txBox="1">
            <a:spLocks/>
          </p:cNvSpPr>
          <p:nvPr/>
        </p:nvSpPr>
        <p:spPr>
          <a:xfrm>
            <a:off x="1302245" y="5080000"/>
            <a:ext cx="3207636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 err="1">
                <a:solidFill>
                  <a:schemeClr val="bg1"/>
                </a:solidFill>
                <a:hlinkClick r:id="rId3"/>
              </a:rPr>
              <a:t>라쇼몽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영상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  <a:endParaRPr lang="ko-KR" altLang="en-US" dirty="0"/>
          </a:p>
          <a:p>
            <a:pPr marL="0" indent="0" algn="ctr">
              <a:buNone/>
            </a:pP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1268" name="Picture 4" descr="카르멘 고향에 돌아오다 (カルメン故郷に帰る, Carmen Comes Home, Karumen kokyo ni kaeru, 1951)">
            <a:extLst>
              <a:ext uri="{FF2B5EF4-FFF2-40B4-BE49-F238E27FC236}">
                <a16:creationId xmlns:a16="http://schemas.microsoft.com/office/drawing/2014/main" id="{D123B372-7264-4FE3-8BFB-43C3BEF7508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899" y="1306947"/>
            <a:ext cx="288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부제목 2">
            <a:extLst>
              <a:ext uri="{FF2B5EF4-FFF2-40B4-BE49-F238E27FC236}">
                <a16:creationId xmlns:a16="http://schemas.microsoft.com/office/drawing/2014/main" id="{ABD27AA6-1323-4D2B-AD37-C301113C4DCF}"/>
              </a:ext>
            </a:extLst>
          </p:cNvPr>
          <p:cNvSpPr txBox="1">
            <a:spLocks/>
          </p:cNvSpPr>
          <p:nvPr/>
        </p:nvSpPr>
        <p:spPr>
          <a:xfrm>
            <a:off x="5318504" y="5112591"/>
            <a:ext cx="5155533" cy="11037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>
                <a:solidFill>
                  <a:schemeClr val="bg1"/>
                </a:solidFill>
                <a:hlinkClick r:id="rId5"/>
              </a:rPr>
              <a:t>카르멘 고향에 돌아오다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영상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ko-KR" altLang="en-US" dirty="0">
                <a:solidFill>
                  <a:schemeClr val="bg1"/>
                </a:solidFill>
              </a:rPr>
              <a:t>일본 최초의 컬러 영화</a:t>
            </a:r>
          </a:p>
        </p:txBody>
      </p:sp>
    </p:spTree>
    <p:extLst>
      <p:ext uri="{BB962C8B-B14F-4D97-AF65-F5344CB8AC3E}">
        <p14:creationId xmlns:p14="http://schemas.microsoft.com/office/powerpoint/2010/main" val="177304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941D6CA-58A9-4D59-A474-31EDA10A35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FA404E0F-C4CE-494C-8AFA-18A271F4F59E}"/>
              </a:ext>
            </a:extLst>
          </p:cNvPr>
          <p:cNvSpPr txBox="1">
            <a:spLocks/>
          </p:cNvSpPr>
          <p:nvPr/>
        </p:nvSpPr>
        <p:spPr>
          <a:xfrm>
            <a:off x="397158" y="397164"/>
            <a:ext cx="7305969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solidFill>
                  <a:schemeClr val="bg1"/>
                </a:solidFill>
              </a:rPr>
              <a:t>일본의 영화문화 </a:t>
            </a:r>
            <a:r>
              <a:rPr lang="en-US" altLang="ko-KR" dirty="0">
                <a:solidFill>
                  <a:schemeClr val="bg1"/>
                </a:solidFill>
              </a:rPr>
              <a:t>– 1970</a:t>
            </a:r>
            <a:r>
              <a:rPr lang="ko-KR" altLang="en-US" dirty="0">
                <a:solidFill>
                  <a:schemeClr val="bg1"/>
                </a:solidFill>
              </a:rPr>
              <a:t>년대</a:t>
            </a:r>
          </a:p>
        </p:txBody>
      </p:sp>
      <p:pic>
        <p:nvPicPr>
          <p:cNvPr id="10242" name="Picture 2" descr="사랑과 희망의 거리 다운로드 스트리밍으로 볼 수 있는 곳 - 키노라이츠">
            <a:extLst>
              <a:ext uri="{FF2B5EF4-FFF2-40B4-BE49-F238E27FC236}">
                <a16:creationId xmlns:a16="http://schemas.microsoft.com/office/drawing/2014/main" id="{3DA16E99-6CBB-4DC7-AED6-50B3935B22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636" y="1265381"/>
            <a:ext cx="288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upload.wikimedia.org/wikipedia/commons/thumb/b/b6/Nagisa_Oshima_at_Cannes_in_2000.jpg/250px-Nagisa_Oshima_at_Cannes_in_2000.jpg">
            <a:extLst>
              <a:ext uri="{FF2B5EF4-FFF2-40B4-BE49-F238E27FC236}">
                <a16:creationId xmlns:a16="http://schemas.microsoft.com/office/drawing/2014/main" id="{F35F454C-14B6-4F41-967D-CC2BA18CD46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94" y="1265381"/>
            <a:ext cx="288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부제목 2">
            <a:extLst>
              <a:ext uri="{FF2B5EF4-FFF2-40B4-BE49-F238E27FC236}">
                <a16:creationId xmlns:a16="http://schemas.microsoft.com/office/drawing/2014/main" id="{907E93A4-469A-46C0-8BEF-1C8C238D0B91}"/>
              </a:ext>
            </a:extLst>
          </p:cNvPr>
          <p:cNvSpPr txBox="1">
            <a:spLocks/>
          </p:cNvSpPr>
          <p:nvPr/>
        </p:nvSpPr>
        <p:spPr>
          <a:xfrm>
            <a:off x="2872426" y="5070764"/>
            <a:ext cx="5660662" cy="91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 err="1">
                <a:solidFill>
                  <a:schemeClr val="bg1"/>
                </a:solidFill>
              </a:rPr>
              <a:t>오시마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ko-KR" altLang="en-US" dirty="0" err="1">
                <a:solidFill>
                  <a:schemeClr val="bg1"/>
                </a:solidFill>
              </a:rPr>
              <a:t>나기사</a:t>
            </a:r>
            <a:r>
              <a:rPr lang="ko-KR" altLang="en-US" dirty="0">
                <a:solidFill>
                  <a:schemeClr val="bg1"/>
                </a:solidFill>
              </a:rPr>
              <a:t> 감독과 그의 작품 </a:t>
            </a:r>
            <a:r>
              <a:rPr lang="en-US" altLang="ko-KR" dirty="0">
                <a:solidFill>
                  <a:schemeClr val="bg1"/>
                </a:solidFill>
              </a:rPr>
              <a:t>‘</a:t>
            </a:r>
            <a:r>
              <a:rPr lang="ko-KR" altLang="en-US" dirty="0">
                <a:solidFill>
                  <a:schemeClr val="bg1"/>
                </a:solidFill>
              </a:rPr>
              <a:t>사랑과 희망의 거리</a:t>
            </a:r>
            <a:r>
              <a:rPr lang="en-US" altLang="ko-KR" dirty="0">
                <a:solidFill>
                  <a:schemeClr val="bg1"/>
                </a:solidFill>
              </a:rPr>
              <a:t>'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2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941D6CA-58A9-4D59-A474-31EDA10A35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FA404E0F-C4CE-494C-8AFA-18A271F4F59E}"/>
              </a:ext>
            </a:extLst>
          </p:cNvPr>
          <p:cNvSpPr txBox="1">
            <a:spLocks/>
          </p:cNvSpPr>
          <p:nvPr/>
        </p:nvSpPr>
        <p:spPr>
          <a:xfrm>
            <a:off x="397158" y="397164"/>
            <a:ext cx="7305969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solidFill>
                  <a:schemeClr val="bg1"/>
                </a:solidFill>
              </a:rPr>
              <a:t>일본의 영화문화 </a:t>
            </a:r>
            <a:r>
              <a:rPr lang="en-US" altLang="ko-KR" dirty="0">
                <a:solidFill>
                  <a:schemeClr val="bg1"/>
                </a:solidFill>
              </a:rPr>
              <a:t>– 1980</a:t>
            </a:r>
            <a:r>
              <a:rPr lang="ko-KR" altLang="en-US" dirty="0">
                <a:solidFill>
                  <a:schemeClr val="bg1"/>
                </a:solidFill>
              </a:rPr>
              <a:t>년대</a:t>
            </a:r>
          </a:p>
        </p:txBody>
      </p:sp>
      <p:pic>
        <p:nvPicPr>
          <p:cNvPr id="9218" name="Picture 2" descr="익스트림무비 - 마녀 배달부 키키 일본 전단">
            <a:extLst>
              <a:ext uri="{FF2B5EF4-FFF2-40B4-BE49-F238E27FC236}">
                <a16:creationId xmlns:a16="http://schemas.microsoft.com/office/drawing/2014/main" id="{B8DB1239-05A2-49D5-828B-929D096425E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79" y="1296057"/>
            <a:ext cx="288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부제목 2">
            <a:extLst>
              <a:ext uri="{FF2B5EF4-FFF2-40B4-BE49-F238E27FC236}">
                <a16:creationId xmlns:a16="http://schemas.microsoft.com/office/drawing/2014/main" id="{5E9FF06A-74FD-492E-B889-1693EAC53A66}"/>
              </a:ext>
            </a:extLst>
          </p:cNvPr>
          <p:cNvSpPr txBox="1">
            <a:spLocks/>
          </p:cNvSpPr>
          <p:nvPr/>
        </p:nvSpPr>
        <p:spPr>
          <a:xfrm>
            <a:off x="6858561" y="5091548"/>
            <a:ext cx="3207636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>
                <a:solidFill>
                  <a:schemeClr val="bg1"/>
                </a:solidFill>
              </a:rPr>
              <a:t>마녀 배달부 </a:t>
            </a:r>
            <a:r>
              <a:rPr lang="ko-KR" altLang="en-US" dirty="0" err="1">
                <a:solidFill>
                  <a:schemeClr val="bg1"/>
                </a:solidFill>
              </a:rPr>
              <a:t>키키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9220" name="Picture 4" descr="영화가좋다 :: 태풍 클럽(Taifu Club) 소마이 신지 추천 일본성장영화 독립영화 태풍클럽">
            <a:extLst>
              <a:ext uri="{FF2B5EF4-FFF2-40B4-BE49-F238E27FC236}">
                <a16:creationId xmlns:a16="http://schemas.microsoft.com/office/drawing/2014/main" id="{EE0EE8F8-476B-4EDA-ADC0-144FC79A605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190" y="1295399"/>
            <a:ext cx="288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부제목 2">
            <a:extLst>
              <a:ext uri="{FF2B5EF4-FFF2-40B4-BE49-F238E27FC236}">
                <a16:creationId xmlns:a16="http://schemas.microsoft.com/office/drawing/2014/main" id="{EFE13A3F-F706-4F8D-95D4-24F293B6CFAB}"/>
              </a:ext>
            </a:extLst>
          </p:cNvPr>
          <p:cNvSpPr txBox="1">
            <a:spLocks/>
          </p:cNvSpPr>
          <p:nvPr/>
        </p:nvSpPr>
        <p:spPr>
          <a:xfrm>
            <a:off x="1860221" y="5091548"/>
            <a:ext cx="3301937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>
                <a:solidFill>
                  <a:schemeClr val="bg1"/>
                </a:solidFill>
              </a:rPr>
              <a:t>독립영화 태풍 클럽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81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941D6CA-58A9-4D59-A474-31EDA10A35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FA404E0F-C4CE-494C-8AFA-18A271F4F59E}"/>
              </a:ext>
            </a:extLst>
          </p:cNvPr>
          <p:cNvSpPr txBox="1">
            <a:spLocks/>
          </p:cNvSpPr>
          <p:nvPr/>
        </p:nvSpPr>
        <p:spPr>
          <a:xfrm>
            <a:off x="397158" y="397164"/>
            <a:ext cx="7305969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solidFill>
                  <a:schemeClr val="bg1"/>
                </a:solidFill>
              </a:rPr>
              <a:t>일본의 영화문화 </a:t>
            </a:r>
            <a:r>
              <a:rPr lang="en-US" altLang="ko-KR" dirty="0">
                <a:solidFill>
                  <a:schemeClr val="bg1"/>
                </a:solidFill>
              </a:rPr>
              <a:t>– 1990</a:t>
            </a:r>
            <a:r>
              <a:rPr lang="ko-KR" altLang="en-US" dirty="0">
                <a:solidFill>
                  <a:schemeClr val="bg1"/>
                </a:solidFill>
              </a:rPr>
              <a:t>년대와 이후</a:t>
            </a:r>
          </a:p>
        </p:txBody>
      </p:sp>
      <p:pic>
        <p:nvPicPr>
          <p:cNvPr id="8194" name="Picture 2" descr="이와이 슌지의 `러브 레터` 영화음악 (Love Letter OST by Remedios) - YES24">
            <a:extLst>
              <a:ext uri="{FF2B5EF4-FFF2-40B4-BE49-F238E27FC236}">
                <a16:creationId xmlns:a16="http://schemas.microsoft.com/office/drawing/2014/main" id="{32E47EB8-9C5A-41EA-AB17-B7288A81F2D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18" y="1505527"/>
            <a:ext cx="288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부제목 2">
            <a:extLst>
              <a:ext uri="{FF2B5EF4-FFF2-40B4-BE49-F238E27FC236}">
                <a16:creationId xmlns:a16="http://schemas.microsoft.com/office/drawing/2014/main" id="{C904475A-039B-45C7-9780-CDF834EF8016}"/>
              </a:ext>
            </a:extLst>
          </p:cNvPr>
          <p:cNvSpPr txBox="1">
            <a:spLocks/>
          </p:cNvSpPr>
          <p:nvPr/>
        </p:nvSpPr>
        <p:spPr>
          <a:xfrm>
            <a:off x="1393849" y="5278838"/>
            <a:ext cx="3301937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>
                <a:solidFill>
                  <a:schemeClr val="bg1"/>
                </a:solidFill>
              </a:rPr>
              <a:t>러브레터</a:t>
            </a:r>
          </a:p>
        </p:txBody>
      </p:sp>
      <p:pic>
        <p:nvPicPr>
          <p:cNvPr id="8196" name="Picture 4" descr="파일:share.png">
            <a:extLst>
              <a:ext uri="{FF2B5EF4-FFF2-40B4-BE49-F238E27FC236}">
                <a16:creationId xmlns:a16="http://schemas.microsoft.com/office/drawing/2014/main" id="{EBCAEE4E-BE4D-443B-BA73-A01E381CF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817" y="1505526"/>
            <a:ext cx="5809673" cy="35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부제목 2">
            <a:extLst>
              <a:ext uri="{FF2B5EF4-FFF2-40B4-BE49-F238E27FC236}">
                <a16:creationId xmlns:a16="http://schemas.microsoft.com/office/drawing/2014/main" id="{91927A2A-F813-474D-B446-7F4E29AB813A}"/>
              </a:ext>
            </a:extLst>
          </p:cNvPr>
          <p:cNvSpPr txBox="1">
            <a:spLocks/>
          </p:cNvSpPr>
          <p:nvPr/>
        </p:nvSpPr>
        <p:spPr>
          <a:xfrm>
            <a:off x="6096000" y="5271781"/>
            <a:ext cx="4047806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>
                <a:solidFill>
                  <a:schemeClr val="bg1"/>
                </a:solidFill>
              </a:rPr>
              <a:t>일본영화 중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ko-KR" altLang="en-US" dirty="0">
                <a:solidFill>
                  <a:schemeClr val="bg1"/>
                </a:solidFill>
              </a:rPr>
              <a:t>애니메이션 영화 비율</a:t>
            </a:r>
          </a:p>
        </p:txBody>
      </p:sp>
    </p:spTree>
    <p:extLst>
      <p:ext uri="{BB962C8B-B14F-4D97-AF65-F5344CB8AC3E}">
        <p14:creationId xmlns:p14="http://schemas.microsoft.com/office/powerpoint/2010/main" val="3289818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941D6CA-58A9-4D59-A474-31EDA10A35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FA404E0F-C4CE-494C-8AFA-18A271F4F59E}"/>
              </a:ext>
            </a:extLst>
          </p:cNvPr>
          <p:cNvSpPr txBox="1">
            <a:spLocks/>
          </p:cNvSpPr>
          <p:nvPr/>
        </p:nvSpPr>
        <p:spPr>
          <a:xfrm>
            <a:off x="397158" y="397164"/>
            <a:ext cx="7305969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solidFill>
                  <a:schemeClr val="bg1"/>
                </a:solidFill>
              </a:rPr>
              <a:t>일본의 애니메이션 문화 </a:t>
            </a:r>
            <a:r>
              <a:rPr lang="en-US" altLang="ko-KR" dirty="0">
                <a:solidFill>
                  <a:schemeClr val="bg1"/>
                </a:solidFill>
              </a:rPr>
              <a:t>– 1940~1950</a:t>
            </a:r>
            <a:r>
              <a:rPr lang="ko-KR" altLang="en-US" dirty="0">
                <a:solidFill>
                  <a:schemeClr val="bg1"/>
                </a:solidFill>
              </a:rPr>
              <a:t>년대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04658A3-855F-4A3B-B28C-FB1EFBD33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5359" y="1772611"/>
            <a:ext cx="3467100" cy="24608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부제목 2">
            <a:extLst>
              <a:ext uri="{FF2B5EF4-FFF2-40B4-BE49-F238E27FC236}">
                <a16:creationId xmlns:a16="http://schemas.microsoft.com/office/drawing/2014/main" id="{133C757D-86D8-4217-AC3C-41A940C934B5}"/>
              </a:ext>
            </a:extLst>
          </p:cNvPr>
          <p:cNvSpPr txBox="1">
            <a:spLocks/>
          </p:cNvSpPr>
          <p:nvPr/>
        </p:nvSpPr>
        <p:spPr>
          <a:xfrm>
            <a:off x="1627940" y="4563056"/>
            <a:ext cx="3301937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>
                <a:solidFill>
                  <a:schemeClr val="bg1"/>
                </a:solidFill>
              </a:rPr>
              <a:t>거미와 튤립</a:t>
            </a:r>
            <a:r>
              <a:rPr lang="en-US" altLang="ko-KR" dirty="0">
                <a:solidFill>
                  <a:schemeClr val="bg1"/>
                </a:solidFill>
              </a:rPr>
              <a:t>(1943)</a:t>
            </a:r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45A00339-F9CD-482D-ADA9-5D6DE4B9C2F2}"/>
              </a:ext>
            </a:extLst>
          </p:cNvPr>
          <p:cNvSpPr txBox="1">
            <a:spLocks/>
          </p:cNvSpPr>
          <p:nvPr/>
        </p:nvSpPr>
        <p:spPr>
          <a:xfrm>
            <a:off x="923634" y="5402872"/>
            <a:ext cx="4710547" cy="11044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>
                <a:solidFill>
                  <a:schemeClr val="bg1"/>
                </a:solidFill>
              </a:rPr>
              <a:t>전쟁색이 없어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ko-KR" altLang="en-US" dirty="0">
                <a:solidFill>
                  <a:schemeClr val="bg1"/>
                </a:solidFill>
              </a:rPr>
              <a:t>군부로 </a:t>
            </a:r>
            <a:r>
              <a:rPr lang="ko-KR" altLang="en-US" dirty="0" err="1">
                <a:solidFill>
                  <a:schemeClr val="bg1"/>
                </a:solidFill>
              </a:rPr>
              <a:t>부터</a:t>
            </a:r>
            <a:r>
              <a:rPr lang="ko-KR" altLang="en-US" dirty="0">
                <a:solidFill>
                  <a:schemeClr val="bg1"/>
                </a:solidFill>
              </a:rPr>
              <a:t> 비난을 받았다</a:t>
            </a:r>
            <a:endParaRPr lang="en-US" altLang="ko-KR" dirty="0">
              <a:solidFill>
                <a:schemeClr val="bg1"/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307D6233-3CEA-4455-92C4-E916A44AD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36873" y="1197783"/>
            <a:ext cx="2575560" cy="368825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부제목 2">
            <a:extLst>
              <a:ext uri="{FF2B5EF4-FFF2-40B4-BE49-F238E27FC236}">
                <a16:creationId xmlns:a16="http://schemas.microsoft.com/office/drawing/2014/main" id="{36B26CC0-0582-40CC-8A9E-AE1C43FEA1D0}"/>
              </a:ext>
            </a:extLst>
          </p:cNvPr>
          <p:cNvSpPr txBox="1">
            <a:spLocks/>
          </p:cNvSpPr>
          <p:nvPr/>
        </p:nvSpPr>
        <p:spPr>
          <a:xfrm>
            <a:off x="6918035" y="5034109"/>
            <a:ext cx="4710547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 err="1">
                <a:solidFill>
                  <a:schemeClr val="bg1"/>
                </a:solidFill>
              </a:rPr>
              <a:t>모모타로</a:t>
            </a:r>
            <a:r>
              <a:rPr lang="ko-KR" altLang="en-US" dirty="0">
                <a:solidFill>
                  <a:schemeClr val="bg1"/>
                </a:solidFill>
              </a:rPr>
              <a:t> 바다의 신병</a:t>
            </a:r>
            <a:r>
              <a:rPr lang="en-US" altLang="ko-KR" dirty="0">
                <a:solidFill>
                  <a:schemeClr val="bg1"/>
                </a:solidFill>
              </a:rPr>
              <a:t>(1945)</a:t>
            </a:r>
          </a:p>
        </p:txBody>
      </p:sp>
    </p:spTree>
    <p:extLst>
      <p:ext uri="{BB962C8B-B14F-4D97-AF65-F5344CB8AC3E}">
        <p14:creationId xmlns:p14="http://schemas.microsoft.com/office/powerpoint/2010/main" val="3263821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941D6CA-58A9-4D59-A474-31EDA10A35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FA404E0F-C4CE-494C-8AFA-18A271F4F59E}"/>
              </a:ext>
            </a:extLst>
          </p:cNvPr>
          <p:cNvSpPr txBox="1">
            <a:spLocks/>
          </p:cNvSpPr>
          <p:nvPr/>
        </p:nvSpPr>
        <p:spPr>
          <a:xfrm>
            <a:off x="397158" y="397164"/>
            <a:ext cx="7305969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solidFill>
                  <a:schemeClr val="bg1"/>
                </a:solidFill>
              </a:rPr>
              <a:t>일본의 애니메이션 문화 </a:t>
            </a:r>
            <a:r>
              <a:rPr lang="en-US" altLang="ko-KR" dirty="0">
                <a:solidFill>
                  <a:schemeClr val="bg1"/>
                </a:solidFill>
              </a:rPr>
              <a:t>– 1960~1980</a:t>
            </a:r>
            <a:r>
              <a:rPr lang="ko-KR" altLang="en-US" dirty="0">
                <a:solidFill>
                  <a:schemeClr val="bg1"/>
                </a:solidFill>
              </a:rPr>
              <a:t>년대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A576E92-76CC-4BB2-B3BD-2D5FC46BA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3236" y="1265381"/>
            <a:ext cx="3796919" cy="37490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부제목 2">
            <a:extLst>
              <a:ext uri="{FF2B5EF4-FFF2-40B4-BE49-F238E27FC236}">
                <a16:creationId xmlns:a16="http://schemas.microsoft.com/office/drawing/2014/main" id="{89101DD3-0DD7-4254-BA9D-79D83C351B93}"/>
              </a:ext>
            </a:extLst>
          </p:cNvPr>
          <p:cNvSpPr txBox="1">
            <a:spLocks/>
          </p:cNvSpPr>
          <p:nvPr/>
        </p:nvSpPr>
        <p:spPr>
          <a:xfrm>
            <a:off x="1780726" y="5229631"/>
            <a:ext cx="3301937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>
                <a:solidFill>
                  <a:schemeClr val="bg1"/>
                </a:solidFill>
              </a:rPr>
              <a:t>철완 아톰</a:t>
            </a:r>
            <a:r>
              <a:rPr lang="en-US" altLang="ko-KR" dirty="0">
                <a:solidFill>
                  <a:schemeClr val="bg1"/>
                </a:solidFill>
              </a:rPr>
              <a:t>(1963)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62B294B-C6A4-46EA-8E92-2EE2E6BE3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3671" y="1265381"/>
            <a:ext cx="2909455" cy="340373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부제목 2">
            <a:extLst>
              <a:ext uri="{FF2B5EF4-FFF2-40B4-BE49-F238E27FC236}">
                <a16:creationId xmlns:a16="http://schemas.microsoft.com/office/drawing/2014/main" id="{C25C88E0-61E7-431C-BC7B-3054EB0A8E06}"/>
              </a:ext>
            </a:extLst>
          </p:cNvPr>
          <p:cNvSpPr txBox="1">
            <a:spLocks/>
          </p:cNvSpPr>
          <p:nvPr/>
        </p:nvSpPr>
        <p:spPr>
          <a:xfrm>
            <a:off x="7109337" y="5044975"/>
            <a:ext cx="3301937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 err="1">
                <a:solidFill>
                  <a:schemeClr val="bg1"/>
                </a:solidFill>
              </a:rPr>
              <a:t>도라에몽</a:t>
            </a:r>
            <a:r>
              <a:rPr lang="en-US" altLang="ko-KR" dirty="0">
                <a:solidFill>
                  <a:schemeClr val="bg1"/>
                </a:solidFill>
              </a:rPr>
              <a:t>(1973)</a:t>
            </a:r>
          </a:p>
        </p:txBody>
      </p:sp>
      <p:sp>
        <p:nvSpPr>
          <p:cNvPr id="9" name="부제목 2">
            <a:extLst>
              <a:ext uri="{FF2B5EF4-FFF2-40B4-BE49-F238E27FC236}">
                <a16:creationId xmlns:a16="http://schemas.microsoft.com/office/drawing/2014/main" id="{699FBD8A-DB80-4BEF-AF9D-2E220C97959D}"/>
              </a:ext>
            </a:extLst>
          </p:cNvPr>
          <p:cNvSpPr txBox="1">
            <a:spLocks/>
          </p:cNvSpPr>
          <p:nvPr/>
        </p:nvSpPr>
        <p:spPr>
          <a:xfrm>
            <a:off x="1076420" y="5808288"/>
            <a:ext cx="4710547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>
                <a:solidFill>
                  <a:schemeClr val="bg1"/>
                </a:solidFill>
              </a:rPr>
              <a:t>최초의 </a:t>
            </a:r>
            <a:r>
              <a:rPr lang="en-US" altLang="ko-KR" dirty="0">
                <a:solidFill>
                  <a:schemeClr val="bg1"/>
                </a:solidFill>
              </a:rPr>
              <a:t>TV</a:t>
            </a:r>
            <a:r>
              <a:rPr lang="ko-KR" altLang="en-US" dirty="0">
                <a:solidFill>
                  <a:schemeClr val="bg1"/>
                </a:solidFill>
              </a:rPr>
              <a:t>애니메이션</a:t>
            </a:r>
            <a:endParaRPr lang="en-US" altLang="ko-K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78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941D6CA-58A9-4D59-A474-31EDA10A35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FA404E0F-C4CE-494C-8AFA-18A271F4F59E}"/>
              </a:ext>
            </a:extLst>
          </p:cNvPr>
          <p:cNvSpPr txBox="1">
            <a:spLocks/>
          </p:cNvSpPr>
          <p:nvPr/>
        </p:nvSpPr>
        <p:spPr>
          <a:xfrm>
            <a:off x="397158" y="397164"/>
            <a:ext cx="7305969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solidFill>
                  <a:schemeClr val="bg1"/>
                </a:solidFill>
              </a:rPr>
              <a:t>일본의 애니메이션 문화 </a:t>
            </a:r>
            <a:r>
              <a:rPr lang="en-US" altLang="ko-KR" dirty="0">
                <a:solidFill>
                  <a:schemeClr val="bg1"/>
                </a:solidFill>
              </a:rPr>
              <a:t>– 1990~2000</a:t>
            </a:r>
            <a:r>
              <a:rPr lang="ko-KR" altLang="en-US" dirty="0">
                <a:solidFill>
                  <a:schemeClr val="bg1"/>
                </a:solidFill>
              </a:rPr>
              <a:t>년대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6547B4CA-0705-4A9A-86BA-E137A4963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1017" y="1744902"/>
            <a:ext cx="2909455" cy="345807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부제목 2">
            <a:extLst>
              <a:ext uri="{FF2B5EF4-FFF2-40B4-BE49-F238E27FC236}">
                <a16:creationId xmlns:a16="http://schemas.microsoft.com/office/drawing/2014/main" id="{9EE3C57A-888E-455E-8A78-1BAA59F455D0}"/>
              </a:ext>
            </a:extLst>
          </p:cNvPr>
          <p:cNvSpPr txBox="1">
            <a:spLocks/>
          </p:cNvSpPr>
          <p:nvPr/>
        </p:nvSpPr>
        <p:spPr>
          <a:xfrm>
            <a:off x="1392028" y="5451375"/>
            <a:ext cx="3752627" cy="8847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>
                <a:solidFill>
                  <a:schemeClr val="bg1"/>
                </a:solidFill>
              </a:rPr>
              <a:t>신세기 </a:t>
            </a:r>
            <a:r>
              <a:rPr lang="ko-KR" altLang="en-US" dirty="0" err="1">
                <a:solidFill>
                  <a:schemeClr val="bg1"/>
                </a:solidFill>
              </a:rPr>
              <a:t>에반게리온</a:t>
            </a:r>
            <a:r>
              <a:rPr lang="en-US" altLang="ko-KR" dirty="0">
                <a:solidFill>
                  <a:schemeClr val="bg1"/>
                </a:solidFill>
              </a:rPr>
              <a:t>(1995)</a:t>
            </a: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DCC2C42C-4799-4109-B104-77D9DB752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0586" y="1744902"/>
            <a:ext cx="2781300" cy="32796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부제목 2">
            <a:extLst>
              <a:ext uri="{FF2B5EF4-FFF2-40B4-BE49-F238E27FC236}">
                <a16:creationId xmlns:a16="http://schemas.microsoft.com/office/drawing/2014/main" id="{BBD8751F-2043-44F0-B252-2F3BD8429FD8}"/>
              </a:ext>
            </a:extLst>
          </p:cNvPr>
          <p:cNvSpPr txBox="1">
            <a:spLocks/>
          </p:cNvSpPr>
          <p:nvPr/>
        </p:nvSpPr>
        <p:spPr>
          <a:xfrm>
            <a:off x="6421228" y="5209512"/>
            <a:ext cx="3752627" cy="8847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>
                <a:solidFill>
                  <a:schemeClr val="bg1"/>
                </a:solidFill>
              </a:rPr>
              <a:t>원피스</a:t>
            </a:r>
            <a:endParaRPr lang="en-US" altLang="ko-K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altLang="ko-KR" dirty="0">
                <a:solidFill>
                  <a:schemeClr val="bg1"/>
                </a:solidFill>
              </a:rPr>
              <a:t>(1999)</a:t>
            </a:r>
          </a:p>
        </p:txBody>
      </p:sp>
    </p:spTree>
    <p:extLst>
      <p:ext uri="{BB962C8B-B14F-4D97-AF65-F5344CB8AC3E}">
        <p14:creationId xmlns:p14="http://schemas.microsoft.com/office/powerpoint/2010/main" val="65193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941D6CA-58A9-4D59-A474-31EDA10A35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C27242BB-8831-4C87-BE39-3F87E51C7350}"/>
              </a:ext>
            </a:extLst>
          </p:cNvPr>
          <p:cNvSpPr txBox="1">
            <a:spLocks/>
          </p:cNvSpPr>
          <p:nvPr/>
        </p:nvSpPr>
        <p:spPr>
          <a:xfrm>
            <a:off x="1524000" y="3021882"/>
            <a:ext cx="9144000" cy="28564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000">
                <a:solidFill>
                  <a:schemeClr val="bg1"/>
                </a:solidFill>
              </a:rPr>
              <a:t>대중문화란</a:t>
            </a:r>
            <a:endParaRPr lang="en-US" altLang="ko-KR" sz="200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altLang="ko-KR" sz="200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ko-KR" altLang="en-US" sz="2000">
                <a:solidFill>
                  <a:schemeClr val="bg1"/>
                </a:solidFill>
              </a:rPr>
              <a:t>게임문화</a:t>
            </a:r>
            <a:endParaRPr lang="en-US" altLang="ko-KR" sz="200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altLang="ko-KR" sz="200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ko-KR" altLang="en-US" sz="2000">
                <a:solidFill>
                  <a:schemeClr val="bg1"/>
                </a:solidFill>
              </a:rPr>
              <a:t>영화문화</a:t>
            </a:r>
            <a:endParaRPr lang="en-US" altLang="ko-KR" sz="200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altLang="ko-KR" sz="200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ko-KR" altLang="en-US" sz="2000">
                <a:solidFill>
                  <a:schemeClr val="bg1"/>
                </a:solidFill>
              </a:rPr>
              <a:t>애니메이션 문화</a:t>
            </a:r>
            <a:endParaRPr lang="en-US" altLang="ko-KR" sz="200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149C304A-F7E6-4D38-8A66-72CBAAFAB5B2}"/>
              </a:ext>
            </a:extLst>
          </p:cNvPr>
          <p:cNvSpPr>
            <a:spLocks noChangeAspect="1"/>
          </p:cNvSpPr>
          <p:nvPr/>
        </p:nvSpPr>
        <p:spPr>
          <a:xfrm>
            <a:off x="5466000" y="1082499"/>
            <a:ext cx="1260000" cy="126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Light" panose="02020300000000000000" pitchFamily="18" charset="-127"/>
                <a:ea typeface="Noto Serif CJK JP Light" panose="02020300000000000000" pitchFamily="18" charset="-127"/>
              </a:rPr>
              <a:t>목차</a:t>
            </a:r>
          </a:p>
        </p:txBody>
      </p:sp>
    </p:spTree>
    <p:extLst>
      <p:ext uri="{BB962C8B-B14F-4D97-AF65-F5344CB8AC3E}">
        <p14:creationId xmlns:p14="http://schemas.microsoft.com/office/powerpoint/2010/main" val="2781875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941D6CA-58A9-4D59-A474-31EDA10A35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FA404E0F-C4CE-494C-8AFA-18A271F4F59E}"/>
              </a:ext>
            </a:extLst>
          </p:cNvPr>
          <p:cNvSpPr txBox="1">
            <a:spLocks/>
          </p:cNvSpPr>
          <p:nvPr/>
        </p:nvSpPr>
        <p:spPr>
          <a:xfrm>
            <a:off x="397158" y="397164"/>
            <a:ext cx="7305969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solidFill>
                  <a:schemeClr val="bg1"/>
                </a:solidFill>
              </a:rPr>
              <a:t>일본의 애니메이션 문화 </a:t>
            </a:r>
            <a:r>
              <a:rPr lang="en-US" altLang="ko-KR" dirty="0">
                <a:solidFill>
                  <a:schemeClr val="bg1"/>
                </a:solidFill>
              </a:rPr>
              <a:t>– 2000</a:t>
            </a:r>
            <a:r>
              <a:rPr lang="ko-KR" altLang="en-US" dirty="0">
                <a:solidFill>
                  <a:schemeClr val="bg1"/>
                </a:solidFill>
              </a:rPr>
              <a:t>년대 이후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52203D6-7A45-4D75-A788-AD47DB2E98E0}"/>
              </a:ext>
            </a:extLst>
          </p:cNvPr>
          <p:cNvSpPr/>
          <p:nvPr/>
        </p:nvSpPr>
        <p:spPr>
          <a:xfrm>
            <a:off x="3963653" y="5193207"/>
            <a:ext cx="3488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hlinkClick r:id="rId2"/>
              </a:rPr>
              <a:t>https://youtu.be/7-p36XioMwM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E6CDCF8-08EF-4616-BA08-379D219BB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581" y="1409662"/>
            <a:ext cx="647898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4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941D6CA-58A9-4D59-A474-31EDA10A35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C27242BB-8831-4C87-BE39-3F87E51C7350}"/>
              </a:ext>
            </a:extLst>
          </p:cNvPr>
          <p:cNvSpPr txBox="1">
            <a:spLocks/>
          </p:cNvSpPr>
          <p:nvPr/>
        </p:nvSpPr>
        <p:spPr>
          <a:xfrm>
            <a:off x="397158" y="397164"/>
            <a:ext cx="2068947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solidFill>
                  <a:schemeClr val="bg1"/>
                </a:solidFill>
              </a:rPr>
              <a:t>대중문화란</a:t>
            </a:r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6957E3AE-1D43-45A9-A7FC-345F80E1682F}"/>
              </a:ext>
            </a:extLst>
          </p:cNvPr>
          <p:cNvSpPr txBox="1">
            <a:spLocks/>
          </p:cNvSpPr>
          <p:nvPr/>
        </p:nvSpPr>
        <p:spPr>
          <a:xfrm>
            <a:off x="1676400" y="1902691"/>
            <a:ext cx="9144000" cy="41279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000" dirty="0">
                <a:solidFill>
                  <a:schemeClr val="bg1"/>
                </a:solidFill>
              </a:rPr>
              <a:t>군중문화 </a:t>
            </a:r>
            <a:r>
              <a:rPr lang="en-US" altLang="ko-KR" sz="2000" dirty="0">
                <a:solidFill>
                  <a:schemeClr val="bg1"/>
                </a:solidFill>
              </a:rPr>
              <a:t>(</a:t>
            </a:r>
            <a:r>
              <a:rPr lang="ko-KR" altLang="en-US" sz="2000" dirty="0">
                <a:solidFill>
                  <a:schemeClr val="bg1"/>
                </a:solidFill>
              </a:rPr>
              <a:t>群衆文化</a:t>
            </a:r>
            <a:r>
              <a:rPr lang="en-US" altLang="ko-KR" sz="20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endParaRPr lang="en-US" altLang="ko-KR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ko-KR" altLang="en-US" sz="2000" dirty="0">
                <a:solidFill>
                  <a:schemeClr val="bg1"/>
                </a:solidFill>
              </a:rPr>
              <a:t>서민문화</a:t>
            </a:r>
            <a:r>
              <a:rPr lang="en-US" altLang="ko-KR" sz="2000" dirty="0">
                <a:solidFill>
                  <a:schemeClr val="bg1"/>
                </a:solidFill>
              </a:rPr>
              <a:t> (</a:t>
            </a:r>
            <a:r>
              <a:rPr lang="ko-KR" altLang="en-US" sz="2000" dirty="0">
                <a:solidFill>
                  <a:schemeClr val="bg1"/>
                </a:solidFill>
              </a:rPr>
              <a:t>庶民文化</a:t>
            </a:r>
            <a:r>
              <a:rPr lang="en-US" altLang="ko-KR" sz="2000" dirty="0">
                <a:solidFill>
                  <a:schemeClr val="bg1"/>
                </a:solidFill>
              </a:rPr>
              <a:t>)</a:t>
            </a:r>
            <a:r>
              <a:rPr lang="ko-KR" altLang="en-US" sz="2000" dirty="0">
                <a:solidFill>
                  <a:schemeClr val="bg1"/>
                </a:solidFill>
              </a:rPr>
              <a:t> 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altLang="ko-KR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ko-KR" altLang="en-US" sz="2000" dirty="0">
                <a:solidFill>
                  <a:schemeClr val="bg1"/>
                </a:solidFill>
              </a:rPr>
              <a:t>민중문화 </a:t>
            </a:r>
            <a:r>
              <a:rPr lang="en-US" altLang="ko-KR" sz="2000" dirty="0">
                <a:solidFill>
                  <a:schemeClr val="bg1"/>
                </a:solidFill>
              </a:rPr>
              <a:t>(</a:t>
            </a:r>
            <a:r>
              <a:rPr lang="ko-KR" altLang="en-US" sz="2000" dirty="0">
                <a:solidFill>
                  <a:schemeClr val="bg1"/>
                </a:solidFill>
              </a:rPr>
              <a:t>民衆文化</a:t>
            </a:r>
            <a:r>
              <a:rPr lang="en-US" altLang="ko-KR" sz="20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endParaRPr lang="en-US" altLang="ko-KR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ko-KR" altLang="en-US" sz="2000" dirty="0">
                <a:solidFill>
                  <a:schemeClr val="bg1"/>
                </a:solidFill>
              </a:rPr>
              <a:t>하위문화 </a:t>
            </a:r>
            <a:r>
              <a:rPr lang="en-US" altLang="ko-KR" sz="2000" dirty="0">
                <a:solidFill>
                  <a:schemeClr val="bg1"/>
                </a:solidFill>
              </a:rPr>
              <a:t>(</a:t>
            </a:r>
            <a:r>
              <a:rPr lang="ko-KR" altLang="en-US" sz="2000" dirty="0">
                <a:solidFill>
                  <a:schemeClr val="bg1"/>
                </a:solidFill>
              </a:rPr>
              <a:t>下位文化</a:t>
            </a:r>
            <a:r>
              <a:rPr lang="en-US" altLang="ko-KR" sz="20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endParaRPr lang="en-US" altLang="ko-KR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ko-KR" altLang="en-US" sz="2000" dirty="0">
                <a:solidFill>
                  <a:schemeClr val="bg1"/>
                </a:solidFill>
              </a:rPr>
              <a:t>반체제문화 </a:t>
            </a:r>
            <a:r>
              <a:rPr lang="en-US" altLang="ko-KR" sz="2000" dirty="0">
                <a:solidFill>
                  <a:schemeClr val="bg1"/>
                </a:solidFill>
              </a:rPr>
              <a:t>(</a:t>
            </a:r>
            <a:r>
              <a:rPr lang="ko-KR" altLang="en-US" sz="2000" dirty="0">
                <a:solidFill>
                  <a:schemeClr val="bg1"/>
                </a:solidFill>
              </a:rPr>
              <a:t>反體制文化</a:t>
            </a:r>
            <a:r>
              <a:rPr lang="en-US" altLang="ko-KR" sz="20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9658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941D6CA-58A9-4D59-A474-31EDA10A35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C27242BB-8831-4C87-BE39-3F87E51C7350}"/>
              </a:ext>
            </a:extLst>
          </p:cNvPr>
          <p:cNvSpPr txBox="1">
            <a:spLocks/>
          </p:cNvSpPr>
          <p:nvPr/>
        </p:nvSpPr>
        <p:spPr>
          <a:xfrm>
            <a:off x="397158" y="397164"/>
            <a:ext cx="2817097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>
                <a:solidFill>
                  <a:schemeClr val="bg1"/>
                </a:solidFill>
              </a:rPr>
              <a:t>대중문화의 발전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CA97CC48-8331-4164-B1FF-5E3E2BB6BC3F}"/>
              </a:ext>
            </a:extLst>
          </p:cNvPr>
          <p:cNvSpPr txBox="1">
            <a:spLocks/>
          </p:cNvSpPr>
          <p:nvPr/>
        </p:nvSpPr>
        <p:spPr>
          <a:xfrm>
            <a:off x="1140693" y="2706255"/>
            <a:ext cx="9144000" cy="20042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000" dirty="0">
                <a:solidFill>
                  <a:schemeClr val="bg1"/>
                </a:solidFill>
              </a:rPr>
              <a:t>근대 국민국가의 성립</a:t>
            </a:r>
            <a:r>
              <a:rPr lang="en-US" altLang="ko-KR" sz="2000" dirty="0">
                <a:solidFill>
                  <a:schemeClr val="bg1"/>
                </a:solidFill>
              </a:rPr>
              <a:t> – </a:t>
            </a:r>
            <a:r>
              <a:rPr lang="ko-KR" altLang="en-US" sz="2000" dirty="0">
                <a:solidFill>
                  <a:schemeClr val="bg1"/>
                </a:solidFill>
              </a:rPr>
              <a:t>신분제 폐지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ko-K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sz="2000" dirty="0">
                <a:solidFill>
                  <a:schemeClr val="bg1"/>
                </a:solidFill>
              </a:rPr>
              <a:t>교육과 언론의 발달 </a:t>
            </a:r>
            <a:r>
              <a:rPr lang="en-US" altLang="ko-KR" sz="2000" dirty="0">
                <a:solidFill>
                  <a:schemeClr val="bg1"/>
                </a:solidFill>
              </a:rPr>
              <a:t>– </a:t>
            </a:r>
            <a:r>
              <a:rPr lang="ko-KR" altLang="en-US" sz="2000" dirty="0">
                <a:solidFill>
                  <a:schemeClr val="bg1"/>
                </a:solidFill>
              </a:rPr>
              <a:t>문화의 생산 및 소비구조 형성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ko-K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sz="2000" dirty="0">
                <a:solidFill>
                  <a:schemeClr val="bg1"/>
                </a:solidFill>
              </a:rPr>
              <a:t>복제 기술의 발달 </a:t>
            </a:r>
            <a:r>
              <a:rPr lang="en-US" altLang="ko-KR" sz="2000" dirty="0">
                <a:solidFill>
                  <a:schemeClr val="bg1"/>
                </a:solidFill>
              </a:rPr>
              <a:t>– </a:t>
            </a:r>
            <a:r>
              <a:rPr lang="ko-KR" altLang="en-US" sz="2000" dirty="0">
                <a:solidFill>
                  <a:schemeClr val="bg1"/>
                </a:solidFill>
              </a:rPr>
              <a:t>문화의 대량 생산과 소비 가능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48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941D6CA-58A9-4D59-A474-31EDA10A35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C27242BB-8831-4C87-BE39-3F87E51C7350}"/>
              </a:ext>
            </a:extLst>
          </p:cNvPr>
          <p:cNvSpPr txBox="1">
            <a:spLocks/>
          </p:cNvSpPr>
          <p:nvPr/>
        </p:nvSpPr>
        <p:spPr>
          <a:xfrm>
            <a:off x="397158" y="397164"/>
            <a:ext cx="7305969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solidFill>
                  <a:schemeClr val="bg1"/>
                </a:solidFill>
              </a:rPr>
              <a:t>일본의 게임문화 </a:t>
            </a:r>
            <a:r>
              <a:rPr lang="en-US" altLang="ko-KR" dirty="0">
                <a:solidFill>
                  <a:schemeClr val="bg1"/>
                </a:solidFill>
              </a:rPr>
              <a:t>– 1970</a:t>
            </a:r>
            <a:r>
              <a:rPr lang="ko-KR" altLang="en-US" dirty="0">
                <a:solidFill>
                  <a:schemeClr val="bg1"/>
                </a:solidFill>
              </a:rPr>
              <a:t>년대</a:t>
            </a:r>
          </a:p>
        </p:txBody>
      </p:sp>
      <p:pic>
        <p:nvPicPr>
          <p:cNvPr id="4" name="Picture 2" descr="http://postfiles2.naver.net/20160115_289/jenn_ddn_1452841675949lRH3d_PNG/%B1%D7%B8%B22.png?type=w1">
            <a:extLst>
              <a:ext uri="{FF2B5EF4-FFF2-40B4-BE49-F238E27FC236}">
                <a16:creationId xmlns:a16="http://schemas.microsoft.com/office/drawing/2014/main" id="{D7567C9C-1156-4ED1-BD36-C41293E9A18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21" y="1724651"/>
            <a:ext cx="288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postfiles3.naver.net/20160115_178/jenn_ddn_14528416765735Mld1_JPEG/%B1%D7%B8%B23.jpg?type=w1">
            <a:extLst>
              <a:ext uri="{FF2B5EF4-FFF2-40B4-BE49-F238E27FC236}">
                <a16:creationId xmlns:a16="http://schemas.microsoft.com/office/drawing/2014/main" id="{41FCFF3C-F59F-49D6-8A0B-93961B483E2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27" y="1724651"/>
            <a:ext cx="288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_i58">
            <a:extLst>
              <a:ext uri="{FF2B5EF4-FFF2-40B4-BE49-F238E27FC236}">
                <a16:creationId xmlns:a16="http://schemas.microsoft.com/office/drawing/2014/main" id="{7AF2D929-954D-437D-9749-061575FEDF9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33" y="1724651"/>
            <a:ext cx="288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부제목 2">
            <a:extLst>
              <a:ext uri="{FF2B5EF4-FFF2-40B4-BE49-F238E27FC236}">
                <a16:creationId xmlns:a16="http://schemas.microsoft.com/office/drawing/2014/main" id="{6427CEDF-B30A-43E4-998E-D5DA8A86C84F}"/>
              </a:ext>
            </a:extLst>
          </p:cNvPr>
          <p:cNvSpPr txBox="1">
            <a:spLocks/>
          </p:cNvSpPr>
          <p:nvPr/>
        </p:nvSpPr>
        <p:spPr>
          <a:xfrm>
            <a:off x="8022882" y="5620271"/>
            <a:ext cx="2881751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>
                <a:solidFill>
                  <a:schemeClr val="bg1"/>
                </a:solidFill>
              </a:rPr>
              <a:t>일본의 오락실</a:t>
            </a:r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A2AF0525-0BF0-4D21-A5D3-EACA38A8A73A}"/>
              </a:ext>
            </a:extLst>
          </p:cNvPr>
          <p:cNvSpPr txBox="1">
            <a:spLocks/>
          </p:cNvSpPr>
          <p:nvPr/>
        </p:nvSpPr>
        <p:spPr>
          <a:xfrm>
            <a:off x="1357747" y="5620272"/>
            <a:ext cx="5588006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 err="1">
                <a:solidFill>
                  <a:schemeClr val="bg1"/>
                </a:solidFill>
              </a:rPr>
              <a:t>타이토</a:t>
            </a:r>
            <a:r>
              <a:rPr lang="ko-KR" altLang="en-US" dirty="0">
                <a:solidFill>
                  <a:schemeClr val="bg1"/>
                </a:solidFill>
              </a:rPr>
              <a:t> 회사와 스페이스 </a:t>
            </a:r>
            <a:r>
              <a:rPr lang="ko-KR" altLang="en-US" dirty="0" err="1">
                <a:solidFill>
                  <a:schemeClr val="bg1"/>
                </a:solidFill>
              </a:rPr>
              <a:t>인베이더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2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941D6CA-58A9-4D59-A474-31EDA10A35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1238A4B9-ABF2-470F-862F-A25815D71FB0}"/>
              </a:ext>
            </a:extLst>
          </p:cNvPr>
          <p:cNvSpPr txBox="1">
            <a:spLocks/>
          </p:cNvSpPr>
          <p:nvPr/>
        </p:nvSpPr>
        <p:spPr>
          <a:xfrm>
            <a:off x="397158" y="397164"/>
            <a:ext cx="7305969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solidFill>
                  <a:schemeClr val="bg1"/>
                </a:solidFill>
              </a:rPr>
              <a:t>일본의 게임문화 </a:t>
            </a:r>
            <a:r>
              <a:rPr lang="en-US" altLang="ko-KR" dirty="0">
                <a:solidFill>
                  <a:schemeClr val="bg1"/>
                </a:solidFill>
              </a:rPr>
              <a:t>– 1980</a:t>
            </a:r>
            <a:r>
              <a:rPr lang="ko-KR" altLang="en-US" dirty="0">
                <a:solidFill>
                  <a:schemeClr val="bg1"/>
                </a:solidFill>
              </a:rPr>
              <a:t>년대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0AD25A-4AD1-4989-9C6B-EA7D952DF67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41" y="1678068"/>
            <a:ext cx="288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http://postfiles6.naver.net/20160115_293/jenn_ddn_1452841678068KBPNu_JPEG/%B1%D7%B8%B25.jpg?type=w1">
            <a:extLst>
              <a:ext uri="{FF2B5EF4-FFF2-40B4-BE49-F238E27FC236}">
                <a16:creationId xmlns:a16="http://schemas.microsoft.com/office/drawing/2014/main" id="{3F97E1CA-C1D2-43FB-9BD0-37DF91F0BEE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282" y="1629000"/>
            <a:ext cx="288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21F5045-F316-4476-8C6B-1B384E2E919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321" y="1542471"/>
            <a:ext cx="288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부제목 2">
            <a:extLst>
              <a:ext uri="{FF2B5EF4-FFF2-40B4-BE49-F238E27FC236}">
                <a16:creationId xmlns:a16="http://schemas.microsoft.com/office/drawing/2014/main" id="{21C49E98-B9B5-4DA9-9413-F0FAEA31EB43}"/>
              </a:ext>
            </a:extLst>
          </p:cNvPr>
          <p:cNvSpPr txBox="1">
            <a:spLocks/>
          </p:cNvSpPr>
          <p:nvPr/>
        </p:nvSpPr>
        <p:spPr>
          <a:xfrm>
            <a:off x="1154605" y="5445414"/>
            <a:ext cx="2152071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solidFill>
                  <a:schemeClr val="bg1"/>
                </a:solidFill>
              </a:rPr>
              <a:t>남코의 </a:t>
            </a:r>
            <a:r>
              <a:rPr lang="ko-KR" altLang="en-US" dirty="0" err="1">
                <a:solidFill>
                  <a:schemeClr val="bg1"/>
                </a:solidFill>
              </a:rPr>
              <a:t>팩맨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부제목 2">
            <a:extLst>
              <a:ext uri="{FF2B5EF4-FFF2-40B4-BE49-F238E27FC236}">
                <a16:creationId xmlns:a16="http://schemas.microsoft.com/office/drawing/2014/main" id="{6AF21190-5E97-4F9D-96DD-BE9C440CE7E8}"/>
              </a:ext>
            </a:extLst>
          </p:cNvPr>
          <p:cNvSpPr txBox="1">
            <a:spLocks/>
          </p:cNvSpPr>
          <p:nvPr/>
        </p:nvSpPr>
        <p:spPr>
          <a:xfrm>
            <a:off x="4519630" y="5438697"/>
            <a:ext cx="2821652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solidFill>
                  <a:schemeClr val="bg1"/>
                </a:solidFill>
              </a:rPr>
              <a:t>닌텐도의 </a:t>
            </a:r>
            <a:r>
              <a:rPr lang="ko-KR" altLang="en-US" dirty="0" err="1">
                <a:solidFill>
                  <a:schemeClr val="bg1"/>
                </a:solidFill>
              </a:rPr>
              <a:t>패미콤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부제목 2">
            <a:extLst>
              <a:ext uri="{FF2B5EF4-FFF2-40B4-BE49-F238E27FC236}">
                <a16:creationId xmlns:a16="http://schemas.microsoft.com/office/drawing/2014/main" id="{CFA10F4D-3F35-47B7-911A-F9A8E0F7862A}"/>
              </a:ext>
            </a:extLst>
          </p:cNvPr>
          <p:cNvSpPr txBox="1">
            <a:spLocks/>
          </p:cNvSpPr>
          <p:nvPr/>
        </p:nvSpPr>
        <p:spPr>
          <a:xfrm>
            <a:off x="8690605" y="5438696"/>
            <a:ext cx="2152071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solidFill>
                  <a:schemeClr val="bg1"/>
                </a:solidFill>
              </a:rPr>
              <a:t>슈퍼 </a:t>
            </a:r>
            <a:r>
              <a:rPr lang="ko-KR" altLang="en-US" dirty="0" err="1">
                <a:solidFill>
                  <a:schemeClr val="bg1"/>
                </a:solidFill>
              </a:rPr>
              <a:t>마리오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54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941D6CA-58A9-4D59-A474-31EDA10A35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1238A4B9-ABF2-470F-862F-A25815D71FB0}"/>
              </a:ext>
            </a:extLst>
          </p:cNvPr>
          <p:cNvSpPr txBox="1">
            <a:spLocks/>
          </p:cNvSpPr>
          <p:nvPr/>
        </p:nvSpPr>
        <p:spPr>
          <a:xfrm>
            <a:off x="397158" y="397164"/>
            <a:ext cx="7305969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solidFill>
                  <a:schemeClr val="bg1"/>
                </a:solidFill>
              </a:rPr>
              <a:t>일본의 게임문화 </a:t>
            </a:r>
            <a:r>
              <a:rPr lang="en-US" altLang="ko-KR" dirty="0">
                <a:solidFill>
                  <a:schemeClr val="bg1"/>
                </a:solidFill>
              </a:rPr>
              <a:t>– 1980</a:t>
            </a:r>
            <a:r>
              <a:rPr lang="ko-KR" altLang="en-US" dirty="0">
                <a:solidFill>
                  <a:schemeClr val="bg1"/>
                </a:solidFill>
              </a:rPr>
              <a:t>년대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3EE42812-AC6E-4DD6-83E1-5989A7F2192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1" y="1939382"/>
            <a:ext cx="288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0267F687-D6BA-4A26-9A2F-88CCA780C1A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31" y="1939382"/>
            <a:ext cx="288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FD8105E-74CD-4B21-8124-AD24BE4D6DF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61" y="1939382"/>
            <a:ext cx="288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부제목 2">
            <a:extLst>
              <a:ext uri="{FF2B5EF4-FFF2-40B4-BE49-F238E27FC236}">
                <a16:creationId xmlns:a16="http://schemas.microsoft.com/office/drawing/2014/main" id="{B1F308B9-A528-49C2-BE0A-64BA581A25A4}"/>
              </a:ext>
            </a:extLst>
          </p:cNvPr>
          <p:cNvSpPr txBox="1">
            <a:spLocks/>
          </p:cNvSpPr>
          <p:nvPr/>
        </p:nvSpPr>
        <p:spPr>
          <a:xfrm>
            <a:off x="190896" y="5805055"/>
            <a:ext cx="4234872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 err="1">
                <a:solidFill>
                  <a:schemeClr val="bg1"/>
                </a:solidFill>
              </a:rPr>
              <a:t>캡콤의</a:t>
            </a:r>
            <a:r>
              <a:rPr lang="ko-KR" altLang="en-US" dirty="0">
                <a:solidFill>
                  <a:schemeClr val="bg1"/>
                </a:solidFill>
              </a:rPr>
              <a:t> 스트리트 파이터</a:t>
            </a:r>
            <a:r>
              <a:rPr lang="en-US" altLang="ko-KR" dirty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부제목 2">
            <a:extLst>
              <a:ext uri="{FF2B5EF4-FFF2-40B4-BE49-F238E27FC236}">
                <a16:creationId xmlns:a16="http://schemas.microsoft.com/office/drawing/2014/main" id="{C6C2516A-DE01-41CD-B531-F26DEAEED556}"/>
              </a:ext>
            </a:extLst>
          </p:cNvPr>
          <p:cNvSpPr txBox="1">
            <a:spLocks/>
          </p:cNvSpPr>
          <p:nvPr/>
        </p:nvSpPr>
        <p:spPr>
          <a:xfrm>
            <a:off x="4524978" y="5805056"/>
            <a:ext cx="2807853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solidFill>
                  <a:schemeClr val="bg1"/>
                </a:solidFill>
              </a:rPr>
              <a:t>닌텐도 </a:t>
            </a:r>
            <a:r>
              <a:rPr lang="ko-KR" altLang="en-US" dirty="0" err="1">
                <a:solidFill>
                  <a:schemeClr val="bg1"/>
                </a:solidFill>
              </a:rPr>
              <a:t>게임보이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8" name="부제목 2">
            <a:extLst>
              <a:ext uri="{FF2B5EF4-FFF2-40B4-BE49-F238E27FC236}">
                <a16:creationId xmlns:a16="http://schemas.microsoft.com/office/drawing/2014/main" id="{79A408E6-6D22-4416-A518-F14D4A426281}"/>
              </a:ext>
            </a:extLst>
          </p:cNvPr>
          <p:cNvSpPr txBox="1">
            <a:spLocks/>
          </p:cNvSpPr>
          <p:nvPr/>
        </p:nvSpPr>
        <p:spPr>
          <a:xfrm>
            <a:off x="8612325" y="5823529"/>
            <a:ext cx="2152071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solidFill>
                  <a:schemeClr val="bg1"/>
                </a:solidFill>
              </a:rPr>
              <a:t>슈퍼 </a:t>
            </a:r>
            <a:r>
              <a:rPr lang="ko-KR" altLang="en-US" dirty="0" err="1">
                <a:solidFill>
                  <a:schemeClr val="bg1"/>
                </a:solidFill>
              </a:rPr>
              <a:t>패미콤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5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941D6CA-58A9-4D59-A474-31EDA10A35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12E2456F-2709-477A-928D-80D6B3B65FA3}"/>
              </a:ext>
            </a:extLst>
          </p:cNvPr>
          <p:cNvSpPr txBox="1">
            <a:spLocks/>
          </p:cNvSpPr>
          <p:nvPr/>
        </p:nvSpPr>
        <p:spPr>
          <a:xfrm>
            <a:off x="397158" y="397164"/>
            <a:ext cx="7305969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solidFill>
                  <a:schemeClr val="bg1"/>
                </a:solidFill>
              </a:rPr>
              <a:t>일본의 게임문화 </a:t>
            </a:r>
            <a:r>
              <a:rPr lang="en-US" altLang="ko-KR" dirty="0">
                <a:solidFill>
                  <a:schemeClr val="bg1"/>
                </a:solidFill>
              </a:rPr>
              <a:t>– 1990</a:t>
            </a:r>
            <a:r>
              <a:rPr lang="ko-KR" altLang="en-US" dirty="0">
                <a:solidFill>
                  <a:schemeClr val="bg1"/>
                </a:solidFill>
              </a:rPr>
              <a:t>년대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7A1997E-0511-49D8-82CE-240E27EAE8C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82" y="1853414"/>
            <a:ext cx="288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24C42412-E873-4EC3-84D3-C744E55A831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1853414"/>
            <a:ext cx="288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21B4873-5641-4326-9BC0-5944A3D10B0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109" y="1809148"/>
            <a:ext cx="288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부제목 2">
            <a:extLst>
              <a:ext uri="{FF2B5EF4-FFF2-40B4-BE49-F238E27FC236}">
                <a16:creationId xmlns:a16="http://schemas.microsoft.com/office/drawing/2014/main" id="{1F24DB35-9CFF-4831-B7FF-EF08C0A1D334}"/>
              </a:ext>
            </a:extLst>
          </p:cNvPr>
          <p:cNvSpPr txBox="1">
            <a:spLocks/>
          </p:cNvSpPr>
          <p:nvPr/>
        </p:nvSpPr>
        <p:spPr>
          <a:xfrm>
            <a:off x="811929" y="5684653"/>
            <a:ext cx="2807853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>
                <a:solidFill>
                  <a:schemeClr val="bg1"/>
                </a:solidFill>
              </a:rPr>
              <a:t>세가 세턴</a:t>
            </a:r>
          </a:p>
        </p:txBody>
      </p:sp>
      <p:sp>
        <p:nvSpPr>
          <p:cNvPr id="10" name="부제목 2">
            <a:extLst>
              <a:ext uri="{FF2B5EF4-FFF2-40B4-BE49-F238E27FC236}">
                <a16:creationId xmlns:a16="http://schemas.microsoft.com/office/drawing/2014/main" id="{567E655D-E7DE-4B0E-91BC-41C95542FE2A}"/>
              </a:ext>
            </a:extLst>
          </p:cNvPr>
          <p:cNvSpPr txBox="1">
            <a:spLocks/>
          </p:cNvSpPr>
          <p:nvPr/>
        </p:nvSpPr>
        <p:spPr>
          <a:xfrm>
            <a:off x="4692073" y="5684653"/>
            <a:ext cx="2807853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 err="1">
                <a:solidFill>
                  <a:schemeClr val="bg1"/>
                </a:solidFill>
              </a:rPr>
              <a:t>버추어</a:t>
            </a:r>
            <a:r>
              <a:rPr lang="ko-KR" altLang="en-US" dirty="0">
                <a:solidFill>
                  <a:schemeClr val="bg1"/>
                </a:solidFill>
              </a:rPr>
              <a:t> 파이터</a:t>
            </a:r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8A7DD6B4-5947-4E81-877C-713469B0A913}"/>
              </a:ext>
            </a:extLst>
          </p:cNvPr>
          <p:cNvSpPr txBox="1">
            <a:spLocks/>
          </p:cNvSpPr>
          <p:nvPr/>
        </p:nvSpPr>
        <p:spPr>
          <a:xfrm>
            <a:off x="8386185" y="5662520"/>
            <a:ext cx="2807853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>
                <a:solidFill>
                  <a:schemeClr val="bg1"/>
                </a:solidFill>
              </a:rPr>
              <a:t>철권</a:t>
            </a:r>
            <a:endParaRPr lang="en-US" altLang="ko-K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95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941D6CA-58A9-4D59-A474-31EDA10A35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12E2456F-2709-477A-928D-80D6B3B65FA3}"/>
              </a:ext>
            </a:extLst>
          </p:cNvPr>
          <p:cNvSpPr txBox="1">
            <a:spLocks/>
          </p:cNvSpPr>
          <p:nvPr/>
        </p:nvSpPr>
        <p:spPr>
          <a:xfrm>
            <a:off x="397158" y="397164"/>
            <a:ext cx="7305969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solidFill>
                  <a:schemeClr val="bg1"/>
                </a:solidFill>
              </a:rPr>
              <a:t>일본의 게임문화 </a:t>
            </a:r>
            <a:r>
              <a:rPr lang="en-US" altLang="ko-KR" dirty="0">
                <a:solidFill>
                  <a:schemeClr val="bg1"/>
                </a:solidFill>
              </a:rPr>
              <a:t>– 1990</a:t>
            </a:r>
            <a:r>
              <a:rPr lang="ko-KR" altLang="en-US" dirty="0">
                <a:solidFill>
                  <a:schemeClr val="bg1"/>
                </a:solidFill>
              </a:rPr>
              <a:t>년대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2BB7AFF-A9AA-473F-A0E1-9037A4D069E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19" y="1704254"/>
            <a:ext cx="288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03912E2-3427-4014-89FF-B66A29878CC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455" y="1704254"/>
            <a:ext cx="288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부제목 2">
            <a:extLst>
              <a:ext uri="{FF2B5EF4-FFF2-40B4-BE49-F238E27FC236}">
                <a16:creationId xmlns:a16="http://schemas.microsoft.com/office/drawing/2014/main" id="{918E2A84-6ABC-473E-BFDD-8D1D5D0932B4}"/>
              </a:ext>
            </a:extLst>
          </p:cNvPr>
          <p:cNvSpPr txBox="1">
            <a:spLocks/>
          </p:cNvSpPr>
          <p:nvPr/>
        </p:nvSpPr>
        <p:spPr>
          <a:xfrm>
            <a:off x="1809456" y="5610073"/>
            <a:ext cx="2807853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>
                <a:solidFill>
                  <a:schemeClr val="bg1"/>
                </a:solidFill>
              </a:rPr>
              <a:t>포켓몬</a:t>
            </a:r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D7C82531-CCD0-4C5F-BB3E-9FDB05C69D77}"/>
              </a:ext>
            </a:extLst>
          </p:cNvPr>
          <p:cNvSpPr txBox="1">
            <a:spLocks/>
          </p:cNvSpPr>
          <p:nvPr/>
        </p:nvSpPr>
        <p:spPr>
          <a:xfrm>
            <a:off x="7069565" y="5610073"/>
            <a:ext cx="2807853" cy="471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>
                <a:solidFill>
                  <a:schemeClr val="bg1"/>
                </a:solidFill>
              </a:rPr>
              <a:t>DDR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07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271</Words>
  <Application>Microsoft Office PowerPoint</Application>
  <PresentationFormat>와이드스크린</PresentationFormat>
  <Paragraphs>83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Noto Serif CJK JP Light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Yong</dc:creator>
  <cp:lastModifiedBy>Yong</cp:lastModifiedBy>
  <cp:revision>13</cp:revision>
  <dcterms:created xsi:type="dcterms:W3CDTF">2020-09-27T09:07:04Z</dcterms:created>
  <dcterms:modified xsi:type="dcterms:W3CDTF">2020-09-27T12:31:13Z</dcterms:modified>
</cp:coreProperties>
</file>