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2" r:id="rId2"/>
    <p:sldId id="268" r:id="rId3"/>
    <p:sldId id="269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281" r:id="rId12"/>
    <p:sldId id="283" r:id="rId13"/>
    <p:sldId id="282" r:id="rId14"/>
    <p:sldId id="285" r:id="rId15"/>
    <p:sldId id="287" r:id="rId16"/>
    <p:sldId id="289" r:id="rId17"/>
    <p:sldId id="288" r:id="rId18"/>
    <p:sldId id="290" r:id="rId19"/>
    <p:sldId id="286" r:id="rId20"/>
    <p:sldId id="273" r:id="rId21"/>
  </p:sldIdLst>
  <p:sldSz cx="9906000" cy="6858000" type="A4"/>
  <p:notesSz cx="6858000" cy="9144000"/>
  <p:defaultTextStyle>
    <a:defPPr>
      <a:defRPr lang="ko-KR"/>
    </a:defPPr>
    <a:lvl1pPr marL="0" algn="l" defTabSz="1031509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754" algn="l" defTabSz="1031509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509" algn="l" defTabSz="1031509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263" algn="l" defTabSz="1031509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017" algn="l" defTabSz="1031509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8772" algn="l" defTabSz="1031509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526" algn="l" defTabSz="1031509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281" algn="l" defTabSz="1031509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035" algn="l" defTabSz="1031509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A81"/>
    <a:srgbClr val="EAD0D1"/>
    <a:srgbClr val="000000"/>
    <a:srgbClr val="23CFBF"/>
    <a:srgbClr val="F5AA00"/>
    <a:srgbClr val="F62291"/>
    <a:srgbClr val="FFCC00"/>
    <a:srgbClr val="FEEA2B"/>
    <a:srgbClr val="FF9933"/>
    <a:srgbClr val="D82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50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2020-09-29 Tue요일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1509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754" algn="l" defTabSz="1031509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509" algn="l" defTabSz="1031509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263" algn="l" defTabSz="1031509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017" algn="l" defTabSz="1031509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8772" algn="l" defTabSz="1031509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526" algn="l" defTabSz="1031509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281" algn="l" defTabSz="1031509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035" algn="l" defTabSz="1031509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8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F72-D11B-4B45-80B2-11F8785BC426}" type="datetime1">
              <a:rPr lang="ko-KR" altLang="en-US" smtClean="0"/>
              <a:t>2020-09-29 Tue요일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1" y="6237314"/>
            <a:ext cx="147741" cy="484163"/>
          </a:xfrm>
          <a:prstGeom prst="rect">
            <a:avLst/>
          </a:prstGeom>
        </p:spPr>
        <p:txBody>
          <a:bodyPr lIns="103151" tIns="51576" rIns="103151" bIns="51576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6344-EBAA-4085-A258-559FF331E266}" type="datetime1">
              <a:rPr lang="ko-KR" altLang="en-US" smtClean="0"/>
              <a:t>2020-09-29 Tue요일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1" y="6237314"/>
            <a:ext cx="147741" cy="484163"/>
          </a:xfrm>
          <a:prstGeom prst="rect">
            <a:avLst/>
          </a:prstGeom>
        </p:spPr>
        <p:txBody>
          <a:bodyPr lIns="103151" tIns="51576" rIns="103151" bIns="51576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0FF6-59C0-4879-B026-626A45E9659E}" type="datetime1">
              <a:rPr lang="ko-KR" altLang="en-US" smtClean="0"/>
              <a:t>2020-09-29 Tue요일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1" y="6237314"/>
            <a:ext cx="147741" cy="484163"/>
          </a:xfrm>
          <a:prstGeom prst="rect">
            <a:avLst/>
          </a:prstGeom>
        </p:spPr>
        <p:txBody>
          <a:bodyPr lIns="103151" tIns="51576" rIns="103151" bIns="51576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754" indent="0">
              <a:buNone/>
              <a:defRPr sz="2300" b="1"/>
            </a:lvl2pPr>
            <a:lvl3pPr marL="1031509" indent="0">
              <a:buNone/>
              <a:defRPr sz="2000" b="1"/>
            </a:lvl3pPr>
            <a:lvl4pPr marL="1547263" indent="0">
              <a:buNone/>
              <a:defRPr sz="1800" b="1"/>
            </a:lvl4pPr>
            <a:lvl5pPr marL="2063017" indent="0">
              <a:buNone/>
              <a:defRPr sz="1800" b="1"/>
            </a:lvl5pPr>
            <a:lvl6pPr marL="2578772" indent="0">
              <a:buNone/>
              <a:defRPr sz="1800" b="1"/>
            </a:lvl6pPr>
            <a:lvl7pPr marL="3094526" indent="0">
              <a:buNone/>
              <a:defRPr sz="1800" b="1"/>
            </a:lvl7pPr>
            <a:lvl8pPr marL="3610281" indent="0">
              <a:buNone/>
              <a:defRPr sz="1800" b="1"/>
            </a:lvl8pPr>
            <a:lvl9pPr marL="4126035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754" indent="0">
              <a:buNone/>
              <a:defRPr sz="2300" b="1"/>
            </a:lvl2pPr>
            <a:lvl3pPr marL="1031509" indent="0">
              <a:buNone/>
              <a:defRPr sz="2000" b="1"/>
            </a:lvl3pPr>
            <a:lvl4pPr marL="1547263" indent="0">
              <a:buNone/>
              <a:defRPr sz="1800" b="1"/>
            </a:lvl4pPr>
            <a:lvl5pPr marL="2063017" indent="0">
              <a:buNone/>
              <a:defRPr sz="1800" b="1"/>
            </a:lvl5pPr>
            <a:lvl6pPr marL="2578772" indent="0">
              <a:buNone/>
              <a:defRPr sz="1800" b="1"/>
            </a:lvl6pPr>
            <a:lvl7pPr marL="3094526" indent="0">
              <a:buNone/>
              <a:defRPr sz="1800" b="1"/>
            </a:lvl7pPr>
            <a:lvl8pPr marL="3610281" indent="0">
              <a:buNone/>
              <a:defRPr sz="1800" b="1"/>
            </a:lvl8pPr>
            <a:lvl9pPr marL="4126035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B71F-E5F5-4A0E-890A-E016AAB339A5}" type="datetime1">
              <a:rPr lang="ko-KR" altLang="en-US" smtClean="0"/>
              <a:t>2020-09-29 Tue요일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521451" y="6237314"/>
            <a:ext cx="147741" cy="484163"/>
          </a:xfrm>
          <a:prstGeom prst="rect">
            <a:avLst/>
          </a:prstGeom>
        </p:spPr>
        <p:txBody>
          <a:bodyPr lIns="103151" tIns="51576" rIns="103151" bIns="51576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1B9-18A6-4AF5-A374-48BE1ECA2072}" type="datetime1">
              <a:rPr lang="ko-KR" altLang="en-US" smtClean="0"/>
              <a:t>2020-09-29 Tue요일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521451" y="6237314"/>
            <a:ext cx="147741" cy="484163"/>
          </a:xfrm>
          <a:prstGeom prst="rect">
            <a:avLst/>
          </a:prstGeom>
        </p:spPr>
        <p:txBody>
          <a:bodyPr lIns="103151" tIns="51576" rIns="103151" bIns="51576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1C93-9B06-4276-BC97-0ADB2A4437DB}" type="datetime1">
              <a:rPr lang="ko-KR" altLang="en-US" smtClean="0"/>
              <a:t>2020-09-29 Tue요일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521451" y="6237314"/>
            <a:ext cx="147741" cy="484163"/>
          </a:xfrm>
          <a:prstGeom prst="rect">
            <a:avLst/>
          </a:prstGeom>
        </p:spPr>
        <p:txBody>
          <a:bodyPr lIns="103151" tIns="51576" rIns="103151" bIns="51576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4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5754" indent="0">
              <a:buNone/>
              <a:defRPr sz="1400"/>
            </a:lvl2pPr>
            <a:lvl3pPr marL="1031509" indent="0">
              <a:buNone/>
              <a:defRPr sz="1100"/>
            </a:lvl3pPr>
            <a:lvl4pPr marL="1547263" indent="0">
              <a:buNone/>
              <a:defRPr sz="1000"/>
            </a:lvl4pPr>
            <a:lvl5pPr marL="2063017" indent="0">
              <a:buNone/>
              <a:defRPr sz="1000"/>
            </a:lvl5pPr>
            <a:lvl6pPr marL="2578772" indent="0">
              <a:buNone/>
              <a:defRPr sz="1000"/>
            </a:lvl6pPr>
            <a:lvl7pPr marL="3094526" indent="0">
              <a:buNone/>
              <a:defRPr sz="1000"/>
            </a:lvl7pPr>
            <a:lvl8pPr marL="3610281" indent="0">
              <a:buNone/>
              <a:defRPr sz="1000"/>
            </a:lvl8pPr>
            <a:lvl9pPr marL="4126035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BF81-9823-4755-9B74-B9CC032432DE}" type="datetime1">
              <a:rPr lang="ko-KR" altLang="en-US" smtClean="0"/>
              <a:t>2020-09-29 Tue요일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1" y="6237314"/>
            <a:ext cx="147741" cy="484163"/>
          </a:xfrm>
          <a:prstGeom prst="rect">
            <a:avLst/>
          </a:prstGeom>
        </p:spPr>
        <p:txBody>
          <a:bodyPr lIns="103151" tIns="51576" rIns="103151" bIns="51576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5754" indent="0">
              <a:buNone/>
              <a:defRPr sz="3200"/>
            </a:lvl2pPr>
            <a:lvl3pPr marL="1031509" indent="0">
              <a:buNone/>
              <a:defRPr sz="2700"/>
            </a:lvl3pPr>
            <a:lvl4pPr marL="1547263" indent="0">
              <a:buNone/>
              <a:defRPr sz="2300"/>
            </a:lvl4pPr>
            <a:lvl5pPr marL="2063017" indent="0">
              <a:buNone/>
              <a:defRPr sz="2300"/>
            </a:lvl5pPr>
            <a:lvl6pPr marL="2578772" indent="0">
              <a:buNone/>
              <a:defRPr sz="2300"/>
            </a:lvl6pPr>
            <a:lvl7pPr marL="3094526" indent="0">
              <a:buNone/>
              <a:defRPr sz="2300"/>
            </a:lvl7pPr>
            <a:lvl8pPr marL="3610281" indent="0">
              <a:buNone/>
              <a:defRPr sz="2300"/>
            </a:lvl8pPr>
            <a:lvl9pPr marL="4126035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5754" indent="0">
              <a:buNone/>
              <a:defRPr sz="1400"/>
            </a:lvl2pPr>
            <a:lvl3pPr marL="1031509" indent="0">
              <a:buNone/>
              <a:defRPr sz="1100"/>
            </a:lvl3pPr>
            <a:lvl4pPr marL="1547263" indent="0">
              <a:buNone/>
              <a:defRPr sz="1000"/>
            </a:lvl4pPr>
            <a:lvl5pPr marL="2063017" indent="0">
              <a:buNone/>
              <a:defRPr sz="1000"/>
            </a:lvl5pPr>
            <a:lvl6pPr marL="2578772" indent="0">
              <a:buNone/>
              <a:defRPr sz="1000"/>
            </a:lvl6pPr>
            <a:lvl7pPr marL="3094526" indent="0">
              <a:buNone/>
              <a:defRPr sz="1000"/>
            </a:lvl7pPr>
            <a:lvl8pPr marL="3610281" indent="0">
              <a:buNone/>
              <a:defRPr sz="1000"/>
            </a:lvl8pPr>
            <a:lvl9pPr marL="4126035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5C5-A760-4665-A940-E20F510C69FE}" type="datetime1">
              <a:rPr lang="ko-KR" altLang="en-US" smtClean="0"/>
              <a:t>2020-09-29 Tue요일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1" y="6237314"/>
            <a:ext cx="147741" cy="484163"/>
          </a:xfrm>
          <a:prstGeom prst="rect">
            <a:avLst/>
          </a:prstGeom>
        </p:spPr>
        <p:txBody>
          <a:bodyPr lIns="103151" tIns="51576" rIns="103151" bIns="51576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20000"/>
              <a:lumOff val="80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3151" tIns="51576" rIns="103151" bIns="51576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3151" tIns="51576" rIns="103151" bIns="51576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103151" tIns="51576" rIns="103151" bIns="5157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defRPr>
            </a:lvl1pPr>
          </a:lstStyle>
          <a:p>
            <a:fld id="{8E556582-29A5-4912-BEA1-BEA54FAD3E1C}" type="datetime1">
              <a:rPr lang="ko-KR" altLang="en-US" smtClean="0"/>
              <a:pPr/>
              <a:t>2020-09-29 Tue요일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215251" y="1"/>
            <a:ext cx="2542540" cy="365125"/>
          </a:xfrm>
          <a:prstGeom prst="rect">
            <a:avLst/>
          </a:prstGeom>
        </p:spPr>
        <p:txBody>
          <a:bodyPr vert="horz" lIns="103151" tIns="51576" rIns="103151" bIns="51576" rtlCol="0" anchor="ctr"/>
          <a:lstStyle>
            <a:lvl1pPr algn="r">
              <a:defRPr sz="1400">
                <a:solidFill>
                  <a:schemeClr val="bg1"/>
                </a:solidFill>
                <a:latin typeface="나눔스퀘어라운드 ExtraBold" pitchFamily="50" charset="-127"/>
                <a:ea typeface="나눔스퀘어라운드 ExtraBold" pitchFamily="50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31509" rtl="0" eaLnBrk="1" latinLnBrk="1" hangingPunct="1">
        <a:spcBef>
          <a:spcPct val="0"/>
        </a:spcBef>
        <a:buNone/>
        <a:defRPr sz="5000" kern="1200" spc="-169">
          <a:solidFill>
            <a:schemeClr val="tx1"/>
          </a:solidFill>
          <a:latin typeface="나눔스퀘어라운드 ExtraBold" pitchFamily="50" charset="-127"/>
          <a:ea typeface="나눔스퀘어라운드 ExtraBold" pitchFamily="50" charset="-127"/>
          <a:cs typeface="+mj-cs"/>
        </a:defRPr>
      </a:lvl1pPr>
    </p:titleStyle>
    <p:bodyStyle>
      <a:lvl1pPr marL="386816" indent="-386816" algn="l" defTabSz="1031509" rtl="0" eaLnBrk="1" latinLnBrk="1" hangingPunct="1">
        <a:spcBef>
          <a:spcPct val="20000"/>
        </a:spcBef>
        <a:buFont typeface="Arial" pitchFamily="34" charset="0"/>
        <a:buChar char="•"/>
        <a:defRPr sz="3600" kern="1200" spc="-113" baseline="0">
          <a:solidFill>
            <a:schemeClr val="tx1"/>
          </a:solidFill>
          <a:latin typeface="나눔스퀘어라운드 ExtraBold" pitchFamily="50" charset="-127"/>
          <a:ea typeface="나눔스퀘어라운드 ExtraBold" pitchFamily="50" charset="-127"/>
          <a:cs typeface="+mn-cs"/>
        </a:defRPr>
      </a:lvl1pPr>
      <a:lvl2pPr marL="838100" indent="-322346" algn="l" defTabSz="1031509" rtl="0" eaLnBrk="1" latinLnBrk="1" hangingPunct="1">
        <a:spcBef>
          <a:spcPct val="20000"/>
        </a:spcBef>
        <a:buFont typeface="Arial" pitchFamily="34" charset="0"/>
        <a:buChar char="–"/>
        <a:defRPr sz="3200" kern="1200" spc="-113" baseline="0">
          <a:solidFill>
            <a:schemeClr val="tx1"/>
          </a:solidFill>
          <a:latin typeface="나눔스퀘어라운드 ExtraBold" pitchFamily="50" charset="-127"/>
          <a:ea typeface="나눔스퀘어라운드 ExtraBold" pitchFamily="50" charset="-127"/>
          <a:cs typeface="+mn-cs"/>
        </a:defRPr>
      </a:lvl2pPr>
      <a:lvl3pPr marL="1289386" indent="-257877" algn="l" defTabSz="1031509" rtl="0" eaLnBrk="1" latinLnBrk="1" hangingPunct="1">
        <a:spcBef>
          <a:spcPct val="20000"/>
        </a:spcBef>
        <a:buFont typeface="Arial" pitchFamily="34" charset="0"/>
        <a:buChar char="•"/>
        <a:defRPr sz="2700" kern="1200" spc="-113" baseline="0">
          <a:solidFill>
            <a:schemeClr val="tx1"/>
          </a:solidFill>
          <a:latin typeface="나눔스퀘어라운드 ExtraBold" pitchFamily="50" charset="-127"/>
          <a:ea typeface="나눔스퀘어라운드 ExtraBold" pitchFamily="50" charset="-127"/>
          <a:cs typeface="+mn-cs"/>
        </a:defRPr>
      </a:lvl3pPr>
      <a:lvl4pPr marL="1805140" indent="-257877" algn="l" defTabSz="1031509" rtl="0" eaLnBrk="1" latinLnBrk="1" hangingPunct="1">
        <a:spcBef>
          <a:spcPct val="20000"/>
        </a:spcBef>
        <a:buFont typeface="Arial" pitchFamily="34" charset="0"/>
        <a:buChar char="–"/>
        <a:defRPr sz="2300" kern="1200" spc="-113" baseline="0">
          <a:solidFill>
            <a:schemeClr val="tx1"/>
          </a:solidFill>
          <a:latin typeface="나눔스퀘어라운드 ExtraBold" pitchFamily="50" charset="-127"/>
          <a:ea typeface="나눔스퀘어라운드 ExtraBold" pitchFamily="50" charset="-127"/>
          <a:cs typeface="+mn-cs"/>
        </a:defRPr>
      </a:lvl4pPr>
      <a:lvl5pPr marL="2320895" indent="-257877" algn="l" defTabSz="1031509" rtl="0" eaLnBrk="1" latinLnBrk="1" hangingPunct="1">
        <a:spcBef>
          <a:spcPct val="20000"/>
        </a:spcBef>
        <a:buFont typeface="Arial" pitchFamily="34" charset="0"/>
        <a:buChar char="»"/>
        <a:defRPr sz="2300" kern="1200" spc="-113" baseline="0">
          <a:solidFill>
            <a:schemeClr val="tx1"/>
          </a:solidFill>
          <a:latin typeface="나눔스퀘어라운드 ExtraBold" pitchFamily="50" charset="-127"/>
          <a:ea typeface="나눔스퀘어라운드 ExtraBold" pitchFamily="50" charset="-127"/>
          <a:cs typeface="+mn-cs"/>
        </a:defRPr>
      </a:lvl5pPr>
      <a:lvl6pPr marL="2836649" indent="-257877" algn="l" defTabSz="1031509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403" indent="-257877" algn="l" defTabSz="1031509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158" indent="-257877" algn="l" defTabSz="1031509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912" indent="-257877" algn="l" defTabSz="1031509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509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754" algn="l" defTabSz="1031509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509" algn="l" defTabSz="1031509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263" algn="l" defTabSz="1031509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017" algn="l" defTabSz="1031509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772" algn="l" defTabSz="1031509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526" algn="l" defTabSz="1031509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281" algn="l" defTabSz="1031509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035" algn="l" defTabSz="1031509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aY66ixyTdZ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8106" y="2380427"/>
            <a:ext cx="2773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8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현대 일본 사회와 </a:t>
            </a:r>
            <a:endParaRPr lang="en-US" altLang="ko-KR" sz="48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dist"/>
            <a:r>
              <a:rPr lang="ko-KR" altLang="en-US" sz="48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문화</a:t>
            </a:r>
            <a:endParaRPr lang="ko-KR" altLang="en-US" sz="4800" b="1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3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1196752"/>
            <a:ext cx="2844800" cy="4572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1201705"/>
            <a:ext cx="3933056" cy="3933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1459" y="5301208"/>
            <a:ext cx="4365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◀▲흔히 </a:t>
            </a:r>
            <a:r>
              <a:rPr lang="ko-KR" altLang="en-US" sz="14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하카마라고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불리는 옷</a:t>
            </a:r>
            <a:endParaRPr lang="en-US" altLang="ko-KR" sz="14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종아리까지 내려오는 기모노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구두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부츠를 함께 입는다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941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980728"/>
            <a:ext cx="3428196" cy="5006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8984" y="1700808"/>
            <a:ext cx="399019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세일러복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(Sailor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服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</a:t>
            </a:r>
          </a:p>
          <a:p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영국 해군의 제복에서 영향을 받음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흔히 알고 있는 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</a:t>
            </a:r>
            <a:r>
              <a:rPr lang="ko-KR" altLang="en-US" sz="18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세라복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’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이라는 명칭은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‘Sailor’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의 일본식 발음 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</a:t>
            </a:r>
            <a:r>
              <a:rPr lang="ko-KR" altLang="ko-KR" sz="18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セーラー</a:t>
            </a:r>
            <a:r>
              <a:rPr lang="en-US" altLang="ko-KR" sz="18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’,</a:t>
            </a:r>
          </a:p>
          <a:p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服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’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의 합성어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현대식 </a:t>
            </a:r>
            <a:r>
              <a:rPr lang="ko-KR" altLang="en-US" sz="18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세라복은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스카프 부분을 간단히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개조한 것이 대부분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8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이 때 일본 남학생의 상징과도 같은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</a:t>
            </a:r>
            <a:r>
              <a:rPr lang="ko-KR" altLang="en-US" sz="18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가쿠란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’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또한 유행했다</a:t>
            </a:r>
            <a:endParaRPr lang="en-US" altLang="ko-KR" sz="18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586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3686" y="36232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1. </a:t>
            </a:r>
            <a:r>
              <a:rPr lang="ko-KR" altLang="en-US" spc="-150" dirty="0" err="1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다이쇼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시대의 사회</a:t>
            </a: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,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문화</a:t>
            </a:r>
            <a:endParaRPr lang="en-US" altLang="ko-KR" spc="-150" dirty="0" smtClean="0">
              <a:solidFill>
                <a:schemeClr val="accent2">
                  <a:lumMod val="75000"/>
                </a:schemeClr>
              </a:solidFill>
              <a:latin typeface="빛의 계승자 Regular" panose="020B0600000101010101" pitchFamily="50" charset="-127"/>
              <a:ea typeface="빛의 계승자 Regular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1700808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다이쇼</a:t>
            </a:r>
            <a:r>
              <a:rPr lang="ko-KR" altLang="en-US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시대의 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문학</a:t>
            </a:r>
            <a:endParaRPr lang="ko-KR" altLang="en-US" dirty="0">
              <a:solidFill>
                <a:schemeClr val="tx1">
                  <a:lumMod val="40000"/>
                  <a:lumOff val="60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93578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48347" y="3633406"/>
            <a:ext cx="2805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공리주의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실용주의 표방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→새로운 시민사회 형성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209" y="3071571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1.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512840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503671" y="3824870"/>
            <a:ext cx="2733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관능적인 탐미주의 심화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→향락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퇴폐적 성격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7831" y="3071571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2.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523125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670250" y="3633406"/>
            <a:ext cx="2420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대표적인 작가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후쿠자와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유키치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</a:t>
            </a:r>
          </a:p>
          <a:p>
            <a:pPr algn="ctr"/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아쿠타가와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류노스케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나쓰메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소세키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8115" y="3071571"/>
            <a:ext cx="42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3</a:t>
            </a:r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654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268760"/>
            <a:ext cx="3048574" cy="4005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976" y="5373216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▲그 당시 일본을 대표하는 교육자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철학자</a:t>
            </a:r>
            <a:endParaRPr lang="en-US" altLang="ko-KR" sz="14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sz="14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후쿠자와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유키치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(1835~1901)</a:t>
            </a:r>
            <a:endParaRPr lang="ko-KR" altLang="en-US" sz="14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6976" y="1412776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“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하늘은 사람 위에 사람을 만들지 않았고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사람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아래에 사람을 만들지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않았다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.”</a:t>
            </a:r>
            <a:endParaRPr lang="ko-KR" altLang="en-US" sz="16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1948" y="2708920"/>
            <a:ext cx="441018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막부 철폐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구습 타파 주장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근대화의 아버지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’</a:t>
            </a:r>
          </a:p>
          <a:p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1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만엔 지폐에 실린 인물</a:t>
            </a:r>
            <a:endParaRPr lang="en-US" altLang="ko-KR" sz="14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-《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서양사정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》, 《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학문의 권유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》, 《</a:t>
            </a:r>
            <a:r>
              <a:rPr lang="ko-KR" altLang="en-US" sz="16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신여대학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》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등 집필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제국주의의 확산에 기여했다는 비판 또한 존재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→특히 조선인을 미개하게 여김</a:t>
            </a:r>
            <a:endParaRPr lang="en-US" altLang="ko-KR" sz="14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→일본이 아시아에서 벗어나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</a:t>
            </a:r>
            <a:r>
              <a:rPr lang="ko-KR" altLang="en-US" sz="14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탈아주장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), </a:t>
            </a:r>
          </a:p>
          <a:p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 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유럽의 길로 들어야 한다고 함</a:t>
            </a:r>
            <a:endParaRPr lang="ko-KR" altLang="en-US" sz="14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2566" y="1997551"/>
            <a:ext cx="2523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2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후쿠자와</a:t>
            </a:r>
            <a:r>
              <a:rPr lang="ko-KR" altLang="en-US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2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유키치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《</a:t>
            </a:r>
            <a:r>
              <a:rPr lang="ko-KR" altLang="en-US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학문의 권유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》 </a:t>
            </a:r>
            <a:r>
              <a:rPr lang="ko-KR" altLang="en-US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中</a:t>
            </a:r>
            <a:endParaRPr lang="ko-KR" altLang="en-US" sz="12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460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3686" y="362329"/>
            <a:ext cx="4104456" cy="61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2.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쇼와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시대의 사회</a:t>
            </a: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,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문화</a:t>
            </a:r>
            <a:endParaRPr lang="en-US" altLang="ko-KR" spc="-150" dirty="0" smtClean="0">
              <a:solidFill>
                <a:schemeClr val="accent2">
                  <a:lumMod val="75000"/>
                </a:schemeClr>
              </a:solidFill>
              <a:latin typeface="빛의 계승자 Regular" panose="020B0600000101010101" pitchFamily="50" charset="-127"/>
              <a:ea typeface="빛의 계승자 Regular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1443589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쇼와 </a:t>
            </a:r>
            <a:r>
              <a:rPr lang="ko-KR" altLang="en-US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시대</a:t>
            </a:r>
            <a:r>
              <a:rPr lang="en-US" altLang="ko-KR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昭和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時代</a:t>
            </a:r>
            <a:r>
              <a:rPr lang="en-US" altLang="ko-KR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en-US" altLang="ko-KR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1926~1989)</a:t>
            </a:r>
            <a:endParaRPr lang="ko-KR" altLang="en-US" dirty="0">
              <a:solidFill>
                <a:schemeClr val="tx1">
                  <a:lumMod val="40000"/>
                  <a:lumOff val="60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2880" y="2636912"/>
            <a:ext cx="503214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급격한 경제 발전으로 인한 경제호황</a:t>
            </a:r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수출확대로 인한 무역 흑자</a:t>
            </a:r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소비자물가 안정</a:t>
            </a:r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r>
              <a:rPr lang="en-US" altLang="ko-KR" dirty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→패션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음악 등 유흥문화 발달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→그 과정에서 도덕관념이 느슨해지기도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문화 수출국으로의 부상</a:t>
            </a:r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r>
              <a:rPr lang="en-US" altLang="ko-KR" dirty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→괴수 영화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애니메이션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일본 만화 등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→그 당시 애니메이션은 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자본의 집합체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’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였음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6016" y="6030937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◀</a:t>
            </a:r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쇼와</a:t>
            </a:r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천황</a:t>
            </a:r>
            <a:endParaRPr lang="ko-KR" altLang="en-US" sz="1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944909"/>
            <a:ext cx="2880320" cy="43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3686" y="36232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2.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쇼와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시대의 사회</a:t>
            </a: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,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문화</a:t>
            </a:r>
            <a:endParaRPr lang="en-US" altLang="ko-KR" spc="-150" dirty="0" smtClean="0">
              <a:solidFill>
                <a:schemeClr val="accent2">
                  <a:lumMod val="75000"/>
                </a:schemeClr>
              </a:solidFill>
              <a:latin typeface="빛의 계승자 Regular" panose="020B0600000101010101" pitchFamily="50" charset="-127"/>
              <a:ea typeface="빛의 계승자 Regular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1700808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쇼와 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시대의 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특징</a:t>
            </a:r>
            <a:endParaRPr lang="ko-KR" altLang="en-US" dirty="0">
              <a:solidFill>
                <a:schemeClr val="tx1">
                  <a:lumMod val="40000"/>
                  <a:lumOff val="60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93578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0596" y="3533236"/>
            <a:ext cx="25410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경제호황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→연간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1000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억 달러의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무역흑자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</a:t>
            </a: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소비자물가 안정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209" y="3071571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1.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512840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780189" y="3533236"/>
            <a:ext cx="21804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프리터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급증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→기업의 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면접비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</a:t>
            </a: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아르바이트 등으로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생계유지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7831" y="3071571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2.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523125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634188" y="3687123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획일화된 패션이 아닌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독자적인 디자인 유행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DC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브랜드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8115" y="3071571"/>
            <a:ext cx="42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3</a:t>
            </a:r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406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68" y="1124744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경제호황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그리고 거품경제</a:t>
            </a:r>
            <a:endParaRPr lang="ko-KR" altLang="en-US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2" y="1628800"/>
            <a:ext cx="3925440" cy="312828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06" y="1628800"/>
            <a:ext cx="3851424" cy="3128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568" y="4861028"/>
            <a:ext cx="5044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▲당시 클럽의 모습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타이트한 원피스와 돈다발 부채가 눈에 띈다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</a:t>
            </a:r>
            <a:endParaRPr lang="ko-KR" altLang="en-US" sz="14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9563" y="5661248"/>
            <a:ext cx="4124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80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년대 일본의 모습을 그대로 보여주는 광고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링크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▶</a:t>
            </a:r>
            <a:endParaRPr lang="ko-KR" altLang="en-US" sz="14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5223279"/>
            <a:ext cx="756691" cy="7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4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9"/>
          <a:stretch/>
        </p:blipFill>
        <p:spPr>
          <a:xfrm>
            <a:off x="1136576" y="1916832"/>
            <a:ext cx="2764164" cy="393305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3594368"/>
            <a:ext cx="2862072" cy="2255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2825" y="1196752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완렌보디콘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80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년대의 상징</a:t>
            </a:r>
            <a:endParaRPr lang="ko-KR" altLang="en-US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0912" y="1916832"/>
            <a:ext cx="42194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-80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년대 일본 여성들의 상징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딱 달라붙는 원피스로 과감하게 해방감 표출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성형수술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명품 브랜드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아이돌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노출 패션 유행</a:t>
            </a:r>
            <a:endParaRPr lang="ko-KR" altLang="en-US" sz="16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2984" y="5572889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◀</a:t>
            </a:r>
            <a:r>
              <a:rPr lang="ko-KR" altLang="en-US" sz="12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완렌보디콘</a:t>
            </a:r>
            <a:r>
              <a:rPr lang="ko-KR" altLang="en-US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차림의 여성</a:t>
            </a:r>
            <a:endParaRPr lang="ko-KR" altLang="en-US" sz="12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087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2825" y="1196752"/>
            <a:ext cx="5157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나만의 개성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DC(</a:t>
            </a:r>
            <a:r>
              <a:rPr lang="en-US" altLang="ko-KR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Designer&amp;Character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브랜드</a:t>
            </a:r>
            <a:endParaRPr lang="ko-KR" altLang="en-US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4928" y="1844824"/>
            <a:ext cx="47051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획일화된 패션에 질린 디자이너들이 개성을 표출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자신만의 디자인과 개성 표현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젊은 층들 사이에서는 옷의 태그를 모으는 것이 유행</a:t>
            </a:r>
            <a:endParaRPr lang="ko-KR" altLang="en-US" sz="16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3656" y="5706649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◀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DC</a:t>
            </a:r>
            <a:r>
              <a:rPr lang="ko-KR" altLang="en-US" sz="12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브랜드 차림의 사람들</a:t>
            </a:r>
            <a:endParaRPr lang="ko-KR" altLang="en-US" sz="12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25" y="1899717"/>
            <a:ext cx="3057804" cy="407707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53" y="3218467"/>
            <a:ext cx="1803379" cy="276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3686" y="36232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3. </a:t>
            </a:r>
            <a:r>
              <a:rPr lang="ko-KR" altLang="en-US" spc="-150" dirty="0" err="1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헤이세이</a:t>
            </a: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, </a:t>
            </a:r>
            <a:r>
              <a:rPr lang="ko-KR" altLang="en-US" spc="-150" dirty="0" err="1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레이와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시대의 사회</a:t>
            </a: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,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문화</a:t>
            </a:r>
            <a:endParaRPr lang="en-US" altLang="ko-KR" spc="-150" dirty="0" smtClean="0">
              <a:solidFill>
                <a:schemeClr val="accent2">
                  <a:lumMod val="75000"/>
                </a:schemeClr>
              </a:solidFill>
              <a:latin typeface="빛의 계승자 Regular" panose="020B0600000101010101" pitchFamily="50" charset="-127"/>
              <a:ea typeface="빛의 계승자 Regular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1443589"/>
            <a:ext cx="667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헤이세이</a:t>
            </a:r>
            <a:r>
              <a:rPr lang="en-US" altLang="ko-KR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平成</a:t>
            </a:r>
            <a:r>
              <a:rPr lang="en-US" altLang="ko-KR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시대</a:t>
            </a:r>
            <a:r>
              <a:rPr lang="en-US" altLang="ko-KR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레이와</a:t>
            </a:r>
            <a:r>
              <a:rPr lang="en-US" altLang="ko-KR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</a:t>
            </a:r>
            <a:r>
              <a:rPr lang="ko-KR" altLang="en-US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令和</a:t>
            </a:r>
            <a:r>
              <a:rPr lang="en-US" altLang="ko-KR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시대</a:t>
            </a:r>
            <a:r>
              <a:rPr lang="en-US" altLang="ko-KR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(1989~2020 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현재</a:t>
            </a:r>
            <a:r>
              <a:rPr lang="en-US" altLang="ko-KR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</a:t>
            </a:r>
            <a:endParaRPr lang="ko-KR" altLang="en-US" dirty="0">
              <a:solidFill>
                <a:schemeClr val="tx1">
                  <a:lumMod val="40000"/>
                  <a:lumOff val="60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504" y="1949659"/>
            <a:ext cx="855875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인터넷의 발달로 인해 </a:t>
            </a:r>
            <a:r>
              <a:rPr lang="en-US" altLang="ko-KR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PC, </a:t>
            </a:r>
            <a:r>
              <a:rPr lang="ko-KR" altLang="en-US" dirty="0" err="1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스마트폰</a:t>
            </a: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사용이 늘어남</a:t>
            </a:r>
            <a:endParaRPr lang="en-US" altLang="ko-KR" dirty="0" smtClean="0">
              <a:solidFill>
                <a:schemeClr val="tx1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PC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대신 휴대가 가능한 </a:t>
            </a:r>
            <a:r>
              <a:rPr lang="ko-KR" altLang="en-US" sz="18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태블릿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PC, </a:t>
            </a:r>
            <a:r>
              <a:rPr lang="ko-KR" altLang="en-US" sz="18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스마트폰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선호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</a:p>
          <a:p>
            <a:endParaRPr lang="en-US" altLang="ko-KR" dirty="0" smtClean="0">
              <a:solidFill>
                <a:schemeClr val="tx1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애니메이션</a:t>
            </a:r>
            <a:r>
              <a:rPr lang="en-US" altLang="ko-KR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콘솔 게임</a:t>
            </a:r>
            <a:r>
              <a:rPr lang="en-US" altLang="ko-KR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err="1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모바일</a:t>
            </a: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게임</a:t>
            </a:r>
            <a:r>
              <a:rPr lang="en-US" altLang="ko-KR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err="1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라이트</a:t>
            </a: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노벨 등 </a:t>
            </a:r>
            <a:r>
              <a:rPr lang="en-US" altLang="ko-KR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</a:t>
            </a:r>
            <a:r>
              <a:rPr lang="ko-KR" altLang="en-US" dirty="0" err="1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서브컬쳐</a:t>
            </a: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산업</a:t>
            </a:r>
            <a:r>
              <a:rPr lang="en-US" altLang="ko-KR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 </a:t>
            </a: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발달</a:t>
            </a:r>
            <a:endParaRPr lang="en-US" altLang="ko-KR" dirty="0" smtClean="0">
              <a:solidFill>
                <a:schemeClr val="tx1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dirty="0" smtClean="0">
                <a:solidFill>
                  <a:schemeClr val="tx1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→특히 </a:t>
            </a:r>
            <a:r>
              <a:rPr lang="ko-KR" altLang="en-US" sz="18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모바일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게임의 경우 일본인 유저의 </a:t>
            </a:r>
            <a:r>
              <a:rPr lang="ko-KR" altLang="en-US" sz="18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과금액은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세계 최고 수준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작품에 얽힌 추억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’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을 중요시 하는 특성 탓에 과거 작품을 리메이크 하는 경향이 많음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933056"/>
            <a:ext cx="4608512" cy="2361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3040" y="5805264"/>
            <a:ext cx="4166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◀한국의 약 세 배 이상 되는 일본의 </a:t>
            </a:r>
            <a:r>
              <a:rPr lang="ko-KR" altLang="en-US" sz="14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모바일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게임 시장</a:t>
            </a:r>
            <a:endParaRPr lang="ko-KR" altLang="en-US" sz="14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85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592" y="2544192"/>
            <a:ext cx="277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 smtClean="0">
                <a:gradFill>
                  <a:gsLst>
                    <a:gs pos="0">
                      <a:srgbClr val="EAD0D1"/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나눔스퀘어라운드 ExtraBold" pitchFamily="50" charset="-127"/>
                <a:ea typeface="나눔스퀘어라운드 ExtraBold" pitchFamily="50" charset="-127"/>
              </a:rPr>
              <a:t>Contents</a:t>
            </a:r>
            <a:endParaRPr lang="ko-KR" altLang="en-US" dirty="0">
              <a:gradFill>
                <a:gsLst>
                  <a:gs pos="0">
                    <a:srgbClr val="EAD0D1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6956" y="234888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ko-KR" altLang="en-US" spc="-150" dirty="0" err="1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다이쇼</a:t>
            </a:r>
            <a:r>
              <a:rPr lang="ko-KR" altLang="en-US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시대의 사회</a:t>
            </a:r>
            <a:r>
              <a:rPr lang="en-US" altLang="ko-KR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문화</a:t>
            </a:r>
            <a:endParaRPr lang="en-US" altLang="ko-KR" spc="-150" dirty="0" smtClean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 scaled="0"/>
              </a:gra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ko-KR" altLang="en-US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쇼와 시대의 사회</a:t>
            </a:r>
            <a:r>
              <a:rPr lang="en-US" altLang="ko-KR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문화</a:t>
            </a:r>
            <a:endParaRPr lang="en-US" altLang="ko-KR" spc="-150" dirty="0" smtClean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 scaled="0"/>
              </a:gra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ko-KR" altLang="en-US" spc="-150" dirty="0" err="1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헤이세이</a:t>
            </a:r>
            <a:r>
              <a:rPr lang="en-US" altLang="ko-KR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pc="-150" dirty="0" err="1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레이와</a:t>
            </a:r>
            <a:r>
              <a:rPr lang="ko-KR" altLang="en-US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시대의 사회</a:t>
            </a:r>
            <a:r>
              <a:rPr lang="en-US" altLang="ko-KR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문화</a:t>
            </a:r>
            <a:endParaRPr lang="ko-KR" altLang="en-US" spc="-15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 scaled="0"/>
              </a:gra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83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548106" y="3122584"/>
            <a:ext cx="277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감사합니다</a:t>
            </a:r>
            <a:r>
              <a:rPr lang="en-US" altLang="ko-KR" sz="3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</a:t>
            </a:r>
            <a:endParaRPr lang="ko-KR" altLang="en-US" sz="3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3686" y="362329"/>
            <a:ext cx="4104456" cy="61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1. </a:t>
            </a:r>
            <a:r>
              <a:rPr lang="ko-KR" altLang="en-US" spc="-150" dirty="0" err="1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다이쇼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시대의 사회</a:t>
            </a: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,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문화</a:t>
            </a:r>
            <a:endParaRPr lang="en-US" altLang="ko-KR" spc="-150" dirty="0" smtClean="0">
              <a:solidFill>
                <a:schemeClr val="accent2">
                  <a:lumMod val="75000"/>
                </a:schemeClr>
              </a:solidFill>
              <a:latin typeface="빛의 계승자 Regular" panose="020B0600000101010101" pitchFamily="50" charset="-127"/>
              <a:ea typeface="빛의 계승자 Regular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1443589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다이쇼</a:t>
            </a:r>
            <a:r>
              <a:rPr lang="ko-KR" altLang="en-US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시대</a:t>
            </a:r>
            <a:r>
              <a:rPr lang="en-US" altLang="ko-KR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大正時代</a:t>
            </a:r>
            <a:r>
              <a:rPr lang="en-US" altLang="ko-KR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1912~1926</a:t>
            </a:r>
            <a:r>
              <a:rPr lang="en-US" altLang="ko-KR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</a:t>
            </a:r>
            <a:endParaRPr lang="ko-KR" altLang="en-US" dirty="0">
              <a:solidFill>
                <a:schemeClr val="tx1">
                  <a:lumMod val="40000"/>
                  <a:lumOff val="60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050975"/>
            <a:ext cx="2857500" cy="4133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6016" y="2920162"/>
            <a:ext cx="58977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현대 </a:t>
            </a:r>
            <a:r>
              <a:rPr lang="ko-KR" altLang="en-US" dirty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일본 문화의 근간을 이루는 문화가 발달한 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시대</a:t>
            </a:r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유럽 낭만주의에 많은 영향을 받았음</a:t>
            </a:r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대중과 여성의 지위가 향상됨</a:t>
            </a:r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fontAlgn="base"/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-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자유로운 표현 존중</a:t>
            </a:r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6016" y="6030937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◀</a:t>
            </a:r>
            <a:r>
              <a:rPr lang="ko-KR" altLang="en-US" sz="1400" dirty="0" err="1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다이쇼</a:t>
            </a:r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천황</a:t>
            </a:r>
            <a:endParaRPr lang="ko-KR" altLang="en-US" sz="1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3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3686" y="36232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1. </a:t>
            </a:r>
            <a:r>
              <a:rPr lang="ko-KR" altLang="en-US" spc="-150" dirty="0" err="1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다이쇼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시대의 사회</a:t>
            </a: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,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문화</a:t>
            </a:r>
            <a:endParaRPr lang="en-US" altLang="ko-KR" spc="-150" dirty="0" smtClean="0">
              <a:solidFill>
                <a:schemeClr val="accent2">
                  <a:lumMod val="75000"/>
                </a:schemeClr>
              </a:solidFill>
              <a:latin typeface="빛의 계승자 Regular" panose="020B0600000101010101" pitchFamily="50" charset="-127"/>
              <a:ea typeface="빛의 계승자 Regular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1700808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다이쇼</a:t>
            </a:r>
            <a:r>
              <a:rPr lang="ko-KR" altLang="en-US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시대의 </a:t>
            </a:r>
            <a:r>
              <a:rPr lang="ko-KR" altLang="en-US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식문화</a:t>
            </a:r>
            <a:endParaRPr lang="ko-KR" altLang="en-US" dirty="0">
              <a:solidFill>
                <a:schemeClr val="tx1">
                  <a:lumMod val="40000"/>
                  <a:lumOff val="60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93578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3299" y="3533236"/>
            <a:ext cx="2635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서양의 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식재료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</a:t>
            </a: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조리법 수입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일양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日洋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요리 개발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209" y="3071571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1.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512840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587826" y="3745340"/>
            <a:ext cx="256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경제의 급속한 발달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→고기 먹는 풍습 유행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7831" y="3071571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2.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523125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848178" y="3696360"/>
            <a:ext cx="206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대표적인 음식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돈가스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고로케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</a:t>
            </a: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카레라이스 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8115" y="3071571"/>
            <a:ext cx="42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3</a:t>
            </a:r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9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1412776"/>
            <a:ext cx="6799702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9044" y="5559536"/>
            <a:ext cx="606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‘</a:t>
            </a:r>
            <a:r>
              <a:rPr lang="ko-KR" altLang="en-US" sz="1400" dirty="0" err="1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돈가스</a:t>
            </a:r>
            <a:r>
              <a:rPr lang="en-US" altLang="ko-KR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’ </a:t>
            </a:r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라는 이름은 돼지 돈</a:t>
            </a:r>
            <a:r>
              <a:rPr lang="en-US" altLang="ko-KR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</a:t>
            </a:r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豚</a:t>
            </a:r>
            <a:r>
              <a:rPr lang="en-US" altLang="ko-KR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</a:t>
            </a:r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과 </a:t>
            </a:r>
            <a:r>
              <a:rPr lang="ko-KR" altLang="en-US" sz="1400" dirty="0" err="1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커틀렛의</a:t>
            </a:r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일본식 발음 </a:t>
            </a:r>
            <a:r>
              <a:rPr lang="ja-JP" altLang="en-US" sz="1400" dirty="0">
                <a:latin typeface="210 수필명조OTF 010" panose="02020503020101020101" pitchFamily="18" charset="-127"/>
              </a:rPr>
              <a:t>カツレ</a:t>
            </a:r>
            <a:r>
              <a:rPr lang="ja-JP" altLang="en-US" sz="1400" dirty="0" smtClean="0">
                <a:latin typeface="210 수필명조OTF 010" panose="02020503020101020101" pitchFamily="18" charset="-127"/>
              </a:rPr>
              <a:t>ツ</a:t>
            </a:r>
            <a:r>
              <a:rPr lang="ko-KR" altLang="en-US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의 합성어다</a:t>
            </a:r>
            <a:r>
              <a:rPr lang="en-US" altLang="ko-KR" sz="1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</a:t>
            </a:r>
            <a:endParaRPr lang="ja-JP" altLang="en-US" sz="1400" dirty="0"/>
          </a:p>
        </p:txBody>
      </p:sp>
      <p:sp>
        <p:nvSpPr>
          <p:cNvPr id="16" name="타원 15"/>
          <p:cNvSpPr/>
          <p:nvPr/>
        </p:nvSpPr>
        <p:spPr>
          <a:xfrm>
            <a:off x="1877862" y="3284984"/>
            <a:ext cx="936104" cy="936104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441086" y="2348880"/>
            <a:ext cx="936104" cy="936104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2813966" y="1484784"/>
            <a:ext cx="936104" cy="936104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091" y="1628800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Q. 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일본식 </a:t>
            </a:r>
            <a:r>
              <a:rPr lang="ko-KR" altLang="en-US" dirty="0" err="1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돈가스의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특징</a:t>
            </a:r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?</a:t>
            </a:r>
            <a:endParaRPr lang="ko-KR" altLang="en-US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592" y="2780928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가격이 저렴한 닭고기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돼지고기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얇은 고기 대신 두꺼운 고기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입자가 크고 두꺼운 일본식 </a:t>
            </a:r>
            <a:r>
              <a:rPr lang="ko-KR" altLang="en-US" sz="16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빵가루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기름에 부치지 않고 튀기듯 조리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064" y="2780928"/>
            <a:ext cx="29354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5.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조리된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고기를 썰어서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대접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6.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일본식 </a:t>
            </a:r>
            <a:r>
              <a:rPr lang="ko-KR" altLang="en-US" sz="1600" dirty="0" err="1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우스터소스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사용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7.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나이프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포크 대신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젓가락으로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8.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빵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수프 대신 밥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국과 함께</a:t>
            </a:r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endParaRPr lang="ko-KR" altLang="en-US" sz="16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44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295" y="1484784"/>
            <a:ext cx="62892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프랑스의 크로켓</a:t>
            </a:r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</a:t>
            </a:r>
            <a:r>
              <a:rPr lang="en-US" altLang="ko-KR" dirty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croquette</a:t>
            </a:r>
            <a:r>
              <a:rPr lang="en-US" altLang="ko-KR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</a:t>
            </a:r>
            <a:r>
              <a:rPr lang="ko-KR" altLang="en-US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을 일본식으로 해석한 </a:t>
            </a:r>
            <a:r>
              <a:rPr lang="ko-KR" altLang="en-US" dirty="0" err="1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고로케</a:t>
            </a:r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endParaRPr lang="en-US" altLang="ko-KR" dirty="0" smtClean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dirty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▶원조와는 달리 감자 뿐만 아니라 게살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크림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등을 넣음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▶당시 선풍적인 인기를 끌어 노래로도 만들어짐</a:t>
            </a:r>
            <a:endParaRPr lang="en-US" altLang="ko-KR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pic>
        <p:nvPicPr>
          <p:cNvPr id="3" name="그림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64" y="2808223"/>
            <a:ext cx="3810000" cy="3305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9104" y="5301208"/>
            <a:ext cx="2882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◀</a:t>
            </a:r>
            <a:r>
              <a:rPr lang="ko-KR" altLang="en-US" sz="1400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고로케의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노래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(</a:t>
            </a:r>
            <a:r>
              <a:rPr lang="ja-JP" altLang="en-US" sz="1400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</a:rPr>
              <a:t>コロッケの</a:t>
            </a:r>
            <a:r>
              <a:rPr lang="ja-JP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</a:rPr>
              <a:t>唄</a:t>
            </a:r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)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링크</a:t>
            </a:r>
            <a:endParaRPr lang="ja-JP" altLang="en-US" sz="1400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30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3686" y="36232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1. </a:t>
            </a:r>
            <a:r>
              <a:rPr lang="ko-KR" altLang="en-US" spc="-150" dirty="0" err="1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다이쇼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시대의 사회</a:t>
            </a:r>
            <a:r>
              <a:rPr lang="en-US" altLang="ko-KR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, </a:t>
            </a:r>
            <a:r>
              <a:rPr lang="ko-KR" altLang="en-US" spc="-150" dirty="0" smtClean="0">
                <a:solidFill>
                  <a:schemeClr val="accent2">
                    <a:lumMod val="75000"/>
                  </a:schemeClr>
                </a:solidFill>
                <a:latin typeface="빛의 계승자 Regular" panose="020B0600000101010101" pitchFamily="50" charset="-127"/>
                <a:ea typeface="빛의 계승자 Regular" panose="020B0600000101010101" pitchFamily="50" charset="-127"/>
              </a:rPr>
              <a:t>문화</a:t>
            </a:r>
            <a:endParaRPr lang="en-US" altLang="ko-KR" spc="-150" dirty="0" smtClean="0">
              <a:solidFill>
                <a:schemeClr val="accent2">
                  <a:lumMod val="75000"/>
                </a:schemeClr>
              </a:solidFill>
              <a:latin typeface="빛의 계승자 Regular" panose="020B0600000101010101" pitchFamily="50" charset="-127"/>
              <a:ea typeface="빛의 계승자 Regular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1700808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다이쇼</a:t>
            </a:r>
            <a:r>
              <a:rPr lang="ko-KR" altLang="en-US" b="1" dirty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시대의 </a:t>
            </a:r>
            <a:r>
              <a:rPr lang="ko-KR" alt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패션</a:t>
            </a:r>
            <a:endParaRPr lang="ko-KR" altLang="en-US" dirty="0">
              <a:solidFill>
                <a:schemeClr val="tx1">
                  <a:lumMod val="40000"/>
                  <a:lumOff val="60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93578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65311" y="3670982"/>
            <a:ext cx="1771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급격한 산업화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→교육을 받는 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사람 수 급증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209" y="3071571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1.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512840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503670" y="3824870"/>
            <a:ext cx="2733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모던 걸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모던 보이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→새로운 패션의 선두자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7831" y="3071571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2.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523125" y="2708920"/>
            <a:ext cx="2715098" cy="266429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727959" y="3696360"/>
            <a:ext cx="2305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대표적인 옷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→세일러복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가쿠란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</a:t>
            </a:r>
            <a:b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</a:b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하카마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8115" y="3071571"/>
            <a:ext cx="42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3</a:t>
            </a:r>
            <a:r>
              <a:rPr lang="en-US" altLang="ko-KR" sz="2400" dirty="0" smtClean="0"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</a:t>
            </a:r>
            <a:endParaRPr lang="ko-KR" altLang="en-US" sz="2400" dirty="0"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466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700808"/>
            <a:ext cx="5184576" cy="4025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4568" y="1196752"/>
            <a:ext cx="445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유행선두주자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모던 걸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그리고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모던 보이</a:t>
            </a:r>
            <a:endParaRPr lang="ko-KR" altLang="en-US" dirty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3160" y="4941168"/>
            <a:ext cx="2465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◀큼지막한 기모노 패턴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</a:t>
            </a:r>
          </a:p>
          <a:p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서양의 원피스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구두는 </a:t>
            </a:r>
            <a:endParaRPr lang="en-US" altLang="ko-KR" sz="1600" dirty="0" smtClean="0">
              <a:solidFill>
                <a:schemeClr val="accent6">
                  <a:lumMod val="75000"/>
                </a:schemeClr>
              </a:solidFill>
              <a:latin typeface="210 수필명조OTF 010" panose="02020503020101020101" pitchFamily="18" charset="-127"/>
              <a:ea typeface="210 수필명조OTF 010" panose="02020503020101020101" pitchFamily="18" charset="-127"/>
            </a:endParaRPr>
          </a:p>
          <a:p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그들의 대표적 패션이었다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210 수필명조OTF 010" panose="02020503020101020101" pitchFamily="18" charset="-127"/>
                <a:ea typeface="210 수필명조OTF 010" panose="020205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3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3">
      <a:dk1>
        <a:srgbClr val="C00000"/>
      </a:dk1>
      <a:lt1>
        <a:sysClr val="window" lastClr="FFFFFF"/>
      </a:lt1>
      <a:dk2>
        <a:srgbClr val="333333"/>
      </a:dk2>
      <a:lt2>
        <a:srgbClr val="EEECE1"/>
      </a:lt2>
      <a:accent1>
        <a:srgbClr val="06A3B6"/>
      </a:accent1>
      <a:accent2>
        <a:srgbClr val="D5797C"/>
      </a:accent2>
      <a:accent3>
        <a:srgbClr val="DEC978"/>
      </a:accent3>
      <a:accent4>
        <a:srgbClr val="8064A2"/>
      </a:accent4>
      <a:accent5>
        <a:srgbClr val="4BACC6"/>
      </a:accent5>
      <a:accent6>
        <a:srgbClr val="D5797C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>
              <a:lumMod val="20000"/>
              <a:lumOff val="80000"/>
            </a:schemeClr>
          </a:solidFill>
          <a:headEnd type="diamond" w="med" len="med"/>
          <a:tailEnd type="diamond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802</Words>
  <Application>Microsoft Office PowerPoint</Application>
  <PresentationFormat>A4 용지(210x297mm)</PresentationFormat>
  <Paragraphs>164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210 수필명조OTF 010</vt:lpstr>
      <vt:lpstr>ＭＳ Ｐゴシック</vt:lpstr>
      <vt:lpstr>나눔스퀘어라운드 ExtraBold</vt:lpstr>
      <vt:lpstr>맑은 고딕</vt:lpstr>
      <vt:lpstr>빛의 계승자 Regular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USER</cp:lastModifiedBy>
  <cp:revision>117</cp:revision>
  <dcterms:created xsi:type="dcterms:W3CDTF">2014-08-30T22:01:36Z</dcterms:created>
  <dcterms:modified xsi:type="dcterms:W3CDTF">2020-09-29T05:14:05Z</dcterms:modified>
</cp:coreProperties>
</file>