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B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918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315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684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93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947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49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711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21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180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139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229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9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r8ZsLIV9xk?feature=oembed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81FD8-1616-4099-B3A0-6C60CD24B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8" b="12192"/>
          <a:stretch/>
        </p:blipFill>
        <p:spPr>
          <a:xfrm>
            <a:off x="6344" y="-991"/>
            <a:ext cx="1219198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C07AE81-C05D-4760-A99A-DCAA672C5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76" y="1237130"/>
            <a:ext cx="10988248" cy="3267634"/>
          </a:xfrm>
        </p:spPr>
        <p:txBody>
          <a:bodyPr anchor="b">
            <a:noAutofit/>
          </a:bodyPr>
          <a:lstStyle/>
          <a:p>
            <a:pPr algn="l"/>
            <a:r>
              <a:rPr lang="ko-KR" altLang="en-US" sz="8800" b="1" dirty="0">
                <a:solidFill>
                  <a:schemeClr val="tx1"/>
                </a:solidFill>
              </a:rPr>
              <a:t>고대</a:t>
            </a:r>
            <a:r>
              <a:rPr lang="en-US" altLang="ko-KR" sz="8800" b="1" dirty="0">
                <a:solidFill>
                  <a:schemeClr val="tx1"/>
                </a:solidFill>
              </a:rPr>
              <a:t>, </a:t>
            </a:r>
            <a:r>
              <a:rPr lang="ko-KR" altLang="en-US" sz="8800" b="1" dirty="0">
                <a:solidFill>
                  <a:schemeClr val="tx1"/>
                </a:solidFill>
              </a:rPr>
              <a:t>중세 일본의 </a:t>
            </a:r>
            <a:br>
              <a:rPr lang="en-US" altLang="ko-KR" sz="8800" b="1" dirty="0">
                <a:solidFill>
                  <a:schemeClr val="tx1"/>
                </a:solidFill>
              </a:rPr>
            </a:br>
            <a:r>
              <a:rPr lang="ko-KR" altLang="en-US" sz="8800" b="1" dirty="0">
                <a:solidFill>
                  <a:schemeClr val="tx1"/>
                </a:solidFill>
              </a:rPr>
              <a:t>정치와 경제의 특징</a:t>
            </a:r>
            <a:endParaRPr lang="ko-KR" altLang="en-US" sz="8800" dirty="0">
              <a:solidFill>
                <a:schemeClr val="tx1"/>
              </a:solidFill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F8FE154-F79A-4513-9663-1AEAC6D8BE1B}"/>
              </a:ext>
            </a:extLst>
          </p:cNvPr>
          <p:cNvSpPr txBox="1">
            <a:spLocks/>
          </p:cNvSpPr>
          <p:nvPr/>
        </p:nvSpPr>
        <p:spPr>
          <a:xfrm>
            <a:off x="8228284" y="5138445"/>
            <a:ext cx="3361840" cy="1084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3200" dirty="0"/>
              <a:t>21*114*4 </a:t>
            </a:r>
            <a:r>
              <a:rPr lang="ko-KR" altLang="en-US" sz="3200" dirty="0"/>
              <a:t>경제학과 </a:t>
            </a:r>
            <a:endParaRPr lang="en-US" altLang="ko-KR" sz="3200" dirty="0"/>
          </a:p>
          <a:p>
            <a:pPr algn="r"/>
            <a:r>
              <a:rPr lang="ko-KR" altLang="en-US" sz="3200" dirty="0"/>
              <a:t>강준</a:t>
            </a:r>
            <a:r>
              <a:rPr lang="en-US" altLang="ko-KR" sz="3200"/>
              <a:t>*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343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2694EA5-F606-4C92-AF1A-D50A7BB2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9" y="249150"/>
            <a:ext cx="5688246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3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가마쿠라</a:t>
            </a:r>
            <a:r>
              <a:rPr lang="ko-KR" altLang="en-US" sz="4000" dirty="0"/>
              <a:t> 시대의 정치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A6A1E92C-7DC5-4ECB-B6D2-8F97D03E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105189"/>
            <a:ext cx="4765260" cy="52694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무사의 시대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0258197A-5266-43F5-9D28-B29CBBC31BA9}"/>
              </a:ext>
            </a:extLst>
          </p:cNvPr>
          <p:cNvSpPr txBox="1">
            <a:spLocks/>
          </p:cNvSpPr>
          <p:nvPr/>
        </p:nvSpPr>
        <p:spPr>
          <a:xfrm>
            <a:off x="216609" y="2935723"/>
            <a:ext cx="4765260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한 나라</a:t>
            </a:r>
            <a:r>
              <a:rPr lang="en-US" altLang="ko-KR" sz="3200" dirty="0"/>
              <a:t>, </a:t>
            </a:r>
            <a:r>
              <a:rPr lang="ko-KR" altLang="en-US" sz="3200" dirty="0"/>
              <a:t>두 정부의 시대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2CDF517-F4E3-4F3B-A602-392DB08C3203}"/>
              </a:ext>
            </a:extLst>
          </p:cNvPr>
          <p:cNvSpPr txBox="1">
            <a:spLocks/>
          </p:cNvSpPr>
          <p:nvPr/>
        </p:nvSpPr>
        <p:spPr>
          <a:xfrm>
            <a:off x="216609" y="3763906"/>
            <a:ext cx="4765260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무사 정권 수립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7C33F19-173B-46AC-AFCD-BB93EB52220E}"/>
              </a:ext>
            </a:extLst>
          </p:cNvPr>
          <p:cNvSpPr txBox="1">
            <a:spLocks/>
          </p:cNvSpPr>
          <p:nvPr/>
        </p:nvSpPr>
        <p:spPr>
          <a:xfrm>
            <a:off x="216609" y="4648400"/>
            <a:ext cx="4765260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죠큐의</a:t>
            </a:r>
            <a:r>
              <a:rPr lang="ko-KR" altLang="en-US" sz="3200" dirty="0"/>
              <a:t> 난의 실패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CF8AC1F4-C49A-41E8-8AEF-719128220849}"/>
              </a:ext>
            </a:extLst>
          </p:cNvPr>
          <p:cNvSpPr txBox="1">
            <a:spLocks/>
          </p:cNvSpPr>
          <p:nvPr/>
        </p:nvSpPr>
        <p:spPr>
          <a:xfrm>
            <a:off x="216609" y="5532894"/>
            <a:ext cx="4765260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몽고와 고려 침입 방어 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10AC6E4-B8FD-45ED-91CE-6676782C81EA}"/>
              </a:ext>
            </a:extLst>
          </p:cNvPr>
          <p:cNvSpPr/>
          <p:nvPr/>
        </p:nvSpPr>
        <p:spPr>
          <a:xfrm>
            <a:off x="6173493" y="3603354"/>
            <a:ext cx="2479730" cy="24564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BFAA88F-5752-49E5-93F1-5EE0D37A094A}"/>
              </a:ext>
            </a:extLst>
          </p:cNvPr>
          <p:cNvSpPr/>
          <p:nvPr/>
        </p:nvSpPr>
        <p:spPr>
          <a:xfrm>
            <a:off x="7630332" y="1146871"/>
            <a:ext cx="2598549" cy="245648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8619779-CDED-4D1D-814B-51CD953CE817}"/>
              </a:ext>
            </a:extLst>
          </p:cNvPr>
          <p:cNvSpPr/>
          <p:nvPr/>
        </p:nvSpPr>
        <p:spPr>
          <a:xfrm>
            <a:off x="9087171" y="3603354"/>
            <a:ext cx="2598549" cy="245648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7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A907B4C2-1253-4E11-9908-BF25DD6C14B9}"/>
              </a:ext>
            </a:extLst>
          </p:cNvPr>
          <p:cNvSpPr txBox="1">
            <a:spLocks/>
          </p:cNvSpPr>
          <p:nvPr/>
        </p:nvSpPr>
        <p:spPr>
          <a:xfrm>
            <a:off x="247865" y="299714"/>
            <a:ext cx="4014169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/>
              <a:t>무사 정권의 수립</a:t>
            </a:r>
            <a:endParaRPr lang="ko-KR" altLang="en-US" sz="40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A9194CF-8F4E-4684-B5E2-6CDA43B5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5" y="2428055"/>
            <a:ext cx="3595727" cy="511443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쇼군의 시대 개막</a:t>
            </a:r>
            <a:endParaRPr lang="en-US" altLang="ko-KR" sz="3200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ABC18D4-4ED4-4C98-B9A4-6D859FFC6A75}"/>
              </a:ext>
            </a:extLst>
          </p:cNvPr>
          <p:cNvSpPr txBox="1">
            <a:spLocks/>
          </p:cNvSpPr>
          <p:nvPr/>
        </p:nvSpPr>
        <p:spPr>
          <a:xfrm>
            <a:off x="7775098" y="2428055"/>
            <a:ext cx="3967450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고케닌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御家人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32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기용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2CDFFA2-0C52-4F45-884F-D9B308056400}"/>
              </a:ext>
            </a:extLst>
          </p:cNvPr>
          <p:cNvSpPr txBox="1">
            <a:spLocks/>
          </p:cNvSpPr>
          <p:nvPr/>
        </p:nvSpPr>
        <p:spPr>
          <a:xfrm>
            <a:off x="4838113" y="2428055"/>
            <a:ext cx="2151684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이원체제</a:t>
            </a:r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BC04610E-0D8D-46D8-8D94-BA13ECF50190}"/>
              </a:ext>
            </a:extLst>
          </p:cNvPr>
          <p:cNvSpPr/>
          <p:nvPr/>
        </p:nvSpPr>
        <p:spPr>
          <a:xfrm>
            <a:off x="247865" y="3429000"/>
            <a:ext cx="3456230" cy="278582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A146E88-D666-4DB3-A818-0CE443BF7E11}"/>
              </a:ext>
            </a:extLst>
          </p:cNvPr>
          <p:cNvSpPr/>
          <p:nvPr/>
        </p:nvSpPr>
        <p:spPr>
          <a:xfrm>
            <a:off x="4185840" y="3429000"/>
            <a:ext cx="3456230" cy="278582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4B6C888D-5666-47FD-9987-36693FFF72C8}"/>
              </a:ext>
            </a:extLst>
          </p:cNvPr>
          <p:cNvSpPr/>
          <p:nvPr/>
        </p:nvSpPr>
        <p:spPr>
          <a:xfrm>
            <a:off x="8030708" y="3429000"/>
            <a:ext cx="3456230" cy="2785820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9DEAB932-E3AB-4A80-9825-817AB96C441F}"/>
              </a:ext>
            </a:extLst>
          </p:cNvPr>
          <p:cNvSpPr txBox="1">
            <a:spLocks/>
          </p:cNvSpPr>
          <p:nvPr/>
        </p:nvSpPr>
        <p:spPr>
          <a:xfrm>
            <a:off x="457085" y="6296120"/>
            <a:ext cx="2479729" cy="401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미나모토 </a:t>
            </a:r>
            <a:r>
              <a:rPr lang="ko-KR" altLang="en-US" sz="2000" dirty="0" err="1"/>
              <a:t>요리토모</a:t>
            </a:r>
            <a:r>
              <a:rPr lang="ko-KR" altLang="en-US" sz="2000" dirty="0"/>
              <a:t> </a:t>
            </a:r>
            <a:r>
              <a:rPr lang="en-US" altLang="ko-KR" sz="2000" dirty="0"/>
              <a:t>)</a:t>
            </a:r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6EA0EC89-526B-48F2-A17C-49CB9696E607}"/>
              </a:ext>
            </a:extLst>
          </p:cNvPr>
          <p:cNvSpPr txBox="1">
            <a:spLocks/>
          </p:cNvSpPr>
          <p:nvPr/>
        </p:nvSpPr>
        <p:spPr>
          <a:xfrm>
            <a:off x="3704095" y="6296120"/>
            <a:ext cx="3744075" cy="401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천황은 교토</a:t>
            </a:r>
            <a:r>
              <a:rPr lang="en-US" altLang="ko-KR" sz="2000" dirty="0"/>
              <a:t> &amp; </a:t>
            </a:r>
            <a:r>
              <a:rPr lang="ko-KR" altLang="en-US" sz="2000" dirty="0"/>
              <a:t>쇼군은 가마쿠라</a:t>
            </a:r>
            <a:r>
              <a:rPr lang="en-US" altLang="ko-K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195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4689F413-8B70-40FB-936D-25F0CCD1BA01}"/>
              </a:ext>
            </a:extLst>
          </p:cNvPr>
          <p:cNvSpPr txBox="1">
            <a:spLocks/>
          </p:cNvSpPr>
          <p:nvPr/>
        </p:nvSpPr>
        <p:spPr>
          <a:xfrm>
            <a:off x="247865" y="299714"/>
            <a:ext cx="5223037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/>
              <a:t>가마쿠라 막부의 몰락</a:t>
            </a:r>
            <a:endParaRPr lang="ko-KR" altLang="en-US" sz="40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0348DD82-E0F2-4AC8-AE65-D394ED84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65" y="2428055"/>
            <a:ext cx="3928935" cy="511443"/>
          </a:xfrm>
        </p:spPr>
        <p:txBody>
          <a:bodyPr>
            <a:noAutofit/>
          </a:bodyPr>
          <a:lstStyle/>
          <a:p>
            <a:r>
              <a:rPr lang="ko-KR" altLang="en-US" sz="3200" dirty="0" err="1"/>
              <a:t>고다이고</a:t>
            </a:r>
            <a:r>
              <a:rPr lang="ko-KR" altLang="en-US" sz="3200" dirty="0"/>
              <a:t> 천황 즉위</a:t>
            </a:r>
            <a:endParaRPr lang="en-US" altLang="ko-KR" sz="3200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183FC79-B2F1-455A-91F5-016B450179F6}"/>
              </a:ext>
            </a:extLst>
          </p:cNvPr>
          <p:cNvSpPr txBox="1">
            <a:spLocks/>
          </p:cNvSpPr>
          <p:nvPr/>
        </p:nvSpPr>
        <p:spPr>
          <a:xfrm>
            <a:off x="4547523" y="2428055"/>
            <a:ext cx="2967870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무사정부 타도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CA2EC3F0-23CD-4AC3-B6E5-9ADB270CB4BF}"/>
              </a:ext>
            </a:extLst>
          </p:cNvPr>
          <p:cNvSpPr txBox="1">
            <a:spLocks/>
          </p:cNvSpPr>
          <p:nvPr/>
        </p:nvSpPr>
        <p:spPr>
          <a:xfrm>
            <a:off x="7886116" y="2428054"/>
            <a:ext cx="4127600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아시카가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가문의 승리</a:t>
            </a:r>
          </a:p>
        </p:txBody>
      </p:sp>
      <p:sp>
        <p:nvSpPr>
          <p:cNvPr id="11" name="사각형: 잘린 대각선 방향 모서리 10">
            <a:extLst>
              <a:ext uri="{FF2B5EF4-FFF2-40B4-BE49-F238E27FC236}">
                <a16:creationId xmlns:a16="http://schemas.microsoft.com/office/drawing/2014/main" id="{8107EE07-3371-4C78-B899-4AEEA7E018BE}"/>
              </a:ext>
            </a:extLst>
          </p:cNvPr>
          <p:cNvSpPr/>
          <p:nvPr/>
        </p:nvSpPr>
        <p:spPr>
          <a:xfrm>
            <a:off x="519084" y="3429000"/>
            <a:ext cx="3386495" cy="2971800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잘린 대각선 방향 모서리 14">
            <a:extLst>
              <a:ext uri="{FF2B5EF4-FFF2-40B4-BE49-F238E27FC236}">
                <a16:creationId xmlns:a16="http://schemas.microsoft.com/office/drawing/2014/main" id="{8345E7D9-4993-4033-BA53-3CF6A5FD5E41}"/>
              </a:ext>
            </a:extLst>
          </p:cNvPr>
          <p:cNvSpPr/>
          <p:nvPr/>
        </p:nvSpPr>
        <p:spPr>
          <a:xfrm>
            <a:off x="4402752" y="3429000"/>
            <a:ext cx="3386495" cy="2971800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잘린 대각선 방향 모서리 16">
            <a:extLst>
              <a:ext uri="{FF2B5EF4-FFF2-40B4-BE49-F238E27FC236}">
                <a16:creationId xmlns:a16="http://schemas.microsoft.com/office/drawing/2014/main" id="{8EF6290D-7919-41F7-88B9-57CDE2100737}"/>
              </a:ext>
            </a:extLst>
          </p:cNvPr>
          <p:cNvSpPr/>
          <p:nvPr/>
        </p:nvSpPr>
        <p:spPr>
          <a:xfrm>
            <a:off x="8286421" y="3429000"/>
            <a:ext cx="3386495" cy="2971800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1C1630F8-9A93-4792-BC7C-A9AC08E869B9}"/>
              </a:ext>
            </a:extLst>
          </p:cNvPr>
          <p:cNvSpPr/>
          <p:nvPr/>
        </p:nvSpPr>
        <p:spPr>
          <a:xfrm>
            <a:off x="7898536" y="4860286"/>
            <a:ext cx="306032" cy="36651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E6FC7C3D-2814-42D0-A151-E4BF4FC06199}"/>
              </a:ext>
            </a:extLst>
          </p:cNvPr>
          <p:cNvSpPr/>
          <p:nvPr/>
        </p:nvSpPr>
        <p:spPr>
          <a:xfrm>
            <a:off x="4006134" y="4860286"/>
            <a:ext cx="306032" cy="36651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12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85FF1F1-03C9-44B5-9B04-BFAA89C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9" y="249150"/>
            <a:ext cx="5688246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3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가마쿠라</a:t>
            </a:r>
            <a:r>
              <a:rPr lang="ko-KR" altLang="en-US" sz="4000" dirty="0"/>
              <a:t> 시대의 경제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F13C46-DC6A-4E2F-8D6A-7A0B58CF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026406"/>
            <a:ext cx="5416188" cy="52694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경작지 증가</a:t>
            </a:r>
            <a:r>
              <a:rPr lang="en-US" altLang="ko-KR" sz="3200" dirty="0"/>
              <a:t>, </a:t>
            </a:r>
            <a:r>
              <a:rPr lang="ko-KR" altLang="en-US" sz="3200" dirty="0"/>
              <a:t>농업 기술 발달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A300BF-AECF-44F3-9395-B6A71DA0ED51}"/>
              </a:ext>
            </a:extLst>
          </p:cNvPr>
          <p:cNvSpPr txBox="1">
            <a:spLocks/>
          </p:cNvSpPr>
          <p:nvPr/>
        </p:nvSpPr>
        <p:spPr>
          <a:xfrm>
            <a:off x="216609" y="2918846"/>
            <a:ext cx="5235374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전쟁을 대비한 수공업 발달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556287-B9F2-44BE-A54E-D62B36310044}"/>
              </a:ext>
            </a:extLst>
          </p:cNvPr>
          <p:cNvSpPr txBox="1">
            <a:spLocks/>
          </p:cNvSpPr>
          <p:nvPr/>
        </p:nvSpPr>
        <p:spPr>
          <a:xfrm>
            <a:off x="216609" y="3811286"/>
            <a:ext cx="763244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장인들의 등장으로 상품 증대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44BC227-7635-4718-9FFB-9F17E9D07FA2}"/>
              </a:ext>
            </a:extLst>
          </p:cNvPr>
          <p:cNvSpPr txBox="1">
            <a:spLocks/>
          </p:cNvSpPr>
          <p:nvPr/>
        </p:nvSpPr>
        <p:spPr>
          <a:xfrm>
            <a:off x="216609" y="4703726"/>
            <a:ext cx="571065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상업의 중심지인 시장 형성 </a:t>
            </a:r>
          </a:p>
        </p:txBody>
      </p:sp>
      <p:sp>
        <p:nvSpPr>
          <p:cNvPr id="14" name="눈물 방울 13">
            <a:extLst>
              <a:ext uri="{FF2B5EF4-FFF2-40B4-BE49-F238E27FC236}">
                <a16:creationId xmlns:a16="http://schemas.microsoft.com/office/drawing/2014/main" id="{7B0C473E-AB67-4A7F-B367-7E581FE0E01F}"/>
              </a:ext>
            </a:extLst>
          </p:cNvPr>
          <p:cNvSpPr/>
          <p:nvPr/>
        </p:nvSpPr>
        <p:spPr>
          <a:xfrm>
            <a:off x="6513287" y="1628288"/>
            <a:ext cx="2820691" cy="3950132"/>
          </a:xfrm>
          <a:prstGeom prst="teardrop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눈물 방울 15">
            <a:extLst>
              <a:ext uri="{FF2B5EF4-FFF2-40B4-BE49-F238E27FC236}">
                <a16:creationId xmlns:a16="http://schemas.microsoft.com/office/drawing/2014/main" id="{62EE4F6A-3F09-446A-B27A-F51A2FEFE476}"/>
              </a:ext>
            </a:extLst>
          </p:cNvPr>
          <p:cNvSpPr/>
          <p:nvPr/>
        </p:nvSpPr>
        <p:spPr>
          <a:xfrm>
            <a:off x="9020376" y="1628288"/>
            <a:ext cx="2820691" cy="3950132"/>
          </a:xfrm>
          <a:prstGeom prst="teardrop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099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85FF1F1-03C9-44B5-9B04-BFAA89C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9" y="249150"/>
            <a:ext cx="5235374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4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남북조</a:t>
            </a:r>
            <a:r>
              <a:rPr lang="ko-KR" altLang="en-US" sz="4000" dirty="0"/>
              <a:t> 시대의 정치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F13C46-DC6A-4E2F-8D6A-7A0B58CF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015430"/>
            <a:ext cx="6206601" cy="52694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하나의 나라 두 명의 천황의 시대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A300BF-AECF-44F3-9395-B6A71DA0ED51}"/>
              </a:ext>
            </a:extLst>
          </p:cNvPr>
          <p:cNvSpPr txBox="1">
            <a:spLocks/>
          </p:cNvSpPr>
          <p:nvPr/>
        </p:nvSpPr>
        <p:spPr>
          <a:xfrm>
            <a:off x="230213" y="2798092"/>
            <a:ext cx="5235374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슈고</a:t>
            </a:r>
            <a:r>
              <a:rPr lang="ko-KR" altLang="en-US" sz="3200" dirty="0"/>
              <a:t> 다이묘 등장</a:t>
            </a: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556287-B9F2-44BE-A54E-D62B36310044}"/>
              </a:ext>
            </a:extLst>
          </p:cNvPr>
          <p:cNvSpPr txBox="1">
            <a:spLocks/>
          </p:cNvSpPr>
          <p:nvPr/>
        </p:nvSpPr>
        <p:spPr>
          <a:xfrm>
            <a:off x="238799" y="3586566"/>
            <a:ext cx="763244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지방 정부의 강화</a:t>
            </a:r>
            <a:r>
              <a:rPr lang="en-US" altLang="ko-KR" sz="3200" dirty="0"/>
              <a:t>, </a:t>
            </a:r>
            <a:r>
              <a:rPr lang="ko-KR" altLang="en-US" sz="3200" dirty="0"/>
              <a:t>군사권 행사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44BC227-7635-4718-9FFB-9F17E9D07FA2}"/>
              </a:ext>
            </a:extLst>
          </p:cNvPr>
          <p:cNvSpPr txBox="1">
            <a:spLocks/>
          </p:cNvSpPr>
          <p:nvPr/>
        </p:nvSpPr>
        <p:spPr>
          <a:xfrm>
            <a:off x="238799" y="4369228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쇼군의 권력 강화 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B013447-E89A-464C-A738-03C35E5F0AB8}"/>
              </a:ext>
            </a:extLst>
          </p:cNvPr>
          <p:cNvSpPr txBox="1">
            <a:spLocks/>
          </p:cNvSpPr>
          <p:nvPr/>
        </p:nvSpPr>
        <p:spPr>
          <a:xfrm>
            <a:off x="238799" y="5131226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북조의</a:t>
            </a:r>
            <a:r>
              <a:rPr lang="ko-KR" altLang="en-US" sz="3200" dirty="0"/>
              <a:t> 실질적인 승리</a:t>
            </a:r>
          </a:p>
        </p:txBody>
      </p:sp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81491234-70B8-43AA-A36C-E65978AA875D}"/>
              </a:ext>
            </a:extLst>
          </p:cNvPr>
          <p:cNvSpPr/>
          <p:nvPr/>
        </p:nvSpPr>
        <p:spPr>
          <a:xfrm>
            <a:off x="7067227" y="1123625"/>
            <a:ext cx="4804475" cy="2479729"/>
          </a:xfrm>
          <a:prstGeom prst="round2Same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82879754-4220-42CF-9ADF-EC770B37E397}"/>
              </a:ext>
            </a:extLst>
          </p:cNvPr>
          <p:cNvSpPr/>
          <p:nvPr/>
        </p:nvSpPr>
        <p:spPr>
          <a:xfrm>
            <a:off x="7067227" y="3940437"/>
            <a:ext cx="4804475" cy="2479729"/>
          </a:xfrm>
          <a:prstGeom prst="round2Same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37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CFC40DA-22FB-4DF6-893D-B9901ABAC9E5}"/>
              </a:ext>
            </a:extLst>
          </p:cNvPr>
          <p:cNvSpPr txBox="1">
            <a:spLocks/>
          </p:cNvSpPr>
          <p:nvPr/>
        </p:nvSpPr>
        <p:spPr>
          <a:xfrm>
            <a:off x="247864" y="299714"/>
            <a:ext cx="5316027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/>
              <a:t>천황의 권력 쇠퇴 과정</a:t>
            </a:r>
            <a:endParaRPr lang="ko-KR" altLang="en-US" sz="4000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30A956-B2A4-4893-B86C-EF7E8BF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16" y="2464494"/>
            <a:ext cx="2958884" cy="511443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/>
              <a:t>남조와 </a:t>
            </a:r>
            <a:r>
              <a:rPr lang="ko-KR" altLang="en-US" sz="3200" dirty="0" err="1"/>
              <a:t>북조</a:t>
            </a:r>
            <a:endParaRPr lang="ko-KR" altLang="en-US" sz="32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0CF82F-8E83-4CB7-B2BA-FFD8EEA90D35}"/>
              </a:ext>
            </a:extLst>
          </p:cNvPr>
          <p:cNvSpPr txBox="1">
            <a:spLocks/>
          </p:cNvSpPr>
          <p:nvPr/>
        </p:nvSpPr>
        <p:spPr>
          <a:xfrm>
            <a:off x="4646791" y="2464363"/>
            <a:ext cx="2571192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슈고다이묘</a:t>
            </a:r>
            <a:endParaRPr lang="ko-KR" altLang="en-US" sz="32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B6D1A8A-0648-4BC8-ABE5-89428E100EFF}"/>
              </a:ext>
            </a:extLst>
          </p:cNvPr>
          <p:cNvSpPr/>
          <p:nvPr/>
        </p:nvSpPr>
        <p:spPr>
          <a:xfrm>
            <a:off x="631314" y="3428994"/>
            <a:ext cx="3082870" cy="290980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7BB309-A21D-4888-B4E0-C8C23519B185}"/>
              </a:ext>
            </a:extLst>
          </p:cNvPr>
          <p:cNvSpPr/>
          <p:nvPr/>
        </p:nvSpPr>
        <p:spPr>
          <a:xfrm>
            <a:off x="4518872" y="3428994"/>
            <a:ext cx="3082870" cy="290980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5F14ED2-9FAF-4143-952E-DE58F8C1921B}"/>
              </a:ext>
            </a:extLst>
          </p:cNvPr>
          <p:cNvSpPr txBox="1">
            <a:spLocks/>
          </p:cNvSpPr>
          <p:nvPr/>
        </p:nvSpPr>
        <p:spPr>
          <a:xfrm>
            <a:off x="8494011" y="2464364"/>
            <a:ext cx="2571192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지방 정부화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64D529-CC09-4E32-BC24-DC865E315757}"/>
              </a:ext>
            </a:extLst>
          </p:cNvPr>
          <p:cNvSpPr/>
          <p:nvPr/>
        </p:nvSpPr>
        <p:spPr>
          <a:xfrm>
            <a:off x="8406430" y="3428995"/>
            <a:ext cx="3082870" cy="290980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559D0F-F397-486B-B823-32F948432562}"/>
              </a:ext>
            </a:extLst>
          </p:cNvPr>
          <p:cNvSpPr/>
          <p:nvPr/>
        </p:nvSpPr>
        <p:spPr>
          <a:xfrm>
            <a:off x="3880858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057D41E-0091-499E-A0DC-AAB02AE31CE8}"/>
              </a:ext>
            </a:extLst>
          </p:cNvPr>
          <p:cNvSpPr/>
          <p:nvPr/>
        </p:nvSpPr>
        <p:spPr>
          <a:xfrm>
            <a:off x="7768416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005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85FF1F1-03C9-44B5-9B04-BFAA89C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9" y="249150"/>
            <a:ext cx="5235374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4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남북조</a:t>
            </a:r>
            <a:r>
              <a:rPr lang="ko-KR" altLang="en-US" sz="4000" dirty="0"/>
              <a:t> 시대의 경제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F13C46-DC6A-4E2F-8D6A-7A0B58CF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048042"/>
            <a:ext cx="5664160" cy="52694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농업의 발달로 식량 생산 증대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A300BF-AECF-44F3-9395-B6A71DA0ED51}"/>
              </a:ext>
            </a:extLst>
          </p:cNvPr>
          <p:cNvSpPr txBox="1">
            <a:spLocks/>
          </p:cNvSpPr>
          <p:nvPr/>
        </p:nvSpPr>
        <p:spPr>
          <a:xfrm>
            <a:off x="216609" y="2789367"/>
            <a:ext cx="5235374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차도</a:t>
            </a:r>
            <a:r>
              <a:rPr lang="en-US" altLang="ko-KR" sz="3200" dirty="0"/>
              <a:t>(</a:t>
            </a:r>
            <a:r>
              <a:rPr lang="ko-KR" altLang="en-US" sz="3200" dirty="0"/>
              <a:t>茶道</a:t>
            </a:r>
            <a:r>
              <a:rPr lang="en-US" altLang="ko-KR" sz="3200" dirty="0"/>
              <a:t>)</a:t>
            </a:r>
            <a:r>
              <a:rPr lang="ko-KR" altLang="en-US" sz="3200" dirty="0"/>
              <a:t>의 발달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556287-B9F2-44BE-A54E-D62B36310044}"/>
              </a:ext>
            </a:extLst>
          </p:cNvPr>
          <p:cNvSpPr txBox="1">
            <a:spLocks/>
          </p:cNvSpPr>
          <p:nvPr/>
        </p:nvSpPr>
        <p:spPr>
          <a:xfrm>
            <a:off x="209697" y="3527475"/>
            <a:ext cx="763244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이케바나</a:t>
            </a:r>
            <a:r>
              <a:rPr lang="en-US" altLang="ko-KR" sz="3200" dirty="0"/>
              <a:t>(</a:t>
            </a:r>
            <a:r>
              <a:rPr lang="ko-KR" altLang="en-US" sz="3200" dirty="0"/>
              <a:t>生花</a:t>
            </a:r>
            <a:r>
              <a:rPr lang="en-US" altLang="ko-KR" sz="3200" dirty="0"/>
              <a:t>), </a:t>
            </a:r>
            <a:r>
              <a:rPr lang="ko-KR" altLang="en-US" sz="3200" dirty="0"/>
              <a:t>분재 예술 발전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44BC227-7635-4718-9FFB-9F17E9D07FA2}"/>
              </a:ext>
            </a:extLst>
          </p:cNvPr>
          <p:cNvSpPr txBox="1">
            <a:spLocks/>
          </p:cNvSpPr>
          <p:nvPr/>
        </p:nvSpPr>
        <p:spPr>
          <a:xfrm>
            <a:off x="222143" y="4265583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사치품이 시장에서 거래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B013447-E89A-464C-A738-03C35E5F0AB8}"/>
              </a:ext>
            </a:extLst>
          </p:cNvPr>
          <p:cNvSpPr txBox="1">
            <a:spLocks/>
          </p:cNvSpPr>
          <p:nvPr/>
        </p:nvSpPr>
        <p:spPr>
          <a:xfrm>
            <a:off x="216609" y="4712738"/>
            <a:ext cx="8965301" cy="1034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3200" kern="0" spc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긴카쿠지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銀閣寺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와 같은 호화 건축물 등장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07030B0-7FBA-467C-9AE5-65E425566653}"/>
              </a:ext>
            </a:extLst>
          </p:cNvPr>
          <p:cNvSpPr/>
          <p:nvPr/>
        </p:nvSpPr>
        <p:spPr>
          <a:xfrm>
            <a:off x="7036231" y="2026405"/>
            <a:ext cx="4990453" cy="284521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23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85FF1F1-03C9-44B5-9B04-BFAA89C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9" y="249150"/>
            <a:ext cx="5235374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5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전국</a:t>
            </a:r>
            <a:r>
              <a:rPr lang="ko-KR" altLang="en-US" sz="4000" dirty="0"/>
              <a:t> 시대의 정치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F13C46-DC6A-4E2F-8D6A-7A0B58CF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026406"/>
            <a:ext cx="6206601" cy="526942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1467</a:t>
            </a:r>
            <a:r>
              <a:rPr lang="ko-KR" altLang="en-US" sz="3200" dirty="0"/>
              <a:t>년 </a:t>
            </a:r>
            <a:r>
              <a:rPr lang="ko-KR" altLang="en-US" sz="3200" dirty="0" err="1"/>
              <a:t>오닌의</a:t>
            </a:r>
            <a:r>
              <a:rPr lang="ko-KR" altLang="en-US" sz="3200" dirty="0"/>
              <a:t> 난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A300BF-AECF-44F3-9395-B6A71DA0ED51}"/>
              </a:ext>
            </a:extLst>
          </p:cNvPr>
          <p:cNvSpPr txBox="1">
            <a:spLocks/>
          </p:cNvSpPr>
          <p:nvPr/>
        </p:nvSpPr>
        <p:spPr>
          <a:xfrm>
            <a:off x="216609" y="2814880"/>
            <a:ext cx="5235374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센고쿠 다이묘 등장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556287-B9F2-44BE-A54E-D62B36310044}"/>
              </a:ext>
            </a:extLst>
          </p:cNvPr>
          <p:cNvSpPr txBox="1">
            <a:spLocks/>
          </p:cNvSpPr>
          <p:nvPr/>
        </p:nvSpPr>
        <p:spPr>
          <a:xfrm>
            <a:off x="216609" y="3591725"/>
            <a:ext cx="763244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전국각지로 영토 전쟁 발발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44BC227-7635-4718-9FFB-9F17E9D07FA2}"/>
              </a:ext>
            </a:extLst>
          </p:cNvPr>
          <p:cNvSpPr txBox="1">
            <a:spLocks/>
          </p:cNvSpPr>
          <p:nvPr/>
        </p:nvSpPr>
        <p:spPr>
          <a:xfrm>
            <a:off x="216609" y="4378260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쇼군의 권력 약화</a:t>
            </a: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B013447-E89A-464C-A738-03C35E5F0AB8}"/>
              </a:ext>
            </a:extLst>
          </p:cNvPr>
          <p:cNvSpPr txBox="1">
            <a:spLocks/>
          </p:cNvSpPr>
          <p:nvPr/>
        </p:nvSpPr>
        <p:spPr>
          <a:xfrm>
            <a:off x="216609" y="5164795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오다 </a:t>
            </a:r>
            <a:r>
              <a:rPr lang="ko-KR" altLang="en-US" sz="3200" dirty="0" err="1"/>
              <a:t>노부나가의</a:t>
            </a:r>
            <a:r>
              <a:rPr lang="ko-KR" altLang="en-US" sz="3200" dirty="0"/>
              <a:t> 등장</a:t>
            </a:r>
          </a:p>
        </p:txBody>
      </p:sp>
      <p:sp>
        <p:nvSpPr>
          <p:cNvPr id="6" name="사각형: 둥근 대각선 방향 모서리 5">
            <a:extLst>
              <a:ext uri="{FF2B5EF4-FFF2-40B4-BE49-F238E27FC236}">
                <a16:creationId xmlns:a16="http://schemas.microsoft.com/office/drawing/2014/main" id="{1FF876DB-5A6C-477A-833B-B7F41A0D1ACE}"/>
              </a:ext>
            </a:extLst>
          </p:cNvPr>
          <p:cNvSpPr/>
          <p:nvPr/>
        </p:nvSpPr>
        <p:spPr>
          <a:xfrm>
            <a:off x="6757261" y="1133966"/>
            <a:ext cx="4574113" cy="246938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대각선 방향 모서리 9">
            <a:extLst>
              <a:ext uri="{FF2B5EF4-FFF2-40B4-BE49-F238E27FC236}">
                <a16:creationId xmlns:a16="http://schemas.microsoft.com/office/drawing/2014/main" id="{4D23B42A-B3D6-4730-B15C-C1A054109620}"/>
              </a:ext>
            </a:extLst>
          </p:cNvPr>
          <p:cNvSpPr/>
          <p:nvPr/>
        </p:nvSpPr>
        <p:spPr>
          <a:xfrm>
            <a:off x="6757260" y="3788041"/>
            <a:ext cx="4574113" cy="246938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12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CFC40DA-22FB-4DF6-893D-B9901ABAC9E5}"/>
              </a:ext>
            </a:extLst>
          </p:cNvPr>
          <p:cNvSpPr txBox="1">
            <a:spLocks/>
          </p:cNvSpPr>
          <p:nvPr/>
        </p:nvSpPr>
        <p:spPr>
          <a:xfrm>
            <a:off x="247865" y="299714"/>
            <a:ext cx="3868663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/>
              <a:t>전국시대의 시작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30A956-B2A4-4893-B86C-EF7E8BF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46" y="2464494"/>
            <a:ext cx="3594482" cy="511443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/>
              <a:t>중앙 정부의 약화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0CF82F-8E83-4CB7-B2BA-FFD8EEA90D35}"/>
              </a:ext>
            </a:extLst>
          </p:cNvPr>
          <p:cNvSpPr txBox="1">
            <a:spLocks/>
          </p:cNvSpPr>
          <p:nvPr/>
        </p:nvSpPr>
        <p:spPr>
          <a:xfrm>
            <a:off x="4518872" y="2464492"/>
            <a:ext cx="2951341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병력의 사병화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B6D1A8A-0648-4BC8-ABE5-89428E100EFF}"/>
              </a:ext>
            </a:extLst>
          </p:cNvPr>
          <p:cNvSpPr/>
          <p:nvPr/>
        </p:nvSpPr>
        <p:spPr>
          <a:xfrm>
            <a:off x="631314" y="3428994"/>
            <a:ext cx="3082870" cy="290980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7BB309-A21D-4888-B4E0-C8C23519B185}"/>
              </a:ext>
            </a:extLst>
          </p:cNvPr>
          <p:cNvSpPr/>
          <p:nvPr/>
        </p:nvSpPr>
        <p:spPr>
          <a:xfrm>
            <a:off x="4518872" y="3428994"/>
            <a:ext cx="3082870" cy="290980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5F14ED2-9FAF-4143-952E-DE58F8C1921B}"/>
              </a:ext>
            </a:extLst>
          </p:cNvPr>
          <p:cNvSpPr txBox="1">
            <a:spLocks/>
          </p:cNvSpPr>
          <p:nvPr/>
        </p:nvSpPr>
        <p:spPr>
          <a:xfrm>
            <a:off x="8662269" y="2464491"/>
            <a:ext cx="2571192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영토 전쟁 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64D529-CC09-4E32-BC24-DC865E315757}"/>
              </a:ext>
            </a:extLst>
          </p:cNvPr>
          <p:cNvSpPr/>
          <p:nvPr/>
        </p:nvSpPr>
        <p:spPr>
          <a:xfrm>
            <a:off x="8406430" y="3428995"/>
            <a:ext cx="3082870" cy="290980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559D0F-F397-486B-B823-32F948432562}"/>
              </a:ext>
            </a:extLst>
          </p:cNvPr>
          <p:cNvSpPr/>
          <p:nvPr/>
        </p:nvSpPr>
        <p:spPr>
          <a:xfrm>
            <a:off x="3880858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057D41E-0091-499E-A0DC-AAB02AE31CE8}"/>
              </a:ext>
            </a:extLst>
          </p:cNvPr>
          <p:cNvSpPr/>
          <p:nvPr/>
        </p:nvSpPr>
        <p:spPr>
          <a:xfrm>
            <a:off x="7768416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579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CFC40DA-22FB-4DF6-893D-B9901ABAC9E5}"/>
              </a:ext>
            </a:extLst>
          </p:cNvPr>
          <p:cNvSpPr txBox="1">
            <a:spLocks/>
          </p:cNvSpPr>
          <p:nvPr/>
        </p:nvSpPr>
        <p:spPr>
          <a:xfrm>
            <a:off x="247864" y="299714"/>
            <a:ext cx="7991892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/>
              <a:t>오와리의</a:t>
            </a:r>
            <a:r>
              <a:rPr lang="ko-KR" altLang="en-US" sz="4000" dirty="0"/>
              <a:t> 작은 영주</a:t>
            </a:r>
            <a:r>
              <a:rPr lang="en-US" altLang="ko-KR" sz="4000" dirty="0"/>
              <a:t>, </a:t>
            </a:r>
            <a:r>
              <a:rPr lang="ko-KR" altLang="en-US" sz="4000" dirty="0"/>
              <a:t>오다 노부나가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30A956-B2A4-4893-B86C-EF7E8BF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46" y="2464494"/>
            <a:ext cx="3594482" cy="511443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/>
              <a:t>토호를 가신화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0CF82F-8E83-4CB7-B2BA-FFD8EEA90D35}"/>
              </a:ext>
            </a:extLst>
          </p:cNvPr>
          <p:cNvSpPr txBox="1">
            <a:spLocks/>
          </p:cNvSpPr>
          <p:nvPr/>
        </p:nvSpPr>
        <p:spPr>
          <a:xfrm>
            <a:off x="4879119" y="2464490"/>
            <a:ext cx="2362375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총포 무장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B6D1A8A-0648-4BC8-ABE5-89428E100EFF}"/>
              </a:ext>
            </a:extLst>
          </p:cNvPr>
          <p:cNvSpPr/>
          <p:nvPr/>
        </p:nvSpPr>
        <p:spPr>
          <a:xfrm>
            <a:off x="631314" y="3428994"/>
            <a:ext cx="3082870" cy="290980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7BB309-A21D-4888-B4E0-C8C23519B185}"/>
              </a:ext>
            </a:extLst>
          </p:cNvPr>
          <p:cNvSpPr/>
          <p:nvPr/>
        </p:nvSpPr>
        <p:spPr>
          <a:xfrm>
            <a:off x="4518872" y="3428994"/>
            <a:ext cx="3082870" cy="290980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5F14ED2-9FAF-4143-952E-DE58F8C1921B}"/>
              </a:ext>
            </a:extLst>
          </p:cNvPr>
          <p:cNvSpPr txBox="1">
            <a:spLocks/>
          </p:cNvSpPr>
          <p:nvPr/>
        </p:nvSpPr>
        <p:spPr>
          <a:xfrm>
            <a:off x="8662269" y="2464491"/>
            <a:ext cx="2571192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직업 군인화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64D529-CC09-4E32-BC24-DC865E315757}"/>
              </a:ext>
            </a:extLst>
          </p:cNvPr>
          <p:cNvSpPr/>
          <p:nvPr/>
        </p:nvSpPr>
        <p:spPr>
          <a:xfrm>
            <a:off x="8406430" y="3428995"/>
            <a:ext cx="3082870" cy="290980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559D0F-F397-486B-B823-32F948432562}"/>
              </a:ext>
            </a:extLst>
          </p:cNvPr>
          <p:cNvSpPr/>
          <p:nvPr/>
        </p:nvSpPr>
        <p:spPr>
          <a:xfrm>
            <a:off x="3880858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057D41E-0091-499E-A0DC-AAB02AE31CE8}"/>
              </a:ext>
            </a:extLst>
          </p:cNvPr>
          <p:cNvSpPr/>
          <p:nvPr/>
        </p:nvSpPr>
        <p:spPr>
          <a:xfrm>
            <a:off x="7768416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464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C3B4-B61E-4C54-8EAA-DD63D4EE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65760"/>
            <a:ext cx="10515600" cy="5814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sz="4000" b="1" u="sng" dirty="0"/>
          </a:p>
          <a:p>
            <a:pPr marL="0" indent="0">
              <a:buNone/>
            </a:pPr>
            <a:r>
              <a:rPr lang="ko-KR" altLang="en-US" sz="5400" b="1" u="sng" dirty="0"/>
              <a:t>시대 구분</a:t>
            </a:r>
            <a:endParaRPr lang="en-US" altLang="ko-KR" sz="5400" b="1" u="sng" dirty="0"/>
          </a:p>
          <a:p>
            <a:pPr marL="0" indent="0">
              <a:buNone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아스카</a:t>
            </a:r>
            <a:r>
              <a:rPr lang="en-US" altLang="ko-KR" sz="4000" dirty="0"/>
              <a:t>, </a:t>
            </a:r>
            <a:r>
              <a:rPr lang="ko-KR" altLang="en-US" sz="4000" dirty="0"/>
              <a:t>나라 시대</a:t>
            </a: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헤이안 시대</a:t>
            </a: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가마쿠라 시대</a:t>
            </a: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남북조 시대</a:t>
            </a: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전국 시대</a:t>
            </a: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 err="1"/>
              <a:t>아즈치모모야마</a:t>
            </a:r>
            <a:r>
              <a:rPr lang="ko-KR" altLang="en-US" sz="4000" dirty="0"/>
              <a:t> 시대</a:t>
            </a:r>
            <a:endParaRPr lang="en-US" altLang="ko-KR" sz="4000" dirty="0"/>
          </a:p>
          <a:p>
            <a:pPr marL="742950" indent="-742950">
              <a:buAutoNum type="arabicPeriod"/>
            </a:pP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890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CFC40DA-22FB-4DF6-893D-B9901ABAC9E5}"/>
              </a:ext>
            </a:extLst>
          </p:cNvPr>
          <p:cNvSpPr txBox="1">
            <a:spLocks/>
          </p:cNvSpPr>
          <p:nvPr/>
        </p:nvSpPr>
        <p:spPr>
          <a:xfrm>
            <a:off x="247864" y="299714"/>
            <a:ext cx="5037058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/>
              <a:t>무로마치 막부의 멸망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30A956-B2A4-4893-B86C-EF7E8BF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46" y="2464494"/>
            <a:ext cx="3594482" cy="511443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 err="1"/>
              <a:t>오다의</a:t>
            </a:r>
            <a:r>
              <a:rPr lang="ko-KR" altLang="en-US" sz="3200" dirty="0"/>
              <a:t> 세력 확장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0CF82F-8E83-4CB7-B2BA-FFD8EEA90D35}"/>
              </a:ext>
            </a:extLst>
          </p:cNvPr>
          <p:cNvSpPr txBox="1">
            <a:spLocks/>
          </p:cNvSpPr>
          <p:nvPr/>
        </p:nvSpPr>
        <p:spPr>
          <a:xfrm>
            <a:off x="4879119" y="2464490"/>
            <a:ext cx="2362375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교토 입성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7BB309-A21D-4888-B4E0-C8C23519B185}"/>
              </a:ext>
            </a:extLst>
          </p:cNvPr>
          <p:cNvSpPr/>
          <p:nvPr/>
        </p:nvSpPr>
        <p:spPr>
          <a:xfrm>
            <a:off x="4518872" y="3428994"/>
            <a:ext cx="3082870" cy="290980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5F14ED2-9FAF-4143-952E-DE58F8C1921B}"/>
              </a:ext>
            </a:extLst>
          </p:cNvPr>
          <p:cNvSpPr txBox="1">
            <a:spLocks/>
          </p:cNvSpPr>
          <p:nvPr/>
        </p:nvSpPr>
        <p:spPr>
          <a:xfrm>
            <a:off x="8662269" y="2464491"/>
            <a:ext cx="2571192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쇼군 폐위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64D529-CC09-4E32-BC24-DC865E315757}"/>
              </a:ext>
            </a:extLst>
          </p:cNvPr>
          <p:cNvSpPr/>
          <p:nvPr/>
        </p:nvSpPr>
        <p:spPr>
          <a:xfrm>
            <a:off x="8406430" y="3428995"/>
            <a:ext cx="3082870" cy="290980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559D0F-F397-486B-B823-32F948432562}"/>
              </a:ext>
            </a:extLst>
          </p:cNvPr>
          <p:cNvSpPr/>
          <p:nvPr/>
        </p:nvSpPr>
        <p:spPr>
          <a:xfrm>
            <a:off x="3880858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057D41E-0091-499E-A0DC-AAB02AE31CE8}"/>
              </a:ext>
            </a:extLst>
          </p:cNvPr>
          <p:cNvSpPr/>
          <p:nvPr/>
        </p:nvSpPr>
        <p:spPr>
          <a:xfrm>
            <a:off x="7768416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온라인 미디어 1" title="【織田信長包囲網③】1570年～1580年頃の織田信長の勢力図【織田信長の年表】前編">
            <a:hlinkClick r:id="" action="ppaction://media"/>
            <a:extLst>
              <a:ext uri="{FF2B5EF4-FFF2-40B4-BE49-F238E27FC236}">
                <a16:creationId xmlns:a16="http://schemas.microsoft.com/office/drawing/2014/main" id="{53B04CC2-BE44-436F-9589-2B4005B946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1314" y="3428994"/>
            <a:ext cx="3082870" cy="290980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914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85FF1F1-03C9-44B5-9B04-BFAA89C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9" y="249150"/>
            <a:ext cx="5235374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5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전국</a:t>
            </a:r>
            <a:r>
              <a:rPr lang="ko-KR" altLang="en-US" sz="4000" dirty="0"/>
              <a:t> 시대의 경제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F13C46-DC6A-4E2F-8D6A-7A0B58CF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026406"/>
            <a:ext cx="6206601" cy="52694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농업 발달로 </a:t>
            </a:r>
            <a:r>
              <a:rPr lang="en-US" altLang="ko-KR" sz="3200" dirty="0"/>
              <a:t>1.8</a:t>
            </a:r>
            <a:r>
              <a:rPr lang="ko-KR" altLang="en-US" sz="3200" dirty="0"/>
              <a:t>배 생산량 증대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A300BF-AECF-44F3-9395-B6A71DA0ED51}"/>
              </a:ext>
            </a:extLst>
          </p:cNvPr>
          <p:cNvSpPr txBox="1">
            <a:spLocks/>
          </p:cNvSpPr>
          <p:nvPr/>
        </p:nvSpPr>
        <p:spPr>
          <a:xfrm>
            <a:off x="216608" y="2814880"/>
            <a:ext cx="5564259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/>
              <a:t>바다 인접 지역은 해외 무역</a:t>
            </a:r>
            <a:endParaRPr lang="ko-KR" altLang="en-US" sz="32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556287-B9F2-44BE-A54E-D62B36310044}"/>
              </a:ext>
            </a:extLst>
          </p:cNvPr>
          <p:cNvSpPr txBox="1">
            <a:spLocks/>
          </p:cNvSpPr>
          <p:nvPr/>
        </p:nvSpPr>
        <p:spPr>
          <a:xfrm>
            <a:off x="216609" y="3591725"/>
            <a:ext cx="763244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해외 교역상에게 조총을 구입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44BC227-7635-4718-9FFB-9F17E9D07FA2}"/>
              </a:ext>
            </a:extLst>
          </p:cNvPr>
          <p:cNvSpPr txBox="1">
            <a:spLocks/>
          </p:cNvSpPr>
          <p:nvPr/>
        </p:nvSpPr>
        <p:spPr>
          <a:xfrm>
            <a:off x="216609" y="4378260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이모작 농경 보급</a:t>
            </a: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B013447-E89A-464C-A738-03C35E5F0AB8}"/>
              </a:ext>
            </a:extLst>
          </p:cNvPr>
          <p:cNvSpPr txBox="1">
            <a:spLocks/>
          </p:cNvSpPr>
          <p:nvPr/>
        </p:nvSpPr>
        <p:spPr>
          <a:xfrm>
            <a:off x="216609" y="5101518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귀족들의 사치품이 증가함</a:t>
            </a:r>
          </a:p>
        </p:txBody>
      </p:sp>
      <p:sp>
        <p:nvSpPr>
          <p:cNvPr id="6" name="사각형: 둥근 대각선 방향 모서리 5">
            <a:extLst>
              <a:ext uri="{FF2B5EF4-FFF2-40B4-BE49-F238E27FC236}">
                <a16:creationId xmlns:a16="http://schemas.microsoft.com/office/drawing/2014/main" id="{1FF876DB-5A6C-477A-833B-B7F41A0D1ACE}"/>
              </a:ext>
            </a:extLst>
          </p:cNvPr>
          <p:cNvSpPr/>
          <p:nvPr/>
        </p:nvSpPr>
        <p:spPr>
          <a:xfrm>
            <a:off x="6757261" y="1133966"/>
            <a:ext cx="4574113" cy="246938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대각선 방향 모서리 9">
            <a:extLst>
              <a:ext uri="{FF2B5EF4-FFF2-40B4-BE49-F238E27FC236}">
                <a16:creationId xmlns:a16="http://schemas.microsoft.com/office/drawing/2014/main" id="{4D23B42A-B3D6-4730-B15C-C1A054109620}"/>
              </a:ext>
            </a:extLst>
          </p:cNvPr>
          <p:cNvSpPr/>
          <p:nvPr/>
        </p:nvSpPr>
        <p:spPr>
          <a:xfrm>
            <a:off x="6757260" y="3788041"/>
            <a:ext cx="4574113" cy="246938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904C66-4227-404E-ABC3-AA0DE145951E}"/>
              </a:ext>
            </a:extLst>
          </p:cNvPr>
          <p:cNvSpPr txBox="1">
            <a:spLocks/>
          </p:cNvSpPr>
          <p:nvPr/>
        </p:nvSpPr>
        <p:spPr>
          <a:xfrm>
            <a:off x="216609" y="5809900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독점 상인들이 대거 등장</a:t>
            </a:r>
            <a:endParaRPr lang="en-US" altLang="ko-KR" sz="3200" dirty="0"/>
          </a:p>
          <a:p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1769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85FF1F1-03C9-44B5-9B04-BFAA89C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49150"/>
            <a:ext cx="7331067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6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 err="1">
                <a:latin typeface="+mj-ea"/>
              </a:rPr>
              <a:t>아즈치모모야마</a:t>
            </a:r>
            <a:r>
              <a:rPr lang="ko-KR" altLang="en-US" sz="4000" dirty="0">
                <a:latin typeface="+mj-ea"/>
              </a:rPr>
              <a:t> 시대의 정치</a:t>
            </a:r>
            <a:endParaRPr lang="ko-KR" altLang="en-US" sz="40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F13C46-DC6A-4E2F-8D6A-7A0B58CF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026406"/>
            <a:ext cx="6206601" cy="526942"/>
          </a:xfrm>
        </p:spPr>
        <p:txBody>
          <a:bodyPr>
            <a:noAutofit/>
          </a:bodyPr>
          <a:lstStyle/>
          <a:p>
            <a:r>
              <a:rPr lang="ko-KR" altLang="en-US" sz="3200" dirty="0" err="1"/>
              <a:t>요시아키</a:t>
            </a:r>
            <a:r>
              <a:rPr lang="ko-KR" altLang="en-US" sz="3200" dirty="0"/>
              <a:t> 쇼군 축출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A300BF-AECF-44F3-9395-B6A71DA0ED51}"/>
              </a:ext>
            </a:extLst>
          </p:cNvPr>
          <p:cNvSpPr txBox="1">
            <a:spLocks/>
          </p:cNvSpPr>
          <p:nvPr/>
        </p:nvSpPr>
        <p:spPr>
          <a:xfrm>
            <a:off x="216608" y="2814880"/>
            <a:ext cx="5564259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혼노지의</a:t>
            </a:r>
            <a:r>
              <a:rPr lang="ko-KR" altLang="en-US" sz="3200" dirty="0"/>
              <a:t> 변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556287-B9F2-44BE-A54E-D62B36310044}"/>
              </a:ext>
            </a:extLst>
          </p:cNvPr>
          <p:cNvSpPr txBox="1">
            <a:spLocks/>
          </p:cNvSpPr>
          <p:nvPr/>
        </p:nvSpPr>
        <p:spPr>
          <a:xfrm>
            <a:off x="216609" y="3591725"/>
            <a:ext cx="763244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도요토미</a:t>
            </a:r>
            <a:r>
              <a:rPr lang="ko-KR" altLang="en-US" sz="3200" dirty="0"/>
              <a:t> 히데요시의 승리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44BC227-7635-4718-9FFB-9F17E9D07FA2}"/>
              </a:ext>
            </a:extLst>
          </p:cNvPr>
          <p:cNvSpPr txBox="1">
            <a:spLocks/>
          </p:cNvSpPr>
          <p:nvPr/>
        </p:nvSpPr>
        <p:spPr>
          <a:xfrm>
            <a:off x="216609" y="4378260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관백과</a:t>
            </a:r>
            <a:r>
              <a:rPr lang="ko-KR" altLang="en-US" sz="3200" dirty="0"/>
              <a:t> </a:t>
            </a:r>
            <a:r>
              <a:rPr lang="ko-KR" altLang="en-US" sz="3200" dirty="0" err="1"/>
              <a:t>태정태신을</a:t>
            </a:r>
            <a:r>
              <a:rPr lang="ko-KR" altLang="en-US" sz="3200" dirty="0"/>
              <a:t> 겸함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B013447-E89A-464C-A738-03C35E5F0AB8}"/>
              </a:ext>
            </a:extLst>
          </p:cNvPr>
          <p:cNvSpPr txBox="1">
            <a:spLocks/>
          </p:cNvSpPr>
          <p:nvPr/>
        </p:nvSpPr>
        <p:spPr>
          <a:xfrm>
            <a:off x="216609" y="5101518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정전령을 통해 일본 통일</a:t>
            </a:r>
          </a:p>
        </p:txBody>
      </p:sp>
      <p:sp>
        <p:nvSpPr>
          <p:cNvPr id="6" name="사각형: 둥근 대각선 방향 모서리 5">
            <a:extLst>
              <a:ext uri="{FF2B5EF4-FFF2-40B4-BE49-F238E27FC236}">
                <a16:creationId xmlns:a16="http://schemas.microsoft.com/office/drawing/2014/main" id="{1FF876DB-5A6C-477A-833B-B7F41A0D1ACE}"/>
              </a:ext>
            </a:extLst>
          </p:cNvPr>
          <p:cNvSpPr/>
          <p:nvPr/>
        </p:nvSpPr>
        <p:spPr>
          <a:xfrm>
            <a:off x="6757260" y="1452963"/>
            <a:ext cx="4574113" cy="246938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대각선 방향 모서리 9">
            <a:extLst>
              <a:ext uri="{FF2B5EF4-FFF2-40B4-BE49-F238E27FC236}">
                <a16:creationId xmlns:a16="http://schemas.microsoft.com/office/drawing/2014/main" id="{4D23B42A-B3D6-4730-B15C-C1A054109620}"/>
              </a:ext>
            </a:extLst>
          </p:cNvPr>
          <p:cNvSpPr/>
          <p:nvPr/>
        </p:nvSpPr>
        <p:spPr>
          <a:xfrm>
            <a:off x="6757260" y="4107038"/>
            <a:ext cx="4574113" cy="246938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904C66-4227-404E-ABC3-AA0DE145951E}"/>
              </a:ext>
            </a:extLst>
          </p:cNvPr>
          <p:cNvSpPr txBox="1">
            <a:spLocks/>
          </p:cNvSpPr>
          <p:nvPr/>
        </p:nvSpPr>
        <p:spPr>
          <a:xfrm>
            <a:off x="216609" y="5809900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도요토미</a:t>
            </a:r>
            <a:r>
              <a:rPr lang="ko-KR" altLang="en-US" sz="3200" dirty="0"/>
              <a:t> 사후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세키가하라</a:t>
            </a:r>
            <a:r>
              <a:rPr lang="ko-KR" altLang="en-US" sz="3200" dirty="0"/>
              <a:t> 전투</a:t>
            </a:r>
          </a:p>
        </p:txBody>
      </p:sp>
    </p:spTree>
    <p:extLst>
      <p:ext uri="{BB962C8B-B14F-4D97-AF65-F5344CB8AC3E}">
        <p14:creationId xmlns:p14="http://schemas.microsoft.com/office/powerpoint/2010/main" val="218173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CFC40DA-22FB-4DF6-893D-B9901ABAC9E5}"/>
              </a:ext>
            </a:extLst>
          </p:cNvPr>
          <p:cNvSpPr txBox="1">
            <a:spLocks/>
          </p:cNvSpPr>
          <p:nvPr/>
        </p:nvSpPr>
        <p:spPr>
          <a:xfrm>
            <a:off x="247864" y="299714"/>
            <a:ext cx="3868664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/>
              <a:t>일본통일의 과정</a:t>
            </a:r>
            <a:endParaRPr lang="ko-KR" altLang="en-US" sz="4000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30A956-B2A4-4893-B86C-EF7E8BF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21" y="2464490"/>
            <a:ext cx="2205656" cy="511443"/>
          </a:xfrm>
        </p:spPr>
        <p:txBody>
          <a:bodyPr>
            <a:normAutofit lnSpcReduction="10000"/>
          </a:bodyPr>
          <a:lstStyle/>
          <a:p>
            <a:r>
              <a:rPr lang="ko-KR" altLang="en-US" sz="3200" err="1"/>
              <a:t>혼노지</a:t>
            </a:r>
            <a:r>
              <a:rPr lang="ko-KR" altLang="en-US" sz="3200" dirty="0"/>
              <a:t> 변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0CF82F-8E83-4CB7-B2BA-FFD8EEA90D35}"/>
              </a:ext>
            </a:extLst>
          </p:cNvPr>
          <p:cNvSpPr txBox="1">
            <a:spLocks/>
          </p:cNvSpPr>
          <p:nvPr/>
        </p:nvSpPr>
        <p:spPr>
          <a:xfrm>
            <a:off x="4879119" y="2464490"/>
            <a:ext cx="2362375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정적 제거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7BB309-A21D-4888-B4E0-C8C23519B185}"/>
              </a:ext>
            </a:extLst>
          </p:cNvPr>
          <p:cNvSpPr/>
          <p:nvPr/>
        </p:nvSpPr>
        <p:spPr>
          <a:xfrm>
            <a:off x="4518872" y="3428994"/>
            <a:ext cx="3082870" cy="290980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5F14ED2-9FAF-4143-952E-DE58F8C1921B}"/>
              </a:ext>
            </a:extLst>
          </p:cNvPr>
          <p:cNvSpPr txBox="1">
            <a:spLocks/>
          </p:cNvSpPr>
          <p:nvPr/>
        </p:nvSpPr>
        <p:spPr>
          <a:xfrm>
            <a:off x="8662269" y="2464491"/>
            <a:ext cx="2571192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천하통일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64D529-CC09-4E32-BC24-DC865E315757}"/>
              </a:ext>
            </a:extLst>
          </p:cNvPr>
          <p:cNvSpPr/>
          <p:nvPr/>
        </p:nvSpPr>
        <p:spPr>
          <a:xfrm>
            <a:off x="8406430" y="3428995"/>
            <a:ext cx="3082870" cy="290980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559D0F-F397-486B-B823-32F948432562}"/>
              </a:ext>
            </a:extLst>
          </p:cNvPr>
          <p:cNvSpPr/>
          <p:nvPr/>
        </p:nvSpPr>
        <p:spPr>
          <a:xfrm>
            <a:off x="3880858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057D41E-0091-499E-A0DC-AAB02AE31CE8}"/>
              </a:ext>
            </a:extLst>
          </p:cNvPr>
          <p:cNvSpPr/>
          <p:nvPr/>
        </p:nvSpPr>
        <p:spPr>
          <a:xfrm>
            <a:off x="7768416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1296667-7FE7-4CD5-9F67-39E314F8F36C}"/>
              </a:ext>
            </a:extLst>
          </p:cNvPr>
          <p:cNvSpPr/>
          <p:nvPr/>
        </p:nvSpPr>
        <p:spPr>
          <a:xfrm>
            <a:off x="640761" y="3428993"/>
            <a:ext cx="3082870" cy="290980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11D82FB6-EA77-40B3-AE25-CCAC9DE965C6}"/>
              </a:ext>
            </a:extLst>
          </p:cNvPr>
          <p:cNvSpPr txBox="1">
            <a:spLocks/>
          </p:cNvSpPr>
          <p:nvPr/>
        </p:nvSpPr>
        <p:spPr>
          <a:xfrm>
            <a:off x="911335" y="6524780"/>
            <a:ext cx="2541722" cy="33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오다 노부나가 할복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8520CCC-0848-4BD0-8E23-B12FD28C4C0D}"/>
              </a:ext>
            </a:extLst>
          </p:cNvPr>
          <p:cNvSpPr txBox="1">
            <a:spLocks/>
          </p:cNvSpPr>
          <p:nvPr/>
        </p:nvSpPr>
        <p:spPr>
          <a:xfrm>
            <a:off x="4789445" y="6512886"/>
            <a:ext cx="2541722" cy="333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 err="1"/>
              <a:t>도쿠가와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이에야스</a:t>
            </a:r>
            <a:r>
              <a:rPr lang="ko-KR" altLang="en-US" sz="2000" dirty="0"/>
              <a:t> 제거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065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CFC40DA-22FB-4DF6-893D-B9901ABAC9E5}"/>
              </a:ext>
            </a:extLst>
          </p:cNvPr>
          <p:cNvSpPr txBox="1">
            <a:spLocks/>
          </p:cNvSpPr>
          <p:nvPr/>
        </p:nvSpPr>
        <p:spPr>
          <a:xfrm>
            <a:off x="247863" y="299714"/>
            <a:ext cx="5130049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/>
              <a:t>도요토미</a:t>
            </a:r>
            <a:r>
              <a:rPr lang="ko-KR" altLang="en-US" sz="4000" dirty="0"/>
              <a:t> 가문의 패망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30A956-B2A4-4893-B86C-EF7E8BF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61" y="2464489"/>
            <a:ext cx="2959639" cy="511443"/>
          </a:xfrm>
        </p:spPr>
        <p:txBody>
          <a:bodyPr>
            <a:noAutofit/>
          </a:bodyPr>
          <a:lstStyle/>
          <a:p>
            <a:r>
              <a:rPr lang="ko-KR" altLang="en-US" sz="3200" dirty="0" err="1"/>
              <a:t>도요토미</a:t>
            </a:r>
            <a:r>
              <a:rPr lang="ko-KR" altLang="en-US" sz="3200" dirty="0"/>
              <a:t> 사망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0CF82F-8E83-4CB7-B2BA-FFD8EEA90D35}"/>
              </a:ext>
            </a:extLst>
          </p:cNvPr>
          <p:cNvSpPr txBox="1">
            <a:spLocks/>
          </p:cNvSpPr>
          <p:nvPr/>
        </p:nvSpPr>
        <p:spPr>
          <a:xfrm>
            <a:off x="4368961" y="2464489"/>
            <a:ext cx="3524747" cy="40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세키가하라</a:t>
            </a:r>
            <a:r>
              <a:rPr lang="ko-KR" altLang="en-US" sz="3200" dirty="0"/>
              <a:t> 전투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7BB309-A21D-4888-B4E0-C8C23519B185}"/>
              </a:ext>
            </a:extLst>
          </p:cNvPr>
          <p:cNvSpPr/>
          <p:nvPr/>
        </p:nvSpPr>
        <p:spPr>
          <a:xfrm>
            <a:off x="4518872" y="3428994"/>
            <a:ext cx="3082870" cy="290980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5F14ED2-9FAF-4143-952E-DE58F8C1921B}"/>
              </a:ext>
            </a:extLst>
          </p:cNvPr>
          <p:cNvSpPr txBox="1">
            <a:spLocks/>
          </p:cNvSpPr>
          <p:nvPr/>
        </p:nvSpPr>
        <p:spPr>
          <a:xfrm>
            <a:off x="8182999" y="2464489"/>
            <a:ext cx="3529731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/>
              <a:t>도쿠가와의</a:t>
            </a:r>
            <a:r>
              <a:rPr lang="ko-KR" altLang="en-US" sz="3200" dirty="0"/>
              <a:t> 승리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64D529-CC09-4E32-BC24-DC865E315757}"/>
              </a:ext>
            </a:extLst>
          </p:cNvPr>
          <p:cNvSpPr/>
          <p:nvPr/>
        </p:nvSpPr>
        <p:spPr>
          <a:xfrm>
            <a:off x="8406430" y="3428995"/>
            <a:ext cx="3082870" cy="290980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559D0F-F397-486B-B823-32F948432562}"/>
              </a:ext>
            </a:extLst>
          </p:cNvPr>
          <p:cNvSpPr/>
          <p:nvPr/>
        </p:nvSpPr>
        <p:spPr>
          <a:xfrm>
            <a:off x="3880858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057D41E-0091-499E-A0DC-AAB02AE31CE8}"/>
              </a:ext>
            </a:extLst>
          </p:cNvPr>
          <p:cNvSpPr/>
          <p:nvPr/>
        </p:nvSpPr>
        <p:spPr>
          <a:xfrm>
            <a:off x="7768416" y="4685936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1296667-7FE7-4CD5-9F67-39E314F8F36C}"/>
              </a:ext>
            </a:extLst>
          </p:cNvPr>
          <p:cNvSpPr/>
          <p:nvPr/>
        </p:nvSpPr>
        <p:spPr>
          <a:xfrm>
            <a:off x="640761" y="3428993"/>
            <a:ext cx="3082870" cy="290980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8520CCC-0848-4BD0-8E23-B12FD28C4C0D}"/>
              </a:ext>
            </a:extLst>
          </p:cNvPr>
          <p:cNvSpPr txBox="1">
            <a:spLocks/>
          </p:cNvSpPr>
          <p:nvPr/>
        </p:nvSpPr>
        <p:spPr>
          <a:xfrm>
            <a:off x="4568050" y="6502757"/>
            <a:ext cx="3126568" cy="40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동군 </a:t>
            </a:r>
            <a:r>
              <a:rPr lang="ko-KR" altLang="en-US" sz="2000" dirty="0" err="1"/>
              <a:t>도쿠가와</a:t>
            </a:r>
            <a:r>
              <a:rPr lang="en-US" altLang="ko-KR" sz="2000" dirty="0"/>
              <a:t>, </a:t>
            </a:r>
            <a:r>
              <a:rPr lang="ko-KR" altLang="en-US" sz="2000" dirty="0"/>
              <a:t>서군 </a:t>
            </a:r>
            <a:r>
              <a:rPr lang="ko-KR" altLang="en-US" sz="2000" dirty="0" err="1"/>
              <a:t>도요토미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2760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85FF1F1-03C9-44B5-9B04-BFAA89C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49150"/>
            <a:ext cx="7331067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6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 err="1">
                <a:latin typeface="+mj-ea"/>
              </a:rPr>
              <a:t>아즈치모모야마</a:t>
            </a:r>
            <a:r>
              <a:rPr lang="ko-KR" altLang="en-US" sz="4000" dirty="0">
                <a:latin typeface="+mj-ea"/>
              </a:rPr>
              <a:t> 시대의 경제</a:t>
            </a:r>
            <a:endParaRPr lang="ko-KR" altLang="en-US" sz="4000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F13C46-DC6A-4E2F-8D6A-7A0B58CF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9" y="2026406"/>
            <a:ext cx="6206601" cy="52694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상업의 발달로 </a:t>
            </a:r>
            <a:r>
              <a:rPr lang="ko-KR" altLang="en-US" sz="3200" dirty="0" err="1"/>
              <a:t>특상품</a:t>
            </a:r>
            <a:r>
              <a:rPr lang="ko-KR" altLang="en-US" sz="3200" dirty="0"/>
              <a:t> 증대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4A300BF-AECF-44F3-9395-B6A71DA0ED51}"/>
              </a:ext>
            </a:extLst>
          </p:cNvPr>
          <p:cNvSpPr txBox="1">
            <a:spLocks/>
          </p:cNvSpPr>
          <p:nvPr/>
        </p:nvSpPr>
        <p:spPr>
          <a:xfrm>
            <a:off x="216608" y="2878148"/>
            <a:ext cx="5564259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귀족 문화 다도가 발달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8556287-B9F2-44BE-A54E-D62B36310044}"/>
              </a:ext>
            </a:extLst>
          </p:cNvPr>
          <p:cNvSpPr txBox="1">
            <a:spLocks/>
          </p:cNvSpPr>
          <p:nvPr/>
        </p:nvSpPr>
        <p:spPr>
          <a:xfrm>
            <a:off x="216608" y="3729891"/>
            <a:ext cx="7632445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운송업과 여관업이 번성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44BC227-7635-4718-9FFB-9F17E9D07FA2}"/>
              </a:ext>
            </a:extLst>
          </p:cNvPr>
          <p:cNvSpPr txBox="1">
            <a:spLocks/>
          </p:cNvSpPr>
          <p:nvPr/>
        </p:nvSpPr>
        <p:spPr>
          <a:xfrm>
            <a:off x="216608" y="4581633"/>
            <a:ext cx="6981517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농업 기술의 발달</a:t>
            </a:r>
            <a:r>
              <a:rPr lang="en-US" altLang="ko-KR" sz="3200" dirty="0"/>
              <a:t>, </a:t>
            </a:r>
            <a:r>
              <a:rPr lang="ko-KR" altLang="en-US" sz="3200" dirty="0"/>
              <a:t>일부지역 삼모작</a:t>
            </a:r>
          </a:p>
        </p:txBody>
      </p:sp>
      <p:sp>
        <p:nvSpPr>
          <p:cNvPr id="6" name="사각형: 둥근 대각선 방향 모서리 5">
            <a:extLst>
              <a:ext uri="{FF2B5EF4-FFF2-40B4-BE49-F238E27FC236}">
                <a16:creationId xmlns:a16="http://schemas.microsoft.com/office/drawing/2014/main" id="{1FF876DB-5A6C-477A-833B-B7F41A0D1ACE}"/>
              </a:ext>
            </a:extLst>
          </p:cNvPr>
          <p:cNvSpPr/>
          <p:nvPr/>
        </p:nvSpPr>
        <p:spPr>
          <a:xfrm>
            <a:off x="7198125" y="1318654"/>
            <a:ext cx="4574113" cy="246938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대각선 방향 모서리 9">
            <a:extLst>
              <a:ext uri="{FF2B5EF4-FFF2-40B4-BE49-F238E27FC236}">
                <a16:creationId xmlns:a16="http://schemas.microsoft.com/office/drawing/2014/main" id="{4D23B42A-B3D6-4730-B15C-C1A054109620}"/>
              </a:ext>
            </a:extLst>
          </p:cNvPr>
          <p:cNvSpPr/>
          <p:nvPr/>
        </p:nvSpPr>
        <p:spPr>
          <a:xfrm>
            <a:off x="7198125" y="3952148"/>
            <a:ext cx="4574113" cy="246938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79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A01CA9-268B-4ECE-A44A-88905128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49150"/>
            <a:ext cx="6370172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1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/>
              <a:t>아스카</a:t>
            </a:r>
            <a:r>
              <a:rPr lang="en-US" altLang="ko-KR" sz="4000" dirty="0"/>
              <a:t>,</a:t>
            </a:r>
            <a:r>
              <a:rPr lang="ko-KR" altLang="en-US" sz="4000" dirty="0"/>
              <a:t> 나라 시대의 정치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64C4-E38B-4615-8771-2BFECDC6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97" y="2042485"/>
            <a:ext cx="3836897" cy="497541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6</a:t>
            </a:r>
            <a:r>
              <a:rPr lang="ko-KR" altLang="en-US" sz="3200" dirty="0"/>
              <a:t>세기</a:t>
            </a:r>
            <a:r>
              <a:rPr lang="en-US" altLang="ko-KR" sz="3200" dirty="0"/>
              <a:t> </a:t>
            </a:r>
            <a:r>
              <a:rPr lang="ko-KR" altLang="en-US" sz="3200" dirty="0"/>
              <a:t>야마토 정권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AA44EDD-F7B6-4597-83B1-0E32212E7736}"/>
              </a:ext>
            </a:extLst>
          </p:cNvPr>
          <p:cNvSpPr txBox="1">
            <a:spLocks/>
          </p:cNvSpPr>
          <p:nvPr/>
        </p:nvSpPr>
        <p:spPr>
          <a:xfrm>
            <a:off x="312497" y="3859523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소씨 가문의 승리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360DDC9-B3FB-4100-A711-4027B6A2287E}"/>
              </a:ext>
            </a:extLst>
          </p:cNvPr>
          <p:cNvSpPr txBox="1">
            <a:spLocks/>
          </p:cNvSpPr>
          <p:nvPr/>
        </p:nvSpPr>
        <p:spPr>
          <a:xfrm>
            <a:off x="312497" y="2951004"/>
            <a:ext cx="4011709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아스카로 수도 이전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66C3B4F-B6C4-41DB-A9C2-3315127C0276}"/>
              </a:ext>
            </a:extLst>
          </p:cNvPr>
          <p:cNvSpPr txBox="1">
            <a:spLocks/>
          </p:cNvSpPr>
          <p:nvPr/>
        </p:nvSpPr>
        <p:spPr>
          <a:xfrm>
            <a:off x="312497" y="4782388"/>
            <a:ext cx="4011708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쇼토쿠</a:t>
            </a:r>
            <a:r>
              <a:rPr lang="ko-KR" altLang="en-US" sz="3200" dirty="0"/>
              <a:t> 태자의 정책 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BE9CF9D-FE8D-4CF3-B219-D470A713D283}"/>
              </a:ext>
            </a:extLst>
          </p:cNvPr>
          <p:cNvSpPr/>
          <p:nvPr/>
        </p:nvSpPr>
        <p:spPr>
          <a:xfrm>
            <a:off x="5654748" y="3872333"/>
            <a:ext cx="2935425" cy="250495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FACC475-D603-4819-AA44-04978778F33F}"/>
              </a:ext>
            </a:extLst>
          </p:cNvPr>
          <p:cNvSpPr/>
          <p:nvPr/>
        </p:nvSpPr>
        <p:spPr>
          <a:xfrm>
            <a:off x="7284451" y="1525613"/>
            <a:ext cx="2935425" cy="25049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9A1461E-CE01-45FA-A46F-0AF569D5EF1A}"/>
              </a:ext>
            </a:extLst>
          </p:cNvPr>
          <p:cNvSpPr/>
          <p:nvPr/>
        </p:nvSpPr>
        <p:spPr>
          <a:xfrm>
            <a:off x="8914154" y="3708433"/>
            <a:ext cx="2935425" cy="266885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283548C8-EA59-4872-9C1C-8BC52944CEAE}"/>
              </a:ext>
            </a:extLst>
          </p:cNvPr>
          <p:cNvSpPr txBox="1">
            <a:spLocks/>
          </p:cNvSpPr>
          <p:nvPr/>
        </p:nvSpPr>
        <p:spPr>
          <a:xfrm>
            <a:off x="312497" y="5690907"/>
            <a:ext cx="4815224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err="1"/>
              <a:t>겐메이</a:t>
            </a:r>
            <a:r>
              <a:rPr lang="ko-KR" altLang="en-US" sz="3200" dirty="0"/>
              <a:t> 천황의 나라 천도 </a:t>
            </a:r>
          </a:p>
        </p:txBody>
      </p:sp>
    </p:spTree>
    <p:extLst>
      <p:ext uri="{BB962C8B-B14F-4D97-AF65-F5344CB8AC3E}">
        <p14:creationId xmlns:p14="http://schemas.microsoft.com/office/powerpoint/2010/main" val="351804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2CFBF7-133E-43FD-B2B4-BC971D10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356" y="2541724"/>
            <a:ext cx="2363022" cy="495945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200" dirty="0"/>
              <a:t>불교 장려</a:t>
            </a:r>
            <a:endParaRPr lang="en-US" altLang="ko-KR" sz="3200" dirty="0"/>
          </a:p>
          <a:p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66A3994-940F-4784-BA52-ABE652227225}"/>
              </a:ext>
            </a:extLst>
          </p:cNvPr>
          <p:cNvSpPr txBox="1">
            <a:spLocks/>
          </p:cNvSpPr>
          <p:nvPr/>
        </p:nvSpPr>
        <p:spPr>
          <a:xfrm>
            <a:off x="4626712" y="2541723"/>
            <a:ext cx="2363022" cy="49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와</a:t>
            </a:r>
            <a:r>
              <a:rPr lang="en-US" altLang="ko-KR" dirty="0"/>
              <a:t>(</a:t>
            </a:r>
            <a:r>
              <a:rPr lang="ko-KR" altLang="en-US" dirty="0"/>
              <a:t>和</a:t>
            </a:r>
            <a:r>
              <a:rPr lang="en-US" altLang="ko-KR" dirty="0"/>
              <a:t>) </a:t>
            </a:r>
            <a:r>
              <a:rPr lang="ko-KR" altLang="en-US" dirty="0"/>
              <a:t>정신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4830C5C-6F4F-4D7D-968C-D51DFC7D957A}"/>
              </a:ext>
            </a:extLst>
          </p:cNvPr>
          <p:cNvSpPr txBox="1">
            <a:spLocks/>
          </p:cNvSpPr>
          <p:nvPr/>
        </p:nvSpPr>
        <p:spPr>
          <a:xfrm>
            <a:off x="8230068" y="2541723"/>
            <a:ext cx="2363022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왕권 강화</a:t>
            </a:r>
            <a:endParaRPr lang="en-US" altLang="ko-KR" sz="3200" dirty="0"/>
          </a:p>
          <a:p>
            <a:endParaRPr lang="en-US" altLang="ko-KR" sz="3200" dirty="0"/>
          </a:p>
          <a:p>
            <a:endParaRPr lang="ko-KR" altLang="en-US" dirty="0"/>
          </a:p>
        </p:txBody>
      </p:sp>
      <p:sp>
        <p:nvSpPr>
          <p:cNvPr id="6" name="사각형: 잘린 대각선 방향 모서리 5">
            <a:extLst>
              <a:ext uri="{FF2B5EF4-FFF2-40B4-BE49-F238E27FC236}">
                <a16:creationId xmlns:a16="http://schemas.microsoft.com/office/drawing/2014/main" id="{DF7D3E8E-D698-4543-955D-516A1B9A6E62}"/>
              </a:ext>
            </a:extLst>
          </p:cNvPr>
          <p:cNvSpPr/>
          <p:nvPr/>
        </p:nvSpPr>
        <p:spPr>
          <a:xfrm>
            <a:off x="597150" y="3339429"/>
            <a:ext cx="3215429" cy="2712204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잘린 대각선 방향 모서리 7">
            <a:extLst>
              <a:ext uri="{FF2B5EF4-FFF2-40B4-BE49-F238E27FC236}">
                <a16:creationId xmlns:a16="http://schemas.microsoft.com/office/drawing/2014/main" id="{AD6064A8-AE96-454C-B70F-03277FB4AEAE}"/>
              </a:ext>
            </a:extLst>
          </p:cNvPr>
          <p:cNvSpPr/>
          <p:nvPr/>
        </p:nvSpPr>
        <p:spPr>
          <a:xfrm>
            <a:off x="4200508" y="3428999"/>
            <a:ext cx="3215429" cy="2712203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잘린 대각선 방향 모서리 9">
            <a:extLst>
              <a:ext uri="{FF2B5EF4-FFF2-40B4-BE49-F238E27FC236}">
                <a16:creationId xmlns:a16="http://schemas.microsoft.com/office/drawing/2014/main" id="{9D033BCE-11B7-4DE5-95BB-E952A3D6881C}"/>
              </a:ext>
            </a:extLst>
          </p:cNvPr>
          <p:cNvSpPr/>
          <p:nvPr/>
        </p:nvSpPr>
        <p:spPr>
          <a:xfrm>
            <a:off x="7803864" y="3429000"/>
            <a:ext cx="3215429" cy="2712202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BC0A21A9-1D3D-4570-9757-5316C245F664}"/>
              </a:ext>
            </a:extLst>
          </p:cNvPr>
          <p:cNvSpPr txBox="1">
            <a:spLocks/>
          </p:cNvSpPr>
          <p:nvPr/>
        </p:nvSpPr>
        <p:spPr>
          <a:xfrm>
            <a:off x="247865" y="299714"/>
            <a:ext cx="5687986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/>
              <a:t>섭정 </a:t>
            </a:r>
            <a:r>
              <a:rPr lang="ko-KR" altLang="en-US" sz="4000" dirty="0" err="1"/>
              <a:t>쇼토쿠</a:t>
            </a:r>
            <a:r>
              <a:rPr lang="ko-KR" altLang="en-US" sz="4000" dirty="0"/>
              <a:t> 태자의 정책</a:t>
            </a:r>
          </a:p>
        </p:txBody>
      </p:sp>
    </p:spTree>
    <p:extLst>
      <p:ext uri="{BB962C8B-B14F-4D97-AF65-F5344CB8AC3E}">
        <p14:creationId xmlns:p14="http://schemas.microsoft.com/office/powerpoint/2010/main" val="125888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88A5E-750E-475A-B1FD-9CB70776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3" y="2430645"/>
            <a:ext cx="3184432" cy="511443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/>
              <a:t>율령국가 형성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87558E7-9BA3-43EA-AEC1-27D6BE56296C}"/>
              </a:ext>
            </a:extLst>
          </p:cNvPr>
          <p:cNvSpPr txBox="1">
            <a:spLocks/>
          </p:cNvSpPr>
          <p:nvPr/>
        </p:nvSpPr>
        <p:spPr>
          <a:xfrm>
            <a:off x="247865" y="299714"/>
            <a:ext cx="4556610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/>
              <a:t>겐메이</a:t>
            </a:r>
            <a:r>
              <a:rPr lang="ko-KR" altLang="en-US" sz="4000" dirty="0"/>
              <a:t> 천황의 정책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0CA3D37-8854-434D-80B0-B246FF58596C}"/>
              </a:ext>
            </a:extLst>
          </p:cNvPr>
          <p:cNvSpPr txBox="1">
            <a:spLocks/>
          </p:cNvSpPr>
          <p:nvPr/>
        </p:nvSpPr>
        <p:spPr>
          <a:xfrm>
            <a:off x="7863275" y="2430644"/>
            <a:ext cx="3184432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백제와 교류</a:t>
            </a: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89EAD05-3171-4336-AFBD-42046A2898D5}"/>
              </a:ext>
            </a:extLst>
          </p:cNvPr>
          <p:cNvSpPr txBox="1">
            <a:spLocks/>
          </p:cNvSpPr>
          <p:nvPr/>
        </p:nvSpPr>
        <p:spPr>
          <a:xfrm>
            <a:off x="4203504" y="2430644"/>
            <a:ext cx="3184432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귀족 문화 발달</a:t>
            </a: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7BED99F8-ED19-4DD7-97C1-A9621EC5815B}"/>
              </a:ext>
            </a:extLst>
          </p:cNvPr>
          <p:cNvSpPr/>
          <p:nvPr/>
        </p:nvSpPr>
        <p:spPr>
          <a:xfrm>
            <a:off x="625510" y="3270142"/>
            <a:ext cx="3184432" cy="2805194"/>
          </a:xfrm>
          <a:prstGeom prst="snip1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잘린 한쪽 모서리 13">
            <a:extLst>
              <a:ext uri="{FF2B5EF4-FFF2-40B4-BE49-F238E27FC236}">
                <a16:creationId xmlns:a16="http://schemas.microsoft.com/office/drawing/2014/main" id="{AEF1D31E-D284-4D8F-8B26-31375B5337FE}"/>
              </a:ext>
            </a:extLst>
          </p:cNvPr>
          <p:cNvSpPr/>
          <p:nvPr/>
        </p:nvSpPr>
        <p:spPr>
          <a:xfrm>
            <a:off x="4285281" y="3270142"/>
            <a:ext cx="3184432" cy="2805194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잘린 한쪽 모서리 15">
            <a:extLst>
              <a:ext uri="{FF2B5EF4-FFF2-40B4-BE49-F238E27FC236}">
                <a16:creationId xmlns:a16="http://schemas.microsoft.com/office/drawing/2014/main" id="{6EF30830-EF82-4E21-B2A3-A0473D17F010}"/>
              </a:ext>
            </a:extLst>
          </p:cNvPr>
          <p:cNvSpPr/>
          <p:nvPr/>
        </p:nvSpPr>
        <p:spPr>
          <a:xfrm>
            <a:off x="7945052" y="3270142"/>
            <a:ext cx="3184432" cy="2805194"/>
          </a:xfrm>
          <a:prstGeom prst="snip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89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4A826B-4340-4429-91F5-90311B14D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7005"/>
            <a:ext cx="4556871" cy="423860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sz="3600" dirty="0"/>
              <a:t>중앙 정부로 재화가 집중</a:t>
            </a:r>
            <a:endParaRPr lang="en-US" altLang="ko-KR" sz="3600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B819BF1-0994-415F-9BAF-4D054EAE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49150"/>
            <a:ext cx="6354673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1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/>
              <a:t>아스카</a:t>
            </a:r>
            <a:r>
              <a:rPr lang="en-US" altLang="ko-KR" sz="4000" dirty="0"/>
              <a:t>,</a:t>
            </a:r>
            <a:r>
              <a:rPr lang="ko-KR" altLang="en-US" sz="4000" dirty="0"/>
              <a:t> 나라 시대의 경제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6024A7D-02CF-4E4B-BC26-93A8DEBAD344}"/>
              </a:ext>
            </a:extLst>
          </p:cNvPr>
          <p:cNvSpPr txBox="1">
            <a:spLocks/>
          </p:cNvSpPr>
          <p:nvPr/>
        </p:nvSpPr>
        <p:spPr>
          <a:xfrm>
            <a:off x="4556871" y="2288425"/>
            <a:ext cx="3463402" cy="54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기근과 역병 창궐</a:t>
            </a:r>
            <a:endParaRPr lang="en-US" altLang="ko-KR" dirty="0"/>
          </a:p>
          <a:p>
            <a:pPr marL="0" indent="0">
              <a:buFont typeface="Wingdings 2" pitchFamily="18" charset="2"/>
              <a:buNone/>
            </a:pPr>
            <a:endParaRPr lang="ko-KR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F3A27383-CDAF-43A2-B9EC-E09946034D50}"/>
              </a:ext>
            </a:extLst>
          </p:cNvPr>
          <p:cNvSpPr txBox="1">
            <a:spLocks/>
          </p:cNvSpPr>
          <p:nvPr/>
        </p:nvSpPr>
        <p:spPr>
          <a:xfrm>
            <a:off x="8403504" y="2288425"/>
            <a:ext cx="3463402" cy="54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귀족 사회의 폐단</a:t>
            </a:r>
            <a:endParaRPr lang="en-US" altLang="ko-KR" dirty="0"/>
          </a:p>
          <a:p>
            <a:pPr marL="0" indent="0">
              <a:buFont typeface="Wingdings 2" pitchFamily="18" charset="2"/>
              <a:buNone/>
            </a:pPr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117F185-93C2-4A79-AA32-C63AC0A80971}"/>
              </a:ext>
            </a:extLst>
          </p:cNvPr>
          <p:cNvSpPr/>
          <p:nvPr/>
        </p:nvSpPr>
        <p:spPr>
          <a:xfrm>
            <a:off x="311677" y="3093195"/>
            <a:ext cx="3590474" cy="28649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C1F0B7D-8D29-45CD-BB99-5DA406A8ABDF}"/>
              </a:ext>
            </a:extLst>
          </p:cNvPr>
          <p:cNvSpPr/>
          <p:nvPr/>
        </p:nvSpPr>
        <p:spPr>
          <a:xfrm>
            <a:off x="8322240" y="3093195"/>
            <a:ext cx="3590474" cy="286492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DC5EBE3-FB37-4873-87DD-56A68442D2C3}"/>
              </a:ext>
            </a:extLst>
          </p:cNvPr>
          <p:cNvSpPr/>
          <p:nvPr/>
        </p:nvSpPr>
        <p:spPr>
          <a:xfrm>
            <a:off x="4300762" y="3093195"/>
            <a:ext cx="3634369" cy="286492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58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90654B-8AB9-4C73-90FF-799D7E32D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8" y="1960533"/>
            <a:ext cx="5757151" cy="526942"/>
          </a:xfrm>
        </p:spPr>
        <p:txBody>
          <a:bodyPr>
            <a:noAutofit/>
          </a:bodyPr>
          <a:lstStyle/>
          <a:p>
            <a:r>
              <a:rPr lang="ko-KR" altLang="en-US" sz="3200" dirty="0" err="1"/>
              <a:t>헤이안교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(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平安京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)</a:t>
            </a:r>
            <a:r>
              <a:rPr lang="ko-KR" altLang="en-US" sz="3200" dirty="0"/>
              <a:t>로 수도 천도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35AF8C5B-6CC4-4B17-BCF9-FBFC0912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49150"/>
            <a:ext cx="5207799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2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헤이안</a:t>
            </a:r>
            <a:r>
              <a:rPr lang="ko-KR" altLang="en-US" sz="4000" dirty="0"/>
              <a:t> 시대의 정치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2EAE0C6-ADA8-4EB7-9F86-935B823FDE4E}"/>
              </a:ext>
            </a:extLst>
          </p:cNvPr>
          <p:cNvSpPr txBox="1">
            <a:spLocks/>
          </p:cNvSpPr>
          <p:nvPr/>
        </p:nvSpPr>
        <p:spPr>
          <a:xfrm>
            <a:off x="216605" y="2770323"/>
            <a:ext cx="5757151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지방관리 </a:t>
            </a:r>
            <a:r>
              <a:rPr lang="ko-KR" altLang="en-US" sz="3200" dirty="0" err="1"/>
              <a:t>고쿠시</a:t>
            </a:r>
            <a:endParaRPr lang="en-US" altLang="ko-KR" sz="1800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AC0A5E1F-1427-4CA9-AB3F-B0EB1F1741A0}"/>
              </a:ext>
            </a:extLst>
          </p:cNvPr>
          <p:cNvSpPr txBox="1">
            <a:spLocks/>
          </p:cNvSpPr>
          <p:nvPr/>
        </p:nvSpPr>
        <p:spPr>
          <a:xfrm>
            <a:off x="216604" y="3578825"/>
            <a:ext cx="5757151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장원으로 인한 폐단 발생</a:t>
            </a: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A051AA8-FD4B-4AD5-86D1-D26DD4C0EC1E}"/>
              </a:ext>
            </a:extLst>
          </p:cNvPr>
          <p:cNvSpPr txBox="1">
            <a:spLocks/>
          </p:cNvSpPr>
          <p:nvPr/>
        </p:nvSpPr>
        <p:spPr>
          <a:xfrm>
            <a:off x="860623" y="4633996"/>
            <a:ext cx="5757151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DA4F00F8-6607-411D-BD02-1ABF575C8AF2}"/>
              </a:ext>
            </a:extLst>
          </p:cNvPr>
          <p:cNvSpPr txBox="1">
            <a:spLocks/>
          </p:cNvSpPr>
          <p:nvPr/>
        </p:nvSpPr>
        <p:spPr>
          <a:xfrm>
            <a:off x="216603" y="4387327"/>
            <a:ext cx="5757151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율령제의 붕괴</a:t>
            </a: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13E7D809-06CA-4C05-B224-45AFDBBE6F3F}"/>
              </a:ext>
            </a:extLst>
          </p:cNvPr>
          <p:cNvSpPr txBox="1">
            <a:spLocks/>
          </p:cNvSpPr>
          <p:nvPr/>
        </p:nvSpPr>
        <p:spPr>
          <a:xfrm>
            <a:off x="216603" y="5144136"/>
            <a:ext cx="5757151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지방 정부화 가속화의 계기</a:t>
            </a:r>
          </a:p>
        </p:txBody>
      </p:sp>
      <p:sp>
        <p:nvSpPr>
          <p:cNvPr id="14" name="사각형: 잘린 대각선 방향 모서리 13">
            <a:extLst>
              <a:ext uri="{FF2B5EF4-FFF2-40B4-BE49-F238E27FC236}">
                <a16:creationId xmlns:a16="http://schemas.microsoft.com/office/drawing/2014/main" id="{91A543C9-494B-4195-BF72-B15D75D765E2}"/>
              </a:ext>
            </a:extLst>
          </p:cNvPr>
          <p:cNvSpPr/>
          <p:nvPr/>
        </p:nvSpPr>
        <p:spPr>
          <a:xfrm>
            <a:off x="9545024" y="2167185"/>
            <a:ext cx="2464234" cy="3862951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잘린 대각선 방향 모서리 15">
            <a:extLst>
              <a:ext uri="{FF2B5EF4-FFF2-40B4-BE49-F238E27FC236}">
                <a16:creationId xmlns:a16="http://schemas.microsoft.com/office/drawing/2014/main" id="{BA225DE9-BBF6-4AEF-9A1E-B1E41DB8D090}"/>
              </a:ext>
            </a:extLst>
          </p:cNvPr>
          <p:cNvSpPr/>
          <p:nvPr/>
        </p:nvSpPr>
        <p:spPr>
          <a:xfrm>
            <a:off x="6865749" y="2167185"/>
            <a:ext cx="2464234" cy="3862950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64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CFC40DA-22FB-4DF6-893D-B9901ABAC9E5}"/>
              </a:ext>
            </a:extLst>
          </p:cNvPr>
          <p:cNvSpPr txBox="1">
            <a:spLocks/>
          </p:cNvSpPr>
          <p:nvPr/>
        </p:nvSpPr>
        <p:spPr>
          <a:xfrm>
            <a:off x="247865" y="299714"/>
            <a:ext cx="5083552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/>
              <a:t>무너지는 황권의 시작</a:t>
            </a:r>
            <a:endParaRPr lang="ko-KR" altLang="en-US" sz="4000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630A956-B2A4-4893-B86C-EF7E8BF8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3" y="2430645"/>
            <a:ext cx="2958884" cy="511443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 err="1"/>
              <a:t>고쿠시의</a:t>
            </a:r>
            <a:r>
              <a:rPr lang="ko-KR" altLang="en-US" sz="3200" dirty="0"/>
              <a:t> 등장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60CF82F-8E83-4CB7-B2BA-FFD8EEA90D35}"/>
              </a:ext>
            </a:extLst>
          </p:cNvPr>
          <p:cNvSpPr txBox="1">
            <a:spLocks/>
          </p:cNvSpPr>
          <p:nvPr/>
        </p:nvSpPr>
        <p:spPr>
          <a:xfrm>
            <a:off x="4456584" y="2056040"/>
            <a:ext cx="2571192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장원의 폐단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CB057BB3-CE56-40C4-8AE9-80DD726AF43D}"/>
              </a:ext>
            </a:extLst>
          </p:cNvPr>
          <p:cNvSpPr txBox="1">
            <a:spLocks/>
          </p:cNvSpPr>
          <p:nvPr/>
        </p:nvSpPr>
        <p:spPr>
          <a:xfrm>
            <a:off x="4456584" y="2567483"/>
            <a:ext cx="2911919" cy="511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장원정리령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B6D1A8A-0648-4BC8-ABE5-89428E100EFF}"/>
              </a:ext>
            </a:extLst>
          </p:cNvPr>
          <p:cNvSpPr/>
          <p:nvPr/>
        </p:nvSpPr>
        <p:spPr>
          <a:xfrm>
            <a:off x="543733" y="3429000"/>
            <a:ext cx="3082870" cy="290980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7BB309-A21D-4888-B4E0-C8C23519B185}"/>
              </a:ext>
            </a:extLst>
          </p:cNvPr>
          <p:cNvSpPr/>
          <p:nvPr/>
        </p:nvSpPr>
        <p:spPr>
          <a:xfrm>
            <a:off x="4390952" y="3428998"/>
            <a:ext cx="3082870" cy="290980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35F14ED2-9FAF-4143-952E-DE58F8C1921B}"/>
              </a:ext>
            </a:extLst>
          </p:cNvPr>
          <p:cNvSpPr txBox="1">
            <a:spLocks/>
          </p:cNvSpPr>
          <p:nvPr/>
        </p:nvSpPr>
        <p:spPr>
          <a:xfrm>
            <a:off x="7981743" y="2430645"/>
            <a:ext cx="3595728" cy="51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무사 계급의 등장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E64D529-CC09-4E32-BC24-DC865E315757}"/>
              </a:ext>
            </a:extLst>
          </p:cNvPr>
          <p:cNvSpPr/>
          <p:nvPr/>
        </p:nvSpPr>
        <p:spPr>
          <a:xfrm>
            <a:off x="8238172" y="3428997"/>
            <a:ext cx="3082870" cy="290980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559D0F-F397-486B-B823-32F948432562}"/>
              </a:ext>
            </a:extLst>
          </p:cNvPr>
          <p:cNvSpPr/>
          <p:nvPr/>
        </p:nvSpPr>
        <p:spPr>
          <a:xfrm>
            <a:off x="3773107" y="4685937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057D41E-0091-499E-A0DC-AAB02AE31CE8}"/>
              </a:ext>
            </a:extLst>
          </p:cNvPr>
          <p:cNvSpPr/>
          <p:nvPr/>
        </p:nvSpPr>
        <p:spPr>
          <a:xfrm>
            <a:off x="7620327" y="4685937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00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A17AC1A-5A0F-4D65-9A29-D0A7CE8F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8" y="249150"/>
            <a:ext cx="5235376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2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헤이안</a:t>
            </a:r>
            <a:r>
              <a:rPr lang="ko-KR" altLang="en-US" sz="4000" dirty="0"/>
              <a:t> 시대의 경제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85C5DFB-1C5E-45A2-85A2-E1C1D45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08" y="2131034"/>
            <a:ext cx="6160107" cy="526942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지방 정부를 중심으로 경제 발전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0C7A55A-734D-4590-8383-18D409C3DADC}"/>
              </a:ext>
            </a:extLst>
          </p:cNvPr>
          <p:cNvSpPr txBox="1">
            <a:spLocks/>
          </p:cNvSpPr>
          <p:nvPr/>
        </p:nvSpPr>
        <p:spPr>
          <a:xfrm>
            <a:off x="216608" y="4058000"/>
            <a:ext cx="3277423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i="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다토</a:t>
            </a:r>
            <a:r>
              <a:rPr lang="en-US" altLang="ko-KR" sz="320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320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田堵</a:t>
            </a:r>
            <a:r>
              <a:rPr lang="en-US" altLang="ko-KR" sz="320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3200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등장</a:t>
            </a:r>
            <a:endParaRPr lang="ko-KR" altLang="en-US" sz="3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238070B8-EEB0-460D-ABDF-5F170EFD62AE}"/>
              </a:ext>
            </a:extLst>
          </p:cNvPr>
          <p:cNvSpPr txBox="1">
            <a:spLocks/>
          </p:cNvSpPr>
          <p:nvPr/>
        </p:nvSpPr>
        <p:spPr>
          <a:xfrm>
            <a:off x="216608" y="5021483"/>
            <a:ext cx="5235376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부를 통한 신분 상승이 가능</a:t>
            </a:r>
            <a:endParaRPr lang="en-US" altLang="ko-KR" sz="3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3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8DD269DA-971C-41F3-A0F4-C8BBD62088A4}"/>
              </a:ext>
            </a:extLst>
          </p:cNvPr>
          <p:cNvSpPr txBox="1">
            <a:spLocks/>
          </p:cNvSpPr>
          <p:nvPr/>
        </p:nvSpPr>
        <p:spPr>
          <a:xfrm>
            <a:off x="216608" y="3094517"/>
            <a:ext cx="5235376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개인의 재산 축재 가능</a:t>
            </a:r>
            <a:endParaRPr lang="en-US" altLang="ko-KR" sz="3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3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7327658" y="2010890"/>
            <a:ext cx="4668030" cy="336700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93919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257</TotalTime>
  <Words>465</Words>
  <Application>Microsoft Office PowerPoint</Application>
  <PresentationFormat>와이드스크린</PresentationFormat>
  <Paragraphs>131</Paragraphs>
  <Slides>25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나눔고딕</vt:lpstr>
      <vt:lpstr>맑은 고딕</vt:lpstr>
      <vt:lpstr>함초롬바탕</vt:lpstr>
      <vt:lpstr>Calibri</vt:lpstr>
      <vt:lpstr>Calibri Light</vt:lpstr>
      <vt:lpstr>Wingdings 2</vt:lpstr>
      <vt:lpstr>HDOfficeLightV0</vt:lpstr>
      <vt:lpstr>고대, 중세 일본의  정치와 경제의 특징</vt:lpstr>
      <vt:lpstr>PowerPoint 프레젠테이션</vt:lpstr>
      <vt:lpstr>1. 아스카, 나라 시대의 정치</vt:lpstr>
      <vt:lpstr>PowerPoint 프레젠테이션</vt:lpstr>
      <vt:lpstr>PowerPoint 프레젠테이션</vt:lpstr>
      <vt:lpstr>1. 아스카, 나라 시대의 경제</vt:lpstr>
      <vt:lpstr>2. 헤이안 시대의 정치</vt:lpstr>
      <vt:lpstr>PowerPoint 프레젠테이션</vt:lpstr>
      <vt:lpstr>2. 헤이안 시대의 경제</vt:lpstr>
      <vt:lpstr>3. 가마쿠라 시대의 정치</vt:lpstr>
      <vt:lpstr>PowerPoint 프레젠테이션</vt:lpstr>
      <vt:lpstr>PowerPoint 프레젠테이션</vt:lpstr>
      <vt:lpstr>3. 가마쿠라 시대의 경제</vt:lpstr>
      <vt:lpstr>4. 남북조 시대의 정치</vt:lpstr>
      <vt:lpstr>PowerPoint 프레젠테이션</vt:lpstr>
      <vt:lpstr>4. 남북조 시대의 경제</vt:lpstr>
      <vt:lpstr>5. 전국 시대의 정치</vt:lpstr>
      <vt:lpstr>PowerPoint 프레젠테이션</vt:lpstr>
      <vt:lpstr>PowerPoint 프레젠테이션</vt:lpstr>
      <vt:lpstr>PowerPoint 프레젠테이션</vt:lpstr>
      <vt:lpstr>5. 전국 시대의 경제</vt:lpstr>
      <vt:lpstr>6. 아즈치모모야마 시대의 정치</vt:lpstr>
      <vt:lpstr>PowerPoint 프레젠테이션</vt:lpstr>
      <vt:lpstr>PowerPoint 프레젠테이션</vt:lpstr>
      <vt:lpstr>6. 아즈치모모야마 시대의 경제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고대, 중세 일본의  정치와 경제의 특징</dc:title>
  <dc:creator>user</dc:creator>
  <cp:lastModifiedBy>user</cp:lastModifiedBy>
  <cp:revision>41</cp:revision>
  <dcterms:created xsi:type="dcterms:W3CDTF">2020-09-25T02:40:32Z</dcterms:created>
  <dcterms:modified xsi:type="dcterms:W3CDTF">2020-09-25T06:58:54Z</dcterms:modified>
</cp:coreProperties>
</file>