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</Types>
</file>

<file path=_rels/.rels><?xml version="1.0" encoding="UTF-8"?>
<Relationships xmlns="http://schemas.openxmlformats.org/package/2006/relationships"><Relationship Id="rId1" Type="http://schemas.openxmlformats.org/officeDocument/2006/relationships/officeDocument" Target="ppt/presentation.xml"></Relationship><Relationship Id="rId2" Type="http://schemas.openxmlformats.org/package/2006/relationships/metadata/core-properties" Target="docProps/core.xml"></Relationship><Relationship Id="rId3" Type="http://schemas.openxmlformats.org/officeDocument/2006/relationships/extended-properties" Target="docProps/app.xml"></Relationship><Relationship Id="rId4" Type="http://schemas.openxmlformats.org/package/2006/relationships/metadata/thumbnail" Target="docProps/thumbnail.jpeg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saveSubsetFonts="1">
  <p:sldMasterIdLst>
    <p:sldMasterId id="2147483710" r:id="rId13"/>
  </p:sldMasterIdLst>
  <p:sldIdLst>
    <p:sldId id="256" r:id="rId15"/>
    <p:sldId id="257" r:id="rId16"/>
    <p:sldId id="272" r:id="rId17"/>
    <p:sldId id="259" r:id="rId18"/>
    <p:sldId id="276" r:id="rId19"/>
    <p:sldId id="277" r:id="rId20"/>
    <p:sldId id="261" r:id="rId21"/>
    <p:sldId id="273" r:id="rId22"/>
    <p:sldId id="260" r:id="rId23"/>
    <p:sldId id="262" r:id="rId24"/>
    <p:sldId id="275" r:id="rId25"/>
    <p:sldId id="263" r:id="rId26"/>
    <p:sldId id="274" r:id="rId27"/>
    <p:sldId id="264" r:id="rId28"/>
    <p:sldId id="265" r:id="rId29"/>
    <p:sldId id="266" r:id="rId30"/>
    <p:sldId id="267" r:id="rId31"/>
    <p:sldId id="268" r:id="rId32"/>
    <p:sldId id="269" r:id="rId33"/>
    <p:sldId id="270" r:id="rId34"/>
    <p:sldId id="271" r:id="rId35"/>
    <p:sldId id="279" r:id="rId36"/>
    <p:sldId id="280" r:id="rId37"/>
    <p:sldId id="281" r:id="rId38"/>
    <p:sldId id="278" r:id="rId39"/>
  </p:sldIdLst>
  <p:sldSz cx="9144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orient="horz" pos="2157" userDrawn="1">
          <p15:clr>
            <a:srgbClr val="A4A3A4"/>
          </p15:clr>
        </p15:guide>
        <p15:guide id="1" pos="287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</p:extLst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View">
  <p:normalViewPr>
    <p:restoredLeft sz="15620"/>
    <p:restoredTop sz="94660"/>
  </p:normalViewPr>
  <p:slideViewPr>
    <p:cSldViewPr snapToGrid="1" snapToObjects="1">
      <p:cViewPr varScale="1">
        <p:scale>
          <a:sx n="67" d="100"/>
          <a:sy n="67" d="100"/>
        </p:scale>
        <p:origin x="-1476" y="-102"/>
      </p:cViewPr>
      <p:guideLst>
        <p:guide orient="horz" pos="2157"/>
        <p:guide pos="28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?>
<Relationships xmlns="http://schemas.openxmlformats.org/package/2006/relationships"><Relationship Id="rId1" Type="http://schemas.openxmlformats.org/officeDocument/2006/relationships/tableStyles" Target="tableStyles.xml"></Relationship><Relationship Id="rId13" Type="http://schemas.openxmlformats.org/officeDocument/2006/relationships/slideMaster" Target="slideMasters/slideMaster1.xml"></Relationship><Relationship Id="rId14" Type="http://schemas.openxmlformats.org/officeDocument/2006/relationships/theme" Target="theme/theme1.xml"></Relationship><Relationship Id="rId15" Type="http://schemas.openxmlformats.org/officeDocument/2006/relationships/slide" Target="slides/slide1.xml"></Relationship><Relationship Id="rId16" Type="http://schemas.openxmlformats.org/officeDocument/2006/relationships/slide" Target="slides/slide2.xml"></Relationship><Relationship Id="rId17" Type="http://schemas.openxmlformats.org/officeDocument/2006/relationships/slide" Target="slides/slide3.xml"></Relationship><Relationship Id="rId18" Type="http://schemas.openxmlformats.org/officeDocument/2006/relationships/slide" Target="slides/slide4.xml"></Relationship><Relationship Id="rId19" Type="http://schemas.openxmlformats.org/officeDocument/2006/relationships/slide" Target="slides/slide5.xml"></Relationship><Relationship Id="rId20" Type="http://schemas.openxmlformats.org/officeDocument/2006/relationships/slide" Target="slides/slide6.xml"></Relationship><Relationship Id="rId21" Type="http://schemas.openxmlformats.org/officeDocument/2006/relationships/slide" Target="slides/slide7.xml"></Relationship><Relationship Id="rId22" Type="http://schemas.openxmlformats.org/officeDocument/2006/relationships/slide" Target="slides/slide8.xml"></Relationship><Relationship Id="rId23" Type="http://schemas.openxmlformats.org/officeDocument/2006/relationships/slide" Target="slides/slide9.xml"></Relationship><Relationship Id="rId24" Type="http://schemas.openxmlformats.org/officeDocument/2006/relationships/slide" Target="slides/slide10.xml"></Relationship><Relationship Id="rId25" Type="http://schemas.openxmlformats.org/officeDocument/2006/relationships/slide" Target="slides/slide11.xml"></Relationship><Relationship Id="rId26" Type="http://schemas.openxmlformats.org/officeDocument/2006/relationships/slide" Target="slides/slide12.xml"></Relationship><Relationship Id="rId27" Type="http://schemas.openxmlformats.org/officeDocument/2006/relationships/slide" Target="slides/slide13.xml"></Relationship><Relationship Id="rId28" Type="http://schemas.openxmlformats.org/officeDocument/2006/relationships/slide" Target="slides/slide14.xml"></Relationship><Relationship Id="rId29" Type="http://schemas.openxmlformats.org/officeDocument/2006/relationships/slide" Target="slides/slide15.xml"></Relationship><Relationship Id="rId30" Type="http://schemas.openxmlformats.org/officeDocument/2006/relationships/slide" Target="slides/slide16.xml"></Relationship><Relationship Id="rId31" Type="http://schemas.openxmlformats.org/officeDocument/2006/relationships/slide" Target="slides/slide17.xml"></Relationship><Relationship Id="rId32" Type="http://schemas.openxmlformats.org/officeDocument/2006/relationships/slide" Target="slides/slide18.xml"></Relationship><Relationship Id="rId33" Type="http://schemas.openxmlformats.org/officeDocument/2006/relationships/slide" Target="slides/slide19.xml"></Relationship><Relationship Id="rId34" Type="http://schemas.openxmlformats.org/officeDocument/2006/relationships/slide" Target="slides/slide20.xml"></Relationship><Relationship Id="rId35" Type="http://schemas.openxmlformats.org/officeDocument/2006/relationships/slide" Target="slides/slide21.xml"></Relationship><Relationship Id="rId36" Type="http://schemas.openxmlformats.org/officeDocument/2006/relationships/slide" Target="slides/slide22.xml"></Relationship><Relationship Id="rId37" Type="http://schemas.openxmlformats.org/officeDocument/2006/relationships/slide" Target="slides/slide23.xml"></Relationship><Relationship Id="rId38" Type="http://schemas.openxmlformats.org/officeDocument/2006/relationships/slide" Target="slides/slide24.xml"></Relationship><Relationship Id="rId39" Type="http://schemas.openxmlformats.org/officeDocument/2006/relationships/slide" Target="slides/slide25.xml"></Relationship><Relationship Id="rId40" Type="http://schemas.openxmlformats.org/officeDocument/2006/relationships/viewProps" Target="viewProps.xml"></Relationship><Relationship Id="rId41" Type="http://schemas.openxmlformats.org/officeDocument/2006/relationships/presProps" Target="presProps.xml"></Relationship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5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643866" cy="1500198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85786" y="3786190"/>
            <a:ext cx="7500990" cy="857256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4B02-2E46-4585-84BD-547BA28B1B92}" type="datetimeFigureOut">
              <a:rPr lang="ko-KR" altLang="en-US" smtClean="0"/>
              <a:pPr/>
              <a:t>2020-09-29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A2CE-C284-4B51-88F9-03A7DA0E7E2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b"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00175"/>
            <a:ext cx="8229600" cy="4625989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4B02-2E46-4585-84BD-547BA28B1B92}" type="datetimeFigureOut">
              <a:rPr lang="ko-KR" altLang="en-US" smtClean="0"/>
              <a:pPr/>
              <a:t>2020-09-29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A2CE-C284-4B51-88F9-03A7DA0E7E2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455646" y="1428736"/>
            <a:ext cx="8215370" cy="1588"/>
          </a:xfrm>
          <a:prstGeom prst="line">
            <a:avLst/>
          </a:prstGeom>
          <a:noFill/>
          <a:ln w="28575" cap="sq" cmpd="sng" algn="ctr">
            <a:solidFill>
              <a:srgbClr val="E49458"/>
            </a:solidFill>
            <a:prstDash val="solid"/>
          </a:ln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rgbClr val="E49458">
                <a:tint val="100000"/>
                <a:shade val="100000"/>
                <a:hueMod val="100000"/>
                <a:satMod val="100000"/>
              </a:srgb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7643834" y="-15949"/>
            <a:ext cx="1500166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643834" y="285728"/>
            <a:ext cx="1214446" cy="6286546"/>
          </a:xfrm>
          <a:noFill/>
        </p:spPr>
        <p:txBody>
          <a:bodyPr vert="eaVert" anchor="b"/>
          <a:lstStyle>
            <a:lvl1pPr algn="ctr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571481"/>
            <a:ext cx="7115196" cy="5715044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4B02-2E46-4585-84BD-547BA28B1B92}" type="datetimeFigureOut">
              <a:rPr lang="ko-KR" altLang="en-US" smtClean="0"/>
              <a:pPr/>
              <a:t>2020-09-29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A2CE-C284-4B51-88F9-03A7DA0E7E2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1"/>
            <a:ext cx="28572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70000"/>
              <a:buFont typeface="Wingdings"/>
              <a:buChar char=""/>
              <a:defRPr/>
            </a:lvl1pPr>
            <a:lvl2pPr>
              <a:buSzPct val="120000"/>
              <a:defRPr/>
            </a:lvl2pPr>
            <a:lvl3pPr>
              <a:buSzPct val="120000"/>
              <a:defRPr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4B02-2E46-4585-84BD-547BA28B1B92}" type="datetimeFigureOut">
              <a:rPr lang="ko-KR" altLang="en-US" smtClean="0"/>
              <a:pPr/>
              <a:t>2020-09-29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A2CE-C284-4B51-88F9-03A7DA0E7E2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3475" y="285728"/>
            <a:ext cx="8554805" cy="939784"/>
          </a:xfrm>
        </p:spPr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9"/>
            <a:ext cx="456478" cy="6857999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071810"/>
            <a:ext cx="7715304" cy="1504952"/>
          </a:xfrm>
        </p:spPr>
        <p:txBody>
          <a:bodyPr anchor="ctr"/>
          <a:lstStyle>
            <a:lvl1pPr algn="l">
              <a:defRPr sz="4000" b="0" cap="all"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4500570"/>
            <a:ext cx="7715304" cy="1643064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A2CE-C284-4B51-88F9-03A7DA0E7E2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16" name="직선 연결선 15"/>
          <p:cNvCxnSpPr/>
          <p:nvPr/>
        </p:nvCxnSpPr>
        <p:spPr>
          <a:xfrm>
            <a:off x="500034" y="4429132"/>
            <a:ext cx="771530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날짜 개체 틀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28294B02-2E46-4585-84BD-547BA28B1B92}" type="datetimeFigureOut">
              <a:rPr lang="ko-KR" altLang="en-US" smtClean="0"/>
              <a:pPr/>
              <a:t>2020-09-29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285750"/>
            <a:ext cx="9144000" cy="1143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12420" y="274955"/>
            <a:ext cx="8546465" cy="1143635"/>
          </a:xfrm>
        </p:spPr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 bwMode="invGray">
          <a:xfrm>
            <a:off x="785495" y="1642745"/>
            <a:ext cx="3786505" cy="4429125"/>
          </a:xfrm>
          <a:prstGeom prst="roundRect">
            <a:avLst>
              <a:gd name="adj" fmla="val 5345"/>
            </a:avLst>
          </a:prstGeom>
          <a:solidFill>
            <a:schemeClr val="tx2">
              <a:tint val="50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 bwMode="invGray">
          <a:xfrm>
            <a:off x="4714875" y="1642745"/>
            <a:ext cx="3785870" cy="4429125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572250"/>
            <a:ext cx="2134235" cy="286385"/>
          </a:xfrm>
        </p:spPr>
        <p:txBody>
          <a:bodyPr/>
          <a:lstStyle/>
          <a:p>
            <a:fld id="{28294B02-2E46-4585-84BD-547BA28B1B92}" type="datetimeFigureOut">
              <a:rPr lang="ko-KR" altLang="en-US" smtClean="0"/>
              <a:pPr/>
              <a:t>2020-09-29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572250"/>
            <a:ext cx="2896235" cy="28638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572250"/>
            <a:ext cx="2134235" cy="286385"/>
          </a:xfrm>
        </p:spPr>
        <p:txBody>
          <a:bodyPr/>
          <a:lstStyle/>
          <a:p>
            <a:fld id="{7760A2CE-C284-4B51-88F9-03A7DA0E7E2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12420" y="274955"/>
            <a:ext cx="8546465" cy="1143635"/>
          </a:xfrm>
        </p:spPr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572250"/>
            <a:ext cx="2134235" cy="286385"/>
          </a:xfrm>
        </p:spPr>
        <p:txBody>
          <a:bodyPr/>
          <a:lstStyle/>
          <a:p>
            <a:fld id="{28294B02-2E46-4585-84BD-547BA28B1B92}" type="datetimeFigureOut">
              <a:rPr lang="ko-KR" altLang="en-US" smtClean="0"/>
              <a:pPr/>
              <a:t>2020-09-29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572250"/>
            <a:ext cx="2896235" cy="28638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572250"/>
            <a:ext cx="2134235" cy="286385"/>
          </a:xfrm>
        </p:spPr>
        <p:txBody>
          <a:bodyPr/>
          <a:lstStyle/>
          <a:p>
            <a:fld id="{7760A2CE-C284-4B51-88F9-03A7DA0E7E2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2"/>
          </p:nvPr>
        </p:nvSpPr>
        <p:spPr bwMode="invGray">
          <a:xfrm>
            <a:off x="499745" y="1499870"/>
            <a:ext cx="4000500" cy="3786505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1">
                  <a:shade val="75000"/>
                  <a:alpha val="50000"/>
                </a:schemeClr>
              </a:gs>
              <a:gs pos="100000">
                <a:schemeClr val="accent1">
                  <a:shade val="75000"/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 bwMode="ltGray">
          <a:xfrm>
            <a:off x="499745" y="5429250"/>
            <a:ext cx="4004945" cy="7143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2" name="내용 개체 틀 11"/>
          <p:cNvSpPr>
            <a:spLocks noGrp="1"/>
          </p:cNvSpPr>
          <p:nvPr>
            <p:ph sz="half" idx="4"/>
          </p:nvPr>
        </p:nvSpPr>
        <p:spPr bwMode="invGray">
          <a:xfrm>
            <a:off x="4716780" y="1499870"/>
            <a:ext cx="4000500" cy="3786505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2">
                  <a:shade val="75000"/>
                  <a:alpha val="50000"/>
                </a:schemeClr>
              </a:gs>
              <a:gs pos="100000">
                <a:schemeClr val="accent2"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 bwMode="ltGray">
          <a:xfrm>
            <a:off x="4714875" y="5429250"/>
            <a:ext cx="4000500" cy="7143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0" y="0"/>
            <a:ext cx="28575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860155" y="0"/>
            <a:ext cx="28575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6766" cy="1143000"/>
          </a:xfrm>
        </p:spPr>
        <p:txBody>
          <a:bodyPr/>
          <a:lstStyle>
            <a:lvl1pPr algn="l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4B02-2E46-4585-84BD-547BA28B1B92}" type="datetimeFigureOut">
              <a:rPr lang="ko-KR" altLang="en-US" smtClean="0"/>
              <a:pPr/>
              <a:t>2020-09-29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A2CE-C284-4B51-88F9-03A7DA0E7E2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4B02-2E46-4585-84BD-547BA28B1B92}" type="datetimeFigureOut">
              <a:rPr lang="ko-KR" altLang="en-US" smtClean="0"/>
              <a:pPr/>
              <a:t>2020-09-29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A2CE-C284-4B51-88F9-03A7DA0E7E2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 bwMode="invGray">
          <a:xfrm>
            <a:off x="285720" y="263808"/>
            <a:ext cx="8858280" cy="664862"/>
          </a:xfrm>
          <a:prstGeom prst="rect">
            <a:avLst/>
          </a:prstGeom>
          <a:solidFill>
            <a:schemeClr val="tx1">
              <a:tint val="95000"/>
              <a:alpha val="69804"/>
            </a:scheme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 bwMode="invGray">
          <a:xfrm>
            <a:off x="500034" y="285728"/>
            <a:ext cx="8143932" cy="642942"/>
          </a:xfrm>
          <a:noFill/>
        </p:spPr>
        <p:txBody>
          <a:bodyPr anchor="b">
            <a:noAutofit/>
          </a:bodyPr>
          <a:lstStyle>
            <a:lvl1pPr algn="l">
              <a:defRPr sz="2800" b="1">
                <a:ln w="9525" cmpd="sng">
                  <a:noFill/>
                </a:ln>
                <a:solidFill>
                  <a:schemeClr val="bg1"/>
                </a:solidFill>
                <a:effectLst>
                  <a:outerShdw blurRad="44450" dist="25400" dir="2700000" algn="tl" rotWithShape="0">
                    <a:schemeClr val="tx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1006230"/>
            <a:ext cx="2214578" cy="53517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4B02-2E46-4585-84BD-547BA28B1B92}" type="datetimeFigureOut">
              <a:rPr lang="ko-KR" altLang="en-US" smtClean="0"/>
              <a:pPr/>
              <a:t>2020-09-29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A2CE-C284-4B51-88F9-03A7DA0E7E2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내용 개체 틀 14"/>
          <p:cNvSpPr>
            <a:spLocks noGrp="1"/>
          </p:cNvSpPr>
          <p:nvPr>
            <p:ph sz="quarter" idx="1"/>
          </p:nvPr>
        </p:nvSpPr>
        <p:spPr>
          <a:xfrm>
            <a:off x="2786064" y="1000108"/>
            <a:ext cx="5857875" cy="535783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3571876"/>
            <a:ext cx="9144000" cy="3286126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571876"/>
            <a:ext cx="3286148" cy="11382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4714884"/>
            <a:ext cx="3286148" cy="11430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4B02-2E46-4585-84BD-547BA28B1B92}" type="datetimeFigureOut">
              <a:rPr lang="ko-KR" altLang="en-US" smtClean="0"/>
              <a:pPr/>
              <a:t>2020-09-29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9775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A2CE-C284-4B51-88F9-03A7DA0E7E2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그림 개체 틀 7"/>
          <p:cNvSpPr>
            <a:spLocks noGrp="1"/>
          </p:cNvSpPr>
          <p:nvPr>
            <p:ph type="pic" idx="1"/>
          </p:nvPr>
        </p:nvSpPr>
        <p:spPr>
          <a:xfrm>
            <a:off x="4000496" y="1071546"/>
            <a:ext cx="4214842" cy="4714908"/>
          </a:xfrm>
          <a:solidFill>
            <a:schemeClr val="tx2"/>
          </a:solidFill>
          <a:ln w="152400" cap="rnd">
            <a:solidFill>
              <a:srgbClr val="FFFFFF"/>
            </a:soli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twoPt" dir="t">
              <a:rot lat="0" lon="0" rev="10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tint val="10000"/>
                  </a:schemeClr>
                </a:solidFill>
                <a:effectLst>
                  <a:outerShdw blurRad="50800" dist="50800" dir="5400000" algn="tl" rotWithShape="0">
                    <a:srgbClr val="000000">
                      <a:alpha val="58000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0" y="2380"/>
            <a:ext cx="9144000" cy="283348"/>
          </a:xfrm>
          <a:prstGeom prst="rect">
            <a:avLst/>
          </a:prstGeom>
          <a:solidFill>
            <a:schemeClr val="accent4"/>
          </a:solidFill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12353" y="274638"/>
            <a:ext cx="8545927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8294B02-2E46-4585-84BD-547BA28B1B92}" type="datetimeFigureOut">
              <a:rPr lang="ko-KR" altLang="en-US" smtClean="0"/>
              <a:pPr/>
              <a:t>2020-09-29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572272"/>
            <a:ext cx="2895600" cy="285752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760A2CE-C284-4B51-88F9-03A7DA0E7E2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1" hangingPunct="1">
        <a:spcBef>
          <a:spcPct val="0"/>
        </a:spcBef>
        <a:buNone/>
        <a:defRPr kumimoji="0" sz="4400" b="0" kern="1200" spc="100" dirty="0">
          <a:ln w="18000">
            <a:noFill/>
            <a:prstDash val="solid"/>
          </a:ln>
          <a:solidFill>
            <a:schemeClr val="tx1"/>
          </a:solidFill>
          <a:effectLst>
            <a:outerShdw blurRad="44450" dist="25400" dir="2700000" algn="tl" rotWithShape="0">
              <a:schemeClr val="bg1">
                <a:alpha val="51000"/>
              </a:scheme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Font typeface="Arial"/>
        <a:buChar char="•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?>
<Relationships xmlns="http://schemas.openxmlformats.org/package/2006/relationships"><Relationship Id="rId2" Type="http://schemas.openxmlformats.org/officeDocument/2006/relationships/image" Target="../media/image4.jpeg"></Relationship><Relationship Id="rId3" Type="http://schemas.openxmlformats.org/officeDocument/2006/relationships/slideLayout" Target="../slideLayouts/slideLayout5.xml"></Relationship></Relationships>
</file>

<file path=ppt/slides/_rels/slide11.xml.rels><?xml version="1.0" encoding="UTF-8"?>
<Relationships xmlns="http://schemas.openxmlformats.org/package/2006/relationships"><Relationship Id="rId2" Type="http://schemas.openxmlformats.org/officeDocument/2006/relationships/image" Target="../media/image5.jpeg"></Relationship><Relationship Id="rId3" Type="http://schemas.openxmlformats.org/officeDocument/2006/relationships/slideLayout" Target="../slideLayouts/slideLayout4.xml"></Relationship></Relationships>
</file>

<file path=ppt/slides/_rels/slide12.xml.rels><?xml version="1.0" encoding="UTF-8"?>
<Relationships xmlns="http://schemas.openxmlformats.org/package/2006/relationships"><Relationship Id="rId2" Type="http://schemas.openxmlformats.org/officeDocument/2006/relationships/image" Target="../media/image6.jpeg"></Relationship><Relationship Id="rId3" Type="http://schemas.openxmlformats.org/officeDocument/2006/relationships/slideLayout" Target="../slideLayouts/slideLayout5.xml"></Relationship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?>
<Relationships xmlns="http://schemas.openxmlformats.org/package/2006/relationships"><Relationship Id="rId2" Type="http://schemas.openxmlformats.org/officeDocument/2006/relationships/image" Target="../media/image7.jpeg"></Relationship><Relationship Id="rId3" Type="http://schemas.openxmlformats.org/officeDocument/2006/relationships/slideLayout" Target="../slideLayouts/slideLayout5.xml"></Relationship></Relationships>
</file>

<file path=ppt/slides/_rels/slide15.xml.rels><?xml version="1.0" encoding="UTF-8"?>
<Relationships xmlns="http://schemas.openxmlformats.org/package/2006/relationships"><Relationship Id="rId2" Type="http://schemas.openxmlformats.org/officeDocument/2006/relationships/image" Target="../media/image8.jpeg"></Relationship><Relationship Id="rId3" Type="http://schemas.openxmlformats.org/officeDocument/2006/relationships/slideLayout" Target="../slideLayouts/slideLayout5.xml"></Relationship></Relationships>
</file>

<file path=ppt/slides/_rels/slide16.xml.rels><?xml version="1.0" encoding="UTF-8"?>
<Relationships xmlns="http://schemas.openxmlformats.org/package/2006/relationships"><Relationship Id="rId2" Type="http://schemas.openxmlformats.org/officeDocument/2006/relationships/image" Target="../media/image9.jpeg"></Relationship><Relationship Id="rId3" Type="http://schemas.openxmlformats.org/officeDocument/2006/relationships/slideLayout" Target="../slideLayouts/slideLayout5.xml"></Relationship></Relationships>
</file>

<file path=ppt/slides/_rels/slide17.xml.rels><?xml version="1.0" encoding="UTF-8"?>
<Relationships xmlns="http://schemas.openxmlformats.org/package/2006/relationships"><Relationship Id="rId2" Type="http://schemas.openxmlformats.org/officeDocument/2006/relationships/image" Target="../media/image10.jpeg"></Relationship><Relationship Id="rId3" Type="http://schemas.openxmlformats.org/officeDocument/2006/relationships/slideLayout" Target="../slideLayouts/slideLayout5.xml"></Relationship></Relationships>
</file>

<file path=ppt/slides/_rels/slide18.xml.rels><?xml version="1.0" encoding="UTF-8"?>
<Relationships xmlns="http://schemas.openxmlformats.org/package/2006/relationships"><Relationship Id="rId2" Type="http://schemas.openxmlformats.org/officeDocument/2006/relationships/image" Target="../media/image11.jpeg"></Relationship><Relationship Id="rId3" Type="http://schemas.openxmlformats.org/officeDocument/2006/relationships/slideLayout" Target="../slideLayouts/slideLayout5.xml"></Relationship></Relationships>
</file>

<file path=ppt/slides/_rels/slide19.xml.rels><?xml version="1.0" encoding="UTF-8"?>
<Relationships xmlns="http://schemas.openxmlformats.org/package/2006/relationships"><Relationship Id="rId2" Type="http://schemas.openxmlformats.org/officeDocument/2006/relationships/image" Target="../media/image12.jpeg"></Relationship><Relationship Id="rId3" Type="http://schemas.openxmlformats.org/officeDocument/2006/relationships/slideLayout" Target="../slideLayouts/slideLayout5.xml"></Relationship></Relationships>
</file>

<file path=ppt/slides/_rels/slide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_rels/slide20.xml.rels><?xml version="1.0" encoding="UTF-8"?>
<Relationships xmlns="http://schemas.openxmlformats.org/package/2006/relationships"><Relationship Id="rId3" Type="http://schemas.openxmlformats.org/officeDocument/2006/relationships/image" Target="../media/image14.jpeg"></Relationship><Relationship Id="rId2" Type="http://schemas.openxmlformats.org/officeDocument/2006/relationships/image" Target="../media/image13.jpeg"></Relationship><Relationship Id="rId4" Type="http://schemas.openxmlformats.org/officeDocument/2006/relationships/slideLayout" Target="../slideLayouts/slideLayout5.xml"></Relationship></Relationships>
</file>

<file path=ppt/slides/_rels/slide21.xml.rels><?xml version="1.0" encoding="UTF-8"?>
<Relationships xmlns="http://schemas.openxmlformats.org/package/2006/relationships"><Relationship Id="rId2" Type="http://schemas.openxmlformats.org/officeDocument/2006/relationships/hyperlink" Target="https://youtu.be/KIEgWpLV6xM" TargetMode="External"></Relationship><Relationship Id="rId3" Type="http://schemas.openxmlformats.org/officeDocument/2006/relationships/slideLayout" Target="../slideLayouts/slideLayout2.xml"></Relationship></Relationships>
</file>

<file path=ppt/slides/_rels/slide22.xml.rels><?xml version="1.0" encoding="UTF-8"?>
<Relationships xmlns="http://schemas.openxmlformats.org/package/2006/relationships"><Relationship Id="rId3" Type="http://schemas.openxmlformats.org/officeDocument/2006/relationships/image" Target="../media/image16.jpeg"></Relationship><Relationship Id="rId2" Type="http://schemas.openxmlformats.org/officeDocument/2006/relationships/image" Target="../media/image15.jpeg"></Relationship><Relationship Id="rId4" Type="http://schemas.openxmlformats.org/officeDocument/2006/relationships/slideLayout" Target="../slideLayouts/slideLayout4.xml"></Relationship></Relationships>
</file>

<file path=ppt/slides/_rels/slide2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/Relationships>
</file>

<file path=ppt/slides/_rels/slide2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.xml"></Relationship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?>
<Relationships xmlns="http://schemas.openxmlformats.org/package/2006/relationships"><Relationship Id="rId2" Type="http://schemas.openxmlformats.org/officeDocument/2006/relationships/image" Target="../media/image2.jpeg"></Relationship><Relationship Id="rId3" Type="http://schemas.openxmlformats.org/officeDocument/2006/relationships/slideLayout" Target="../slideLayouts/slideLayout1.xml"></Relationship></Relationships>
</file>

<file path=ppt/slides/_rels/slide4.xml.rels><?xml version="1.0" encoding="UTF-8"?>
<Relationships xmlns="http://schemas.openxmlformats.org/package/2006/relationships"><Relationship Id="rId2" Type="http://schemas.openxmlformats.org/officeDocument/2006/relationships/image" Target="../media/image2.jpeg"></Relationship><Relationship Id="rId3" Type="http://schemas.openxmlformats.org/officeDocument/2006/relationships/slideLayout" Target="../slideLayouts/slideLayout4.xml"></Relationship></Relationships>
</file>

<file path=ppt/slides/_rels/slide5.xml.rels><?xml version="1.0" encoding="UTF-8"?>
<Relationships xmlns="http://schemas.openxmlformats.org/package/2006/relationships"><Relationship Id="rId2" Type="http://schemas.openxmlformats.org/officeDocument/2006/relationships/image" Target="../media/image2.jpeg"></Relationship><Relationship Id="rId3" Type="http://schemas.openxmlformats.org/officeDocument/2006/relationships/slideLayout" Target="../slideLayouts/slideLayout4.xml"></Relationship></Relationships>
</file>

<file path=ppt/slides/_rels/slide6.xml.rels><?xml version="1.0" encoding="UTF-8"?>
<Relationships xmlns="http://schemas.openxmlformats.org/package/2006/relationships"><Relationship Id="rId2" Type="http://schemas.openxmlformats.org/officeDocument/2006/relationships/image" Target="../media/image2.jpeg"></Relationship><Relationship Id="rId3" Type="http://schemas.openxmlformats.org/officeDocument/2006/relationships/slideLayout" Target="../slideLayouts/slideLayout4.xml"></Relationship></Relationships>
</file>

<file path=ppt/slides/_rels/slide7.xml.rels><?xml version="1.0" encoding="UTF-8"?>
<Relationships xmlns="http://schemas.openxmlformats.org/package/2006/relationships"><Relationship Id="rId2" Type="http://schemas.openxmlformats.org/officeDocument/2006/relationships/hyperlink" Target="https://www.youtube.com/watch?v=3hQwuqugkik" TargetMode="External"></Relationship><Relationship Id="rId3" Type="http://schemas.openxmlformats.org/officeDocument/2006/relationships/slideLayout" Target="../slideLayouts/slideLayout2.xml"></Relationship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?>
<Relationships xmlns="http://schemas.openxmlformats.org/package/2006/relationships"><Relationship Id="rId2" Type="http://schemas.openxmlformats.org/officeDocument/2006/relationships/image" Target="../media/image3.jpeg"></Relationship><Relationship Id="rId3" Type="http://schemas.openxmlformats.org/officeDocument/2006/relationships/slideLayout" Target="../slideLayouts/slideLayout5.xml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한국의 독도 수호방안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sz="2500" dirty="0" err="1" smtClean="0"/>
              <a:t>독도영토학</a:t>
            </a:r>
            <a:endParaRPr lang="ko-KR" altLang="en-US" sz="25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827584" y="4581128"/>
            <a:ext cx="7500990" cy="857256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                                                                            </a:t>
            </a:r>
            <a:r>
              <a:rPr lang="ko-KR" altLang="en-US" sz="2000" dirty="0" smtClean="0"/>
              <a:t>최장근 </a:t>
            </a:r>
            <a:r>
              <a:rPr lang="ko-KR" altLang="en-US" sz="2000" dirty="0" smtClean="0"/>
              <a:t>교수님</a:t>
            </a:r>
            <a:endParaRPr lang="en-US" altLang="ko-KR" sz="2000" dirty="0" smtClean="0"/>
          </a:p>
          <a:p>
            <a:r>
              <a:rPr lang="en-US" altLang="ko-KR" dirty="0" smtClean="0"/>
              <a:t>                                                                       </a:t>
            </a:r>
            <a:r>
              <a:rPr lang="en-US" altLang="ko-KR" sz="2000" dirty="0" smtClean="0"/>
              <a:t>22003453</a:t>
            </a:r>
            <a:r>
              <a:rPr lang="ko-KR" altLang="en-US" sz="2000" dirty="0" smtClean="0"/>
              <a:t>남형철</a:t>
            </a:r>
            <a:endParaRPr lang="en-US" altLang="ko-K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12420" y="274955"/>
            <a:ext cx="8546465" cy="1143635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7360" y="2132965"/>
            <a:ext cx="4000500" cy="2931160"/>
          </a:xfrm>
        </p:spPr>
      </p:pic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>
          <a:xfrm>
            <a:off x="499745" y="5429250"/>
            <a:ext cx="4005580" cy="71501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5" name="내용 개체 틀 4"/>
          <p:cNvSpPr txBox="1">
            <a:spLocks noGrp="1"/>
          </p:cNvSpPr>
          <p:nvPr>
            <p:ph type="obj" sz="half" idx="4"/>
          </p:nvPr>
        </p:nvSpPr>
        <p:spPr>
          <a:xfrm>
            <a:off x="4725670" y="1638300"/>
            <a:ext cx="4001770" cy="3787775"/>
          </a:xfrm>
          <a:prstGeom prst="roundRect">
            <a:avLst>
              <a:gd name="adj" fmla="val 5345"/>
            </a:avLst>
          </a:prstGeom>
          <a:gradFill rotWithShape="1">
            <a:gsLst>
              <a:gs pos="0">
                <a:schemeClr val="accent2">
                  <a:shade val="75000"/>
                  <a:alpha val="50000"/>
                </a:schemeClr>
              </a:gs>
              <a:gs pos="100000">
                <a:schemeClr val="accent2">
                  <a:tint val="20000"/>
                  <a:alpha val="50000"/>
                </a:schemeClr>
              </a:gs>
            </a:gsLst>
            <a:lin ang="13500000" scaled="1"/>
          </a:gradFill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w="76200" h="12700" prst="circle"/>
            <a:bevelB w="76200" h="50800" prst="circle"/>
            <a:contourClr>
              <a:schemeClr val="bg2"/>
            </a:contourClr>
          </a:sp3d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defTabSz="508000">
              <a:buFont typeface="맑은 고딕"/>
              <a:buChar char="•"/>
            </a:pPr>
            <a:endParaRPr lang="ko-KR" altLang="en-US" sz="2500"/>
          </a:p>
          <a:p>
            <a:pPr marL="0" indent="0" defTabSz="508000">
              <a:buFont typeface="맑은 고딕"/>
              <a:buChar char="•"/>
            </a:pPr>
            <a:endParaRPr lang="ko-KR" altLang="en-US" sz="2500"/>
          </a:p>
          <a:p>
            <a:pPr marL="0" indent="0" defTabSz="508000">
              <a:buFont typeface="맑은 고딕"/>
              <a:buChar char="•"/>
            </a:pPr>
            <a:endParaRPr lang="ko-KR" altLang="en-US" sz="2500"/>
          </a:p>
          <a:p>
            <a:pPr marL="0" indent="0" defTabSz="508000">
              <a:buFont typeface="맑은 고딕"/>
              <a:buChar char="•"/>
            </a:pPr>
            <a:r>
              <a:rPr lang="ko-KR" altLang="en-US" sz="2500">
                <a:latin typeface="Georgia" charset="0"/>
                <a:ea typeface="HY견명조" charset="0"/>
                <a:cs typeface="+mn-cs"/>
              </a:rPr>
              <a:t>울릉도 경찰서 순리반의 독도 수호활동</a:t>
            </a:r>
            <a:endParaRPr lang="ko-KR" altLang="en-US" sz="2500">
              <a:latin typeface="Georgia" charset="0"/>
              <a:ea typeface="HY견명조" charset="0"/>
              <a:cs typeface="+mn-cs"/>
            </a:endParaRPr>
          </a:p>
          <a:p>
            <a:pPr marL="0" indent="0" defTabSz="508000">
              <a:buFont typeface="맑은 고딕"/>
              <a:buChar char="•"/>
            </a:pPr>
            <a:endParaRPr lang="ko-KR" altLang="en-US" sz="2500">
              <a:latin typeface="Georgia" charset="0"/>
              <a:ea typeface="HY견명조" charset="0"/>
              <a:cs typeface="+mn-cs"/>
            </a:endParaRPr>
          </a:p>
          <a:p>
            <a:pPr marL="0" indent="0" defTabSz="508000">
              <a:buFont typeface="맑은 고딕"/>
              <a:buChar char="•"/>
            </a:pPr>
            <a:r>
              <a:rPr lang="ko-KR" altLang="en-US" sz="1900"/>
              <a:t>한국 경찰들은 독도가 한국령이며 한국 어민들이 조업하는 한국어장이므로 반드시 수호하겠다는 의지와 확신이 분명했다</a:t>
            </a:r>
            <a:r>
              <a:rPr lang="en-US" altLang="ko-KR" sz="1900"/>
              <a:t>.</a:t>
            </a:r>
            <a:endParaRPr lang="ko-KR" altLang="en-US" sz="1900"/>
          </a:p>
          <a:p>
            <a:pPr marL="342900" indent="-342900" defTabSz="508000">
              <a:buClr>
                <a:srgbClr val="3F3F3F"/>
              </a:buClr>
              <a:buFont typeface="Arial"/>
              <a:buChar char="•"/>
            </a:pPr>
            <a:endParaRPr lang="ko-KR" altLang="en-US"/>
          </a:p>
          <a:p>
            <a:pPr marL="342900" indent="-342900" defTabSz="508000">
              <a:buClr>
                <a:srgbClr val="3F3F3F"/>
              </a:buClr>
              <a:buFont typeface="Arial"/>
              <a:buChar char="•"/>
            </a:pPr>
            <a:endParaRPr lang="ko-KR" altLang="en-US"/>
          </a:p>
          <a:p>
            <a:pPr marL="342900" indent="-342900" defTabSz="508000">
              <a:buClr>
                <a:srgbClr val="3F3F3F"/>
              </a:buClr>
              <a:buFont typeface="Arial"/>
              <a:buChar char="•"/>
            </a:pPr>
            <a:endParaRPr lang="ko-KR" altLang="en-US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3"/>
          </p:nvPr>
        </p:nvSpPr>
        <p:spPr>
          <a:xfrm>
            <a:off x="4714875" y="5429250"/>
            <a:ext cx="4001135" cy="71501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12420" y="274955"/>
            <a:ext cx="8546465" cy="1143635"/>
          </a:xfrm>
        </p:spPr>
        <p:txBody>
          <a:bodyPr/>
          <a:lstStyle/>
          <a:p>
            <a:endParaRPr lang="ko-KR" altLang="en-US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605" y="2132965"/>
            <a:ext cx="3816350" cy="3456305"/>
          </a:xfrm>
        </p:spPr>
      </p:pic>
      <p:sp>
        <p:nvSpPr>
          <p:cNvPr id="4" name="내용 개체 틀 3"/>
          <p:cNvSpPr txBox="1">
            <a:spLocks noGrp="1"/>
          </p:cNvSpPr>
          <p:nvPr>
            <p:ph type="obj" sz="half" idx="2"/>
          </p:nvPr>
        </p:nvSpPr>
        <p:spPr>
          <a:xfrm rot="0">
            <a:off x="4758055" y="1642745"/>
            <a:ext cx="3787140" cy="4430395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48670"/>
            </a:schemeClr>
          </a:solidFill>
          <a:scene3d>
            <a:camera prst="orthographicFront"/>
            <a:lightRig rig="threePt" dir="t"/>
          </a:scene3d>
          <a:sp3d contourW="12700" prstMaterial="warmMatte">
            <a:bevelT w="76200" h="76200" prst="circle"/>
            <a:contourClr>
              <a:schemeClr val="bg2"/>
            </a:contourClr>
          </a:sp3d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defTabSz="508000">
              <a:buFontTx/>
              <a:buNone/>
            </a:pPr>
            <a:r>
              <a:rPr lang="ko-KR" altLang="en-US" sz="2500">
                <a:latin typeface="Georgia" charset="0"/>
                <a:ea typeface="HY견명조" charset="0"/>
                <a:cs typeface="+mn-cs"/>
              </a:rPr>
              <a:t>한국산악회의 독도 조사</a:t>
            </a:r>
            <a:r>
              <a:rPr lang="ko-KR" altLang="en-US" sz="2500">
                <a:latin typeface="Georgia" charset="0"/>
                <a:ea typeface="HY견명조" charset="0"/>
                <a:cs typeface="+mn-cs"/>
              </a:rPr>
              <a:t> </a:t>
            </a:r>
            <a:endParaRPr lang="ko-KR" altLang="en-US" sz="2500">
              <a:latin typeface="Georgia" charset="0"/>
              <a:ea typeface="HY견명조" charset="0"/>
              <a:cs typeface="+mn-cs"/>
            </a:endParaRPr>
          </a:p>
          <a:p>
            <a:pPr marL="0" indent="0" defTabSz="508000">
              <a:buFontTx/>
              <a:buNone/>
            </a:pPr>
            <a:endParaRPr lang="ko-KR" altLang="en-US" sz="2500">
              <a:latin typeface="Georgia" charset="0"/>
              <a:ea typeface="HY견명조" charset="0"/>
              <a:cs typeface="+mn-cs"/>
            </a:endParaRPr>
          </a:p>
          <a:p>
            <a:pPr marL="0" indent="0" defTabSz="508000">
              <a:buFontTx/>
              <a:buNone/>
            </a:pPr>
            <a:endParaRPr lang="ko-KR" altLang="en-US"/>
          </a:p>
          <a:p>
            <a:pPr marL="0" indent="0" defTabSz="508000">
              <a:buFont typeface="맑은 고딕"/>
              <a:buChar char="•"/>
            </a:pPr>
            <a:r>
              <a:rPr lang="ko-KR" altLang="en-US" sz="1900"/>
              <a:t>일본의 독도 침범으로 인한 긴장</a:t>
            </a:r>
            <a:r>
              <a:rPr lang="en-US" altLang="ko-KR" sz="1900"/>
              <a:t>, </a:t>
            </a:r>
            <a:r>
              <a:rPr lang="ko-KR" altLang="en-US" sz="1900"/>
              <a:t>갈등이 고조되는 가운데 </a:t>
            </a:r>
            <a:r>
              <a:rPr lang="en-US" altLang="ko-KR" sz="1900"/>
              <a:t>10</a:t>
            </a:r>
            <a:r>
              <a:rPr lang="ko-KR" altLang="en-US" sz="1900"/>
              <a:t>월 </a:t>
            </a:r>
            <a:r>
              <a:rPr lang="en-US" altLang="ko-KR" sz="1900"/>
              <a:t>13~16</a:t>
            </a:r>
            <a:r>
              <a:rPr lang="ko-KR" altLang="en-US" sz="1900"/>
              <a:t>일 한국산악회의 독도조사가 이루어졌다</a:t>
            </a:r>
            <a:r>
              <a:rPr lang="en-US" altLang="ko-KR" sz="1900"/>
              <a:t>.</a:t>
            </a:r>
            <a:endParaRPr lang="ko-KR" altLang="en-US" sz="19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12420" y="274955"/>
            <a:ext cx="8546465" cy="1143635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83260" y="2060575"/>
            <a:ext cx="3830320" cy="2607310"/>
          </a:xfrm>
        </p:spPr>
      </p:pic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>
          <a:xfrm>
            <a:off x="499745" y="5429250"/>
            <a:ext cx="4005580" cy="71501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half" idx="4"/>
          </p:nvPr>
        </p:nvSpPr>
        <p:spPr>
          <a:xfrm>
            <a:off x="4716780" y="1499870"/>
            <a:ext cx="4001135" cy="3787140"/>
          </a:xfrm>
        </p:spPr>
        <p:txBody>
          <a:bodyPr wrap="square" lIns="91440" tIns="45720" rIns="91440" bIns="45720" numCol="1" vert="horz" anchor="ctr">
            <a:normAutofit fontScale="100000" lnSpcReduction="20000"/>
          </a:bodyPr>
          <a:lstStyle/>
          <a:p>
            <a:pPr marL="0" indent="0" defTabSz="508000">
              <a:buFontTx/>
              <a:buNone/>
            </a:pPr>
            <a:r>
              <a:rPr lang="ko-KR" altLang="en-US" sz="2500"/>
              <a:t>영토표석 설치</a:t>
            </a:r>
            <a:endParaRPr lang="ko-KR" altLang="en-US" sz="2500"/>
          </a:p>
          <a:p>
            <a:pPr marL="342900" indent="-342900" defTabSz="508000">
              <a:buClr>
                <a:srgbClr val="3F3F3F"/>
              </a:buClr>
              <a:buFont typeface="Arial"/>
              <a:buChar char="•"/>
            </a:pPr>
            <a:endParaRPr lang="ko-KR" altLang="en-US" sz="2700"/>
          </a:p>
          <a:p>
            <a:pPr marL="0" indent="0" defTabSz="508000">
              <a:buFontTx/>
              <a:buNone/>
            </a:pPr>
            <a:r>
              <a:rPr lang="ko-KR" altLang="en-US" sz="1900"/>
              <a:t>조사대는 </a:t>
            </a:r>
            <a:r>
              <a:rPr lang="en-US" altLang="ko-KR" sz="1900"/>
              <a:t>1952</a:t>
            </a:r>
            <a:r>
              <a:rPr lang="ko-KR" altLang="en-US" sz="1900"/>
              <a:t>년 설치하려다 실패했던 표석을 </a:t>
            </a:r>
            <a:r>
              <a:rPr lang="en-US" altLang="ko-KR" sz="1900"/>
              <a:t>10</a:t>
            </a:r>
            <a:r>
              <a:rPr lang="ko-KR" altLang="en-US" sz="1900"/>
              <a:t>월 </a:t>
            </a:r>
            <a:r>
              <a:rPr lang="en-US" altLang="ko-KR" sz="1900"/>
              <a:t>15</a:t>
            </a:r>
            <a:r>
              <a:rPr lang="ko-KR" altLang="en-US" sz="1900"/>
              <a:t>일 설치했다</a:t>
            </a:r>
            <a:r>
              <a:rPr lang="en-US" altLang="ko-KR" sz="1900"/>
              <a:t>. </a:t>
            </a:r>
            <a:r>
              <a:rPr lang="ko-KR" altLang="en-US" sz="1900"/>
              <a:t>표석은 경상북도가 세운 독도 어민조난자위령비에서 조금 떨어진 장소에 세워졌다</a:t>
            </a:r>
            <a:r>
              <a:rPr lang="en-US" altLang="ko-KR" sz="1900"/>
              <a:t>.</a:t>
            </a:r>
            <a:endParaRPr lang="ko-KR" altLang="en-US" sz="1900"/>
          </a:p>
          <a:p>
            <a:pPr marL="342900" indent="-342900" defTabSz="508000">
              <a:buClr>
                <a:srgbClr val="3F3F3F"/>
              </a:buClr>
              <a:buFont typeface="Arial"/>
              <a:buChar char="•"/>
            </a:pPr>
            <a:endParaRPr lang="ko-KR" altLang="en-US" sz="2700"/>
          </a:p>
          <a:p>
            <a:pPr marL="342900" indent="-342900" defTabSz="508000">
              <a:buClr>
                <a:srgbClr val="3F3F3F"/>
              </a:buClr>
              <a:buFont typeface="Arial"/>
              <a:buChar char="•"/>
            </a:pPr>
            <a:endParaRPr lang="ko-KR" altLang="en-US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3"/>
          </p:nvPr>
        </p:nvSpPr>
        <p:spPr>
          <a:xfrm>
            <a:off x="4714875" y="5429250"/>
            <a:ext cx="4001135" cy="71501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1954</a:t>
            </a:r>
            <a:r>
              <a:rPr lang="ko-KR" altLang="en-US" dirty="0" smtClean="0"/>
              <a:t>년 독도 수호방안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12420" y="274955"/>
            <a:ext cx="8546465" cy="1143635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27405" y="2420620"/>
            <a:ext cx="2736215" cy="3312160"/>
          </a:xfrm>
        </p:spPr>
      </p:pic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>
          <a:xfrm>
            <a:off x="467360" y="1484630"/>
            <a:ext cx="4004945" cy="714375"/>
          </a:xfrm>
        </p:spPr>
        <p:txBody>
          <a:bodyPr>
            <a:normAutofit/>
          </a:bodyPr>
          <a:lstStyle/>
          <a:p>
            <a:r>
              <a:rPr lang="ko-KR" altLang="en-US" sz="2000" dirty="0" smtClean="0"/>
              <a:t>한국정부의 순차적 독도수호정책</a:t>
            </a:r>
            <a:endParaRPr lang="ko-KR" altLang="en-US" sz="2000" dirty="0"/>
          </a:p>
        </p:txBody>
      </p:sp>
      <p:sp>
        <p:nvSpPr>
          <p:cNvPr id="5" name="내용 개체 틀 4"/>
          <p:cNvSpPr>
            <a:spLocks noGrp="1"/>
          </p:cNvSpPr>
          <p:nvPr>
            <p:ph sz="half" idx="4"/>
          </p:nvPr>
        </p:nvSpPr>
        <p:spPr>
          <a:xfrm>
            <a:off x="4716780" y="1499870"/>
            <a:ext cx="4001135" cy="3787140"/>
          </a:xfrm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defTabSz="508000">
              <a:buFontTx/>
              <a:buNone/>
            </a:pPr>
            <a:r>
              <a:rPr lang="ko-KR" altLang="en-US" sz="2500"/>
              <a:t>상주 경비병력의 배치</a:t>
            </a:r>
            <a:endParaRPr lang="ko-KR" altLang="en-US" sz="2500"/>
          </a:p>
          <a:p>
            <a:pPr marL="0" indent="0" defTabSz="508000">
              <a:buFontTx/>
              <a:buNone/>
            </a:pPr>
            <a:endParaRPr lang="ko-KR" altLang="en-US" sz="2700"/>
          </a:p>
          <a:p>
            <a:pPr marL="0" indent="0" defTabSz="508000">
              <a:buFontTx/>
              <a:buNone/>
            </a:pPr>
            <a:r>
              <a:rPr lang="ko-KR" altLang="en-US" sz="1900"/>
              <a:t>최초의 본격적인 경찰</a:t>
            </a:r>
            <a:r>
              <a:rPr lang="en-US" altLang="ko-KR" sz="1900"/>
              <a:t>, </a:t>
            </a:r>
            <a:r>
              <a:rPr lang="ko-KR" altLang="en-US" sz="1900"/>
              <a:t>군대의 독도 경비 강화 요구는 울릉도에 거주하며</a:t>
            </a:r>
            <a:r>
              <a:rPr lang="en-US" altLang="ko-KR" sz="1900"/>
              <a:t>, </a:t>
            </a:r>
            <a:r>
              <a:rPr lang="ko-KR" altLang="en-US" sz="1900"/>
              <a:t>독도에서 조업하던 한국 어민들로부터 나왔음을 알 수 있다</a:t>
            </a:r>
            <a:r>
              <a:rPr lang="en-US" altLang="ko-KR" sz="1900"/>
              <a:t>.</a:t>
            </a:r>
            <a:endParaRPr lang="ko-KR" altLang="en-US" sz="190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3"/>
          </p:nvPr>
        </p:nvSpPr>
        <p:spPr>
          <a:xfrm>
            <a:off x="4714875" y="5429250"/>
            <a:ext cx="4001135" cy="71501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12420" y="274955"/>
            <a:ext cx="8546465" cy="1143635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7360" y="1772920"/>
            <a:ext cx="4000500" cy="3096260"/>
          </a:xfrm>
        </p:spPr>
      </p:pic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>
          <a:xfrm>
            <a:off x="499745" y="5429250"/>
            <a:ext cx="4005580" cy="71501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half" idx="4"/>
          </p:nvPr>
        </p:nvSpPr>
        <p:spPr>
          <a:xfrm>
            <a:off x="4716780" y="1499870"/>
            <a:ext cx="4001135" cy="3787140"/>
          </a:xfrm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defTabSz="508000">
              <a:buFontTx/>
              <a:buNone/>
            </a:pPr>
            <a:r>
              <a:rPr lang="ko-KR" altLang="en-US" sz="2500"/>
              <a:t>경비 초사의 설립</a:t>
            </a:r>
            <a:endParaRPr lang="ko-KR" altLang="en-US" sz="2500"/>
          </a:p>
          <a:p>
            <a:pPr marL="342900" indent="-342900" defTabSz="508000">
              <a:buClr>
                <a:srgbClr val="3F3F3F"/>
              </a:buClr>
              <a:buFont typeface="Arial"/>
              <a:buChar char="•"/>
            </a:pPr>
            <a:endParaRPr lang="ko-KR" altLang="en-US"/>
          </a:p>
          <a:p>
            <a:pPr marL="0" indent="0" defTabSz="508000">
              <a:buFontTx/>
              <a:buNone/>
            </a:pPr>
            <a:r>
              <a:rPr lang="ko-KR" altLang="en-US" sz="1900"/>
              <a:t>독도 경비초사는 </a:t>
            </a:r>
            <a:r>
              <a:rPr lang="en-US" altLang="ko-KR" sz="1900"/>
              <a:t>1954</a:t>
            </a:r>
            <a:r>
              <a:rPr lang="ko-KR" altLang="en-US" sz="1900"/>
              <a:t>년 </a:t>
            </a:r>
            <a:r>
              <a:rPr lang="en-US" altLang="ko-KR" sz="1900"/>
              <a:t>8</a:t>
            </a:r>
            <a:r>
              <a:rPr lang="ko-KR" altLang="en-US" sz="1900"/>
              <a:t>월 </a:t>
            </a:r>
            <a:r>
              <a:rPr lang="en-US" altLang="ko-KR" sz="1900"/>
              <a:t>1</a:t>
            </a:r>
            <a:r>
              <a:rPr lang="ko-KR" altLang="en-US" sz="1900"/>
              <a:t>일 한국정부의 독도경비조치 직후에 건립되었으며 온돌방 한 칸</a:t>
            </a:r>
            <a:r>
              <a:rPr lang="en-US" altLang="ko-KR" sz="1900"/>
              <a:t>, </a:t>
            </a:r>
            <a:r>
              <a:rPr lang="ko-KR" altLang="en-US" sz="1900"/>
              <a:t>청마루 한 칸 등 두 칸으로 이루어졌다</a:t>
            </a:r>
            <a:r>
              <a:rPr lang="en-US" altLang="ko-KR" sz="1900"/>
              <a:t>.</a:t>
            </a:r>
            <a:endParaRPr lang="ko-KR" altLang="en-US" sz="190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3"/>
          </p:nvPr>
        </p:nvSpPr>
        <p:spPr>
          <a:xfrm>
            <a:off x="4714875" y="5429250"/>
            <a:ext cx="4001135" cy="71501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12420" y="274955"/>
            <a:ext cx="8546465" cy="1143635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1505" y="2060575"/>
            <a:ext cx="3528695" cy="2788920"/>
          </a:xfrm>
        </p:spPr>
      </p:pic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>
          <a:xfrm>
            <a:off x="499745" y="5429250"/>
            <a:ext cx="4005580" cy="71501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half" idx="4"/>
          </p:nvPr>
        </p:nvSpPr>
        <p:spPr>
          <a:xfrm>
            <a:off x="4716780" y="1499870"/>
            <a:ext cx="4001135" cy="3787140"/>
          </a:xfrm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defTabSz="508000">
              <a:buFontTx/>
              <a:buNone/>
            </a:pPr>
            <a:r>
              <a:rPr lang="ko-KR" altLang="en-US" sz="2500"/>
              <a:t>영토표지 설치</a:t>
            </a:r>
            <a:endParaRPr lang="ko-KR" altLang="en-US" sz="2500"/>
          </a:p>
          <a:p>
            <a:pPr marL="342900" indent="-342900" defTabSz="508000">
              <a:buClr>
                <a:srgbClr val="3F3F3F"/>
              </a:buClr>
              <a:buFont typeface="Arial"/>
              <a:buChar char="•"/>
            </a:pPr>
            <a:endParaRPr lang="ko-KR" altLang="en-US"/>
          </a:p>
          <a:p>
            <a:pPr marL="0" indent="0" defTabSz="508000">
              <a:buFontTx/>
              <a:buNone/>
            </a:pPr>
            <a:r>
              <a:rPr lang="en-US" altLang="ko-KR" sz="1900"/>
              <a:t>1954</a:t>
            </a:r>
            <a:r>
              <a:rPr lang="ko-KR" altLang="en-US" sz="1900"/>
              <a:t>년 </a:t>
            </a:r>
            <a:r>
              <a:rPr lang="en-US" altLang="ko-KR" sz="1900"/>
              <a:t>1</a:t>
            </a:r>
            <a:r>
              <a:rPr lang="ko-KR" altLang="en-US" sz="1900"/>
              <a:t>월 </a:t>
            </a:r>
            <a:r>
              <a:rPr lang="en-US" altLang="ko-KR" sz="1900"/>
              <a:t>18</a:t>
            </a:r>
            <a:r>
              <a:rPr lang="ko-KR" altLang="en-US" sz="1900"/>
              <a:t>일 영토표지를 독도에 설치한 이 표석은 동도 서측 해안 위령비 건립장소부근에 있다</a:t>
            </a:r>
            <a:r>
              <a:rPr lang="en-US" altLang="ko-KR" sz="1900"/>
              <a:t>.</a:t>
            </a:r>
            <a:endParaRPr lang="ko-KR" altLang="en-US" sz="190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3"/>
          </p:nvPr>
        </p:nvSpPr>
        <p:spPr>
          <a:xfrm>
            <a:off x="4714875" y="5429250"/>
            <a:ext cx="4001135" cy="71501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12420" y="274955"/>
            <a:ext cx="8546465" cy="1143635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380" y="1972945"/>
            <a:ext cx="4000500" cy="2840355"/>
          </a:xfrm>
        </p:spPr>
      </p:pic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>
          <a:xfrm>
            <a:off x="499745" y="5429250"/>
            <a:ext cx="4005580" cy="71501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half" idx="4"/>
          </p:nvPr>
        </p:nvSpPr>
        <p:spPr>
          <a:xfrm>
            <a:off x="4716780" y="1499870"/>
            <a:ext cx="4001135" cy="3787140"/>
          </a:xfrm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defTabSz="508000">
              <a:buFontTx/>
              <a:buNone/>
            </a:pPr>
            <a:r>
              <a:rPr lang="ko-KR" altLang="en-US" sz="2500"/>
              <a:t>등대 설치</a:t>
            </a:r>
            <a:endParaRPr lang="ko-KR" altLang="en-US" sz="2500"/>
          </a:p>
          <a:p>
            <a:pPr marL="342900" indent="-342900" defTabSz="508000">
              <a:buClr>
                <a:srgbClr val="3F3F3F"/>
              </a:buClr>
              <a:buFont typeface="Arial"/>
              <a:buChar char="•"/>
            </a:pPr>
            <a:endParaRPr lang="ko-KR" altLang="en-US"/>
          </a:p>
          <a:p>
            <a:pPr marL="0" indent="0" defTabSz="508000">
              <a:buFontTx/>
              <a:buNone/>
            </a:pPr>
            <a:r>
              <a:rPr lang="ko-KR" altLang="en-US" sz="1900"/>
              <a:t>교통부는 </a:t>
            </a:r>
            <a:r>
              <a:rPr lang="en-US" altLang="ko-KR" sz="1900"/>
              <a:t>1954</a:t>
            </a:r>
            <a:r>
              <a:rPr lang="ko-KR" altLang="en-US" sz="1900"/>
              <a:t>년 </a:t>
            </a:r>
            <a:r>
              <a:rPr lang="en-US" altLang="ko-KR" sz="1900"/>
              <a:t>8</a:t>
            </a:r>
            <a:r>
              <a:rPr lang="ko-KR" altLang="en-US" sz="1900"/>
              <a:t>월 </a:t>
            </a:r>
            <a:r>
              <a:rPr lang="en-US" altLang="ko-KR" sz="1900"/>
              <a:t>10</a:t>
            </a:r>
            <a:r>
              <a:rPr lang="ko-KR" altLang="en-US" sz="1900"/>
              <a:t>일 독도에 등대를 설치하고 이날 정오 점등하였다</a:t>
            </a:r>
            <a:r>
              <a:rPr lang="en-US" altLang="ko-KR" sz="1900"/>
              <a:t>.</a:t>
            </a:r>
            <a:endParaRPr lang="ko-KR" altLang="en-US" sz="190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3"/>
          </p:nvPr>
        </p:nvSpPr>
        <p:spPr>
          <a:xfrm>
            <a:off x="4714875" y="5429250"/>
            <a:ext cx="4001135" cy="71501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12420" y="274955"/>
            <a:ext cx="8546465" cy="1143635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37590" y="1500505"/>
            <a:ext cx="2924810" cy="3785870"/>
          </a:xfrm>
        </p:spPr>
      </p:pic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>
          <a:xfrm>
            <a:off x="499745" y="5429250"/>
            <a:ext cx="4005580" cy="71501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5" name="내용 개체 틀 4"/>
          <p:cNvSpPr txBox="1">
            <a:spLocks noGrp="1"/>
          </p:cNvSpPr>
          <p:nvPr>
            <p:ph type="obj" sz="half" idx="4"/>
          </p:nvPr>
        </p:nvSpPr>
        <p:spPr>
          <a:xfrm rot="0">
            <a:off x="4716780" y="1499870"/>
            <a:ext cx="4001135" cy="3787140"/>
          </a:xfrm>
          <a:prstGeom prst="roundRect">
            <a:avLst>
              <a:gd name="adj" fmla="val 5345"/>
            </a:avLst>
          </a:prstGeom>
          <a:gradFill rotWithShape="1">
            <a:gsLst>
              <a:gs pos="0">
                <a:schemeClr val="accent2">
                  <a:shade val="75000"/>
                  <a:alpha val="50000"/>
                </a:schemeClr>
              </a:gs>
              <a:gs pos="100000">
                <a:schemeClr val="accent2">
                  <a:tint val="20000"/>
                  <a:alpha val="50000"/>
                </a:schemeClr>
              </a:gs>
            </a:gsLst>
            <a:lin ang="13500000" scaled="1"/>
          </a:gradFill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w="76200" h="12700" prst="circle"/>
            <a:bevelB w="76200" h="50800" prst="circle"/>
            <a:contourClr>
              <a:schemeClr val="bg2"/>
            </a:contourClr>
          </a:sp3d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defTabSz="508000">
              <a:buFontTx/>
              <a:buNone/>
            </a:pPr>
            <a:r>
              <a:rPr lang="ko-KR" altLang="en-US" sz="2500"/>
              <a:t>무선시설의 설치</a:t>
            </a:r>
            <a:endParaRPr lang="ko-KR" altLang="en-US" sz="2500"/>
          </a:p>
          <a:p>
            <a:pPr marL="342900" indent="-342900" defTabSz="508000">
              <a:buClr>
                <a:srgbClr val="3F3F3F"/>
              </a:buClr>
              <a:buFont typeface="Arial"/>
              <a:buChar char="•"/>
            </a:pPr>
            <a:endParaRPr lang="ko-KR" altLang="en-US"/>
          </a:p>
          <a:p>
            <a:pPr marL="0" indent="0" defTabSz="508000">
              <a:buFontTx/>
              <a:buNone/>
            </a:pPr>
            <a:r>
              <a:rPr lang="ko-KR" altLang="en-US" sz="1900"/>
              <a:t>독도에는 </a:t>
            </a:r>
            <a:r>
              <a:rPr lang="en-US" altLang="ko-KR" sz="1900"/>
              <a:t>1954</a:t>
            </a:r>
            <a:r>
              <a:rPr lang="ko-KR" altLang="en-US" sz="1900"/>
              <a:t>년 </a:t>
            </a:r>
            <a:r>
              <a:rPr lang="en-US" altLang="ko-KR" sz="1900"/>
              <a:t>8</a:t>
            </a:r>
            <a:r>
              <a:rPr lang="ko-KR" altLang="en-US" sz="1900"/>
              <a:t>월 </a:t>
            </a:r>
            <a:r>
              <a:rPr lang="en-US" altLang="ko-KR" sz="1900"/>
              <a:t>10</a:t>
            </a:r>
            <a:r>
              <a:rPr lang="ko-KR" altLang="en-US" sz="1900"/>
              <a:t>일 무선시설을 착공하기 시작했고</a:t>
            </a:r>
            <a:r>
              <a:rPr lang="en-US" altLang="ko-KR" sz="1900"/>
              <a:t>, 9</a:t>
            </a:r>
            <a:r>
              <a:rPr lang="ko-KR" altLang="en-US" sz="1900"/>
              <a:t>월 </a:t>
            </a:r>
            <a:r>
              <a:rPr lang="en-US" altLang="ko-KR" sz="1900"/>
              <a:t>20</a:t>
            </a:r>
            <a:r>
              <a:rPr lang="ko-KR" altLang="en-US" sz="1900"/>
              <a:t>일 이를 완성했다</a:t>
            </a:r>
            <a:r>
              <a:rPr lang="en-US" altLang="ko-KR" sz="1900"/>
              <a:t>. </a:t>
            </a:r>
            <a:r>
              <a:rPr lang="ko-KR" altLang="en-US" sz="1900"/>
              <a:t>그리고 독도</a:t>
            </a:r>
            <a:r>
              <a:rPr lang="en-US" altLang="ko-KR" sz="1900"/>
              <a:t>-</a:t>
            </a:r>
            <a:r>
              <a:rPr lang="ko-KR" altLang="en-US" sz="1900"/>
              <a:t>울릉도 간의 무선시설은 </a:t>
            </a:r>
            <a:r>
              <a:rPr lang="en-US" altLang="ko-KR" sz="1900"/>
              <a:t>1954</a:t>
            </a:r>
            <a:r>
              <a:rPr lang="ko-KR" altLang="en-US" sz="1900"/>
              <a:t>년 </a:t>
            </a:r>
            <a:r>
              <a:rPr lang="en-US" altLang="ko-KR" sz="1900"/>
              <a:t>8</a:t>
            </a:r>
            <a:r>
              <a:rPr lang="ko-KR" altLang="en-US" sz="1900"/>
              <a:t>월 </a:t>
            </a:r>
            <a:r>
              <a:rPr lang="en-US" altLang="ko-KR" sz="1900"/>
              <a:t>27</a:t>
            </a:r>
            <a:r>
              <a:rPr lang="ko-KR" altLang="en-US" sz="1900"/>
              <a:t>일 </a:t>
            </a:r>
            <a:r>
              <a:rPr lang="en-US" altLang="ko-KR" sz="1900"/>
              <a:t>3</a:t>
            </a:r>
            <a:r>
              <a:rPr lang="ko-KR" altLang="en-US" sz="1900"/>
              <a:t>시부터 개통되었다</a:t>
            </a:r>
            <a:r>
              <a:rPr lang="en-US" altLang="ko-KR" sz="1900"/>
              <a:t>.</a:t>
            </a:r>
            <a:endParaRPr lang="ko-KR" altLang="en-US" sz="190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3"/>
          </p:nvPr>
        </p:nvSpPr>
        <p:spPr>
          <a:xfrm>
            <a:off x="4714875" y="5429250"/>
            <a:ext cx="4001135" cy="71501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내용 개체 틀 6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1460" y="1340485"/>
            <a:ext cx="4288790" cy="3645535"/>
          </a:xfrm>
        </p:spPr>
      </p:pic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>
          <a:xfrm>
            <a:off x="499745" y="5429250"/>
            <a:ext cx="4005580" cy="71501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half" idx="4"/>
          </p:nvPr>
        </p:nvSpPr>
        <p:spPr>
          <a:xfrm>
            <a:off x="4716145" y="1268730"/>
            <a:ext cx="4001770" cy="3787775"/>
          </a:xfrm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defTabSz="508000">
              <a:buFont typeface="맑은 고딕"/>
              <a:buChar char="•"/>
            </a:pPr>
            <a:r>
              <a:rPr lang="ko-KR" altLang="en-US" sz="2500"/>
              <a:t>국회 독도시찰과 정부의 조사</a:t>
            </a:r>
            <a:endParaRPr lang="ko-KR" altLang="en-US" sz="2500"/>
          </a:p>
          <a:p>
            <a:pPr marL="0" indent="0" defTabSz="508000">
              <a:buClr>
                <a:srgbClr val="3F3F3F"/>
              </a:buClr>
              <a:buFont typeface="맑은 고딕"/>
              <a:buChar char="•"/>
            </a:pPr>
            <a:endParaRPr lang="ko-KR" altLang="en-US"/>
          </a:p>
          <a:p>
            <a:pPr marL="0" indent="0" defTabSz="508000">
              <a:buFont typeface="맑은 고딕"/>
              <a:buChar char="•"/>
            </a:pPr>
            <a:r>
              <a:rPr lang="ko-KR" altLang="en-US" sz="1900"/>
              <a:t>독도 시찰을 마친 기상돈 의원은 국회본회의</a:t>
            </a:r>
            <a:r>
              <a:rPr lang="en-US" altLang="ko-KR" sz="1900"/>
              <a:t>(1954.8.6)</a:t>
            </a:r>
            <a:r>
              <a:rPr lang="ko-KR" altLang="en-US" sz="1900"/>
              <a:t>에서 </a:t>
            </a:r>
            <a:r>
              <a:rPr lang="en-US" altLang="ko-KR" sz="1900"/>
              <a:t>‘</a:t>
            </a:r>
            <a:r>
              <a:rPr lang="ko-KR" altLang="en-US" sz="1900"/>
              <a:t>독도에 대한 무장병 파견 및 방위시설 등의 설비</a:t>
            </a:r>
            <a:r>
              <a:rPr lang="en-US" altLang="ko-KR" sz="1900"/>
              <a:t>’</a:t>
            </a:r>
            <a:r>
              <a:rPr lang="ko-KR" altLang="en-US" sz="1900"/>
              <a:t>를 강조했다</a:t>
            </a:r>
            <a:r>
              <a:rPr lang="en-US" altLang="ko-KR" sz="1900"/>
              <a:t>.</a:t>
            </a:r>
            <a:endParaRPr lang="ko-KR" altLang="en-US" sz="190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3"/>
          </p:nvPr>
        </p:nvSpPr>
        <p:spPr>
          <a:xfrm>
            <a:off x="4714875" y="5429250"/>
            <a:ext cx="4001135" cy="71501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30870" cy="4527550"/>
          </a:xfrm>
        </p:spPr>
        <p:txBody>
          <a:bodyPr wrap="square" lIns="91440" tIns="45720" rIns="91440" bIns="45720" numCol="1" vert="horz" anchor="t">
            <a:normAutofit fontScale="100000" lnSpcReduction="20000"/>
          </a:bodyPr>
          <a:lstStyle/>
          <a:p>
            <a:pPr marL="342900" indent="-342900" defTabSz="508000">
              <a:buSzPct val="70000"/>
              <a:buFont typeface="Wingdings"/>
              <a:buChar char="£"/>
            </a:pPr>
            <a:r>
              <a:rPr lang="ko-KR" altLang="en-US"/>
              <a:t>독도</a:t>
            </a:r>
            <a:r>
              <a:rPr lang="en-US" altLang="ko-KR"/>
              <a:t>?</a:t>
            </a:r>
            <a:endParaRPr lang="ko-KR" altLang="en-US"/>
          </a:p>
          <a:p>
            <a:pPr marL="342900" indent="-342900" defTabSz="508000">
              <a:buClr>
                <a:srgbClr val="433021"/>
              </a:buClr>
              <a:buSzPct val="70000"/>
              <a:buFont typeface="Wingdings"/>
              <a:buChar char="£"/>
            </a:pPr>
            <a:endParaRPr lang="ko-KR" altLang="en-US"/>
          </a:p>
          <a:p>
            <a:pPr marL="342900" indent="-342900" defTabSz="508000">
              <a:buSzPct val="70000"/>
              <a:buFont typeface="Wingdings"/>
              <a:buChar char="£"/>
            </a:pPr>
            <a:r>
              <a:rPr lang="en-US" altLang="ko-KR"/>
              <a:t>1953</a:t>
            </a:r>
            <a:r>
              <a:rPr lang="ko-KR" altLang="en-US"/>
              <a:t>년 독도 수호방안</a:t>
            </a:r>
            <a:endParaRPr lang="ko-KR" altLang="en-US"/>
          </a:p>
          <a:p>
            <a:pPr marL="342900" indent="-342900" defTabSz="508000">
              <a:buClr>
                <a:srgbClr val="433021"/>
              </a:buClr>
              <a:buSzPct val="70000"/>
              <a:buFont typeface="Wingdings"/>
              <a:buChar char="£"/>
            </a:pPr>
            <a:endParaRPr lang="ko-KR" altLang="en-US"/>
          </a:p>
          <a:p>
            <a:pPr marL="342900" indent="-342900" defTabSz="508000">
              <a:buSzPct val="70000"/>
              <a:buFont typeface="Wingdings"/>
              <a:buChar char="£"/>
            </a:pPr>
            <a:r>
              <a:rPr lang="en-US" altLang="ko-KR"/>
              <a:t>1954</a:t>
            </a:r>
            <a:r>
              <a:rPr lang="ko-KR" altLang="en-US"/>
              <a:t>년 독도 수호방안</a:t>
            </a:r>
            <a:endParaRPr lang="ko-KR" altLang="en-US"/>
          </a:p>
          <a:p>
            <a:pPr marL="342900" indent="-342900" defTabSz="508000">
              <a:buSzPct val="70000"/>
              <a:buFont typeface="Wingdings"/>
              <a:buChar char="£"/>
            </a:pPr>
            <a:endParaRPr lang="ko-KR" altLang="en-US"/>
          </a:p>
          <a:p>
            <a:pPr marL="342900" indent="-342900" defTabSz="508000">
              <a:buSzPct val="70000"/>
              <a:buFont typeface="Wingdings"/>
              <a:buChar char="£"/>
            </a:pPr>
            <a:r>
              <a:rPr lang="ko-KR" altLang="en-US"/>
              <a:t>그 외</a:t>
            </a:r>
            <a:endParaRPr lang="ko-KR" altLang="en-US"/>
          </a:p>
          <a:p>
            <a:pPr marL="342900" indent="-342900" defTabSz="508000">
              <a:buSzPct val="70000"/>
              <a:buFont typeface="Wingdings"/>
              <a:buChar char="£"/>
            </a:pPr>
            <a:endParaRPr lang="ko-KR" altLang="en-US"/>
          </a:p>
          <a:p>
            <a:pPr marL="342900" indent="-342900" defTabSz="508000">
              <a:buSzPct val="70000"/>
              <a:buFont typeface="Wingdings"/>
              <a:buChar char="£"/>
            </a:pPr>
            <a:r>
              <a:rPr lang="ko-KR" altLang="en-US"/>
              <a:t>QnA, 느낀점</a:t>
            </a: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3530" y="285750"/>
            <a:ext cx="8555355" cy="940435"/>
          </a:xfrm>
        </p:spPr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내용 개체 틀 6" descr="C:/Users/ASUS/AppData/Roaming/PolarisOffice/ETemp/5288_19772736/image13.jpeg"/>
          <p:cNvPicPr>
            <a:picLocks noChangeAspect="1" noGrp="1"/>
          </p:cNvPicPr>
          <p:nvPr>
            <p:ph type="obj" idx="2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0">
            <a:off x="400685" y="3194685"/>
            <a:ext cx="4001135" cy="2520950"/>
          </a:xfrm>
          <a:prstGeom prst="roundRect">
            <a:avLst>
              <a:gd name="adj" fmla="val 5345"/>
            </a:avLst>
          </a:prstGeom>
          <a:gradFill rotWithShape="1">
            <a:gsLst>
              <a:gs pos="0">
                <a:schemeClr val="accent1">
                  <a:shade val="75000"/>
                  <a:alpha val="50000"/>
                </a:schemeClr>
              </a:gs>
              <a:gs pos="100000">
                <a:schemeClr val="accent1">
                  <a:shade val="75000"/>
                  <a:tint val="20000"/>
                  <a:alpha val="50000"/>
                </a:schemeClr>
              </a:gs>
            </a:gsLst>
            <a:lin ang="13500000" scaled="1"/>
          </a:gradFill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w="76200" h="12700" prst="circle"/>
            <a:bevelB w="76200" h="50800" prst="circle"/>
            <a:contourClr>
              <a:schemeClr val="bg2"/>
            </a:contourClr>
          </a:sp3d>
        </p:spPr>
      </p:pic>
      <p:sp>
        <p:nvSpPr>
          <p:cNvPr id="5" name="내용 개체 틀 4"/>
          <p:cNvSpPr txBox="1">
            <a:spLocks noGrp="1"/>
          </p:cNvSpPr>
          <p:nvPr>
            <p:ph type="obj" sz="half" idx="4"/>
          </p:nvPr>
        </p:nvSpPr>
        <p:spPr>
          <a:xfrm rot="0">
            <a:off x="4716145" y="1043940"/>
            <a:ext cx="4001135" cy="3787140"/>
          </a:xfrm>
          <a:prstGeom prst="roundRect">
            <a:avLst>
              <a:gd name="adj" fmla="val 5345"/>
            </a:avLst>
          </a:prstGeom>
          <a:gradFill rotWithShape="1">
            <a:gsLst>
              <a:gs pos="0">
                <a:schemeClr val="accent2">
                  <a:shade val="75000"/>
                  <a:alpha val="50000"/>
                </a:schemeClr>
              </a:gs>
              <a:gs pos="100000">
                <a:schemeClr val="accent2">
                  <a:tint val="20000"/>
                  <a:alpha val="50000"/>
                </a:schemeClr>
              </a:gs>
            </a:gsLst>
            <a:lin ang="13500000" scaled="1"/>
          </a:gradFill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w="76200" h="12700" prst="circle"/>
            <a:bevelB w="76200" h="50800" prst="circle"/>
            <a:contourClr>
              <a:schemeClr val="bg2"/>
            </a:contourClr>
          </a:sp3d>
        </p:spPr>
        <p:txBody>
          <a:bodyPr wrap="square" lIns="91440" tIns="45720" rIns="91440" bIns="45720" numCol="1" vert="horz" anchor="ctr">
            <a:normAutofit fontScale="100000" lnSpcReduction="20000"/>
          </a:bodyPr>
          <a:lstStyle/>
          <a:p>
            <a:pPr marL="0" indent="0" defTabSz="508000">
              <a:buFontTx/>
              <a:buNone/>
            </a:pPr>
            <a:r>
              <a:rPr lang="ko-KR" altLang="en-US" sz="2500"/>
              <a:t>독도 선정활동</a:t>
            </a:r>
            <a:endParaRPr lang="ko-KR" altLang="en-US" sz="2500"/>
          </a:p>
          <a:p>
            <a:pPr marL="342900" indent="-342900" defTabSz="508000">
              <a:buClr>
                <a:srgbClr val="3F3F3F"/>
              </a:buClr>
              <a:buFont typeface="Arial"/>
              <a:buChar char="•"/>
            </a:pPr>
            <a:endParaRPr lang="ko-KR" altLang="en-US"/>
          </a:p>
          <a:p>
            <a:pPr marL="0" indent="0" defTabSz="508000">
              <a:buFontTx/>
              <a:buNone/>
            </a:pPr>
            <a:r>
              <a:rPr lang="en-US" altLang="ko-KR" sz="1900"/>
              <a:t>1954</a:t>
            </a:r>
            <a:r>
              <a:rPr lang="ko-KR" altLang="en-US" sz="1900"/>
              <a:t>년 </a:t>
            </a:r>
            <a:r>
              <a:rPr lang="en-US" altLang="ko-KR" sz="1900"/>
              <a:t>9</a:t>
            </a:r>
            <a:r>
              <a:rPr lang="ko-KR" altLang="en-US" sz="1900"/>
              <a:t>월 </a:t>
            </a:r>
            <a:r>
              <a:rPr lang="en-US" altLang="ko-KR" sz="1900"/>
              <a:t>15</a:t>
            </a:r>
            <a:r>
              <a:rPr lang="ko-KR" altLang="en-US" sz="1900"/>
              <a:t>일 독도사진을 넣은 우표를 발행했다</a:t>
            </a:r>
            <a:r>
              <a:rPr lang="en-US" altLang="ko-KR" sz="1900"/>
              <a:t>. </a:t>
            </a:r>
            <a:endParaRPr lang="ko-KR" altLang="en-US" sz="1900"/>
          </a:p>
          <a:p>
            <a:pPr marL="0" indent="0" defTabSz="508000">
              <a:buFontTx/>
              <a:buNone/>
            </a:pPr>
            <a:endParaRPr lang="ko-KR" altLang="en-US" sz="1900"/>
          </a:p>
          <a:p>
            <a:pPr marL="0" indent="0" defTabSz="508000">
              <a:buFontTx/>
              <a:buNone/>
            </a:pPr>
            <a:r>
              <a:rPr lang="ko-KR" altLang="en-US" sz="1900"/>
              <a:t>한국산악회의 독도조사과정에서 이용민 감독이 촬영한 문화영화 「독도」를 후원했다</a:t>
            </a:r>
            <a:r>
              <a:rPr lang="en-US" altLang="ko-KR" sz="1900"/>
              <a:t>.</a:t>
            </a:r>
            <a:endParaRPr lang="ko-KR" altLang="en-US" sz="1900"/>
          </a:p>
          <a:p>
            <a:pPr marL="342900" indent="-342900" defTabSz="508000">
              <a:buClr>
                <a:srgbClr val="3F3F3F"/>
              </a:buClr>
              <a:buFont typeface="Arial"/>
              <a:buChar char="•"/>
            </a:pPr>
            <a:endParaRPr lang="ko-KR" altLang="en-US"/>
          </a:p>
          <a:p>
            <a:pPr marL="342900" indent="-342900" defTabSz="508000">
              <a:buClr>
                <a:srgbClr val="3F3F3F"/>
              </a:buClr>
              <a:buFont typeface="Arial"/>
              <a:buChar char="•"/>
            </a:pPr>
            <a:endParaRPr lang="ko-KR" altLang="en-US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3"/>
          </p:nvPr>
        </p:nvSpPr>
        <p:spPr>
          <a:xfrm>
            <a:off x="4714875" y="5429250"/>
            <a:ext cx="4001135" cy="715010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8" name="그림 7" descr="C:/Users/ASUS/AppData/Roaming/PolarisOffice/ETemp/5288_19772736/image14.jpeg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0">
            <a:off x="378460" y="772795"/>
            <a:ext cx="4020185" cy="242125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600200"/>
            <a:ext cx="8230235" cy="4526915"/>
          </a:xfrm>
        </p:spPr>
        <p:txBody>
          <a:bodyPr/>
          <a:lstStyle/>
          <a:p>
            <a:endParaRPr lang="en-US" altLang="ko-KR" dirty="0" smtClean="0"/>
          </a:p>
          <a:p>
            <a:r>
              <a:rPr lang="en-US" altLang="ko-KR" dirty="0" smtClean="0">
                <a:hlinkClick r:id="rId2"/>
              </a:rPr>
              <a:t>https://youtu.be/KIEgWpLV6xM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03530" y="285750"/>
            <a:ext cx="8555355" cy="940435"/>
          </a:xfrm>
        </p:spPr>
        <p:txBody>
          <a:bodyPr/>
          <a:lstStyle/>
          <a:p>
            <a:r>
              <a:rPr lang="ko-KR" altLang="en-US" dirty="0" smtClean="0"/>
              <a:t>가장 오래된 독도 수호 영상 시청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12420" y="274955"/>
            <a:ext cx="8546465" cy="1143635"/>
          </a:xfrm>
        </p:spPr>
        <p:txBody>
          <a:bodyPr/>
          <a:lstStyle/>
          <a:p>
            <a:r>
              <a:rPr lang="ko-KR" altLang="en-US" dirty="0" smtClean="0"/>
              <a:t>그 외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360" y="1700530"/>
            <a:ext cx="4002405" cy="2253615"/>
          </a:xfrm>
        </p:spPr>
      </p:pic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14875" y="1642745"/>
            <a:ext cx="3786505" cy="4429760"/>
          </a:xfrm>
        </p:spPr>
        <p:txBody>
          <a:bodyPr wrap="square" lIns="91440" tIns="45720" rIns="91440" bIns="45720" numCol="1" vert="horz" anchor="ctr">
            <a:noAutofit/>
          </a:bodyPr>
          <a:lstStyle/>
          <a:p>
            <a:pPr marL="0" indent="0" defTabSz="508000">
              <a:buFontTx/>
              <a:buNone/>
            </a:pPr>
            <a:r>
              <a:rPr lang="ko-KR" altLang="ko-KR" sz="1900"/>
              <a:t>독도의 상주인원은 독도의 주민 고 최종덕씨가</a:t>
            </a:r>
            <a:r>
              <a:rPr lang="en-US" altLang="ko-KR" sz="1900"/>
              <a:t> 1965</a:t>
            </a:r>
            <a:r>
              <a:rPr lang="ko-KR" altLang="ko-KR" sz="1900"/>
              <a:t>년</a:t>
            </a:r>
            <a:r>
              <a:rPr lang="en-US" altLang="ko-KR" sz="1900"/>
              <a:t> 3</a:t>
            </a:r>
            <a:r>
              <a:rPr lang="ko-KR" altLang="ko-KR" sz="1900"/>
              <a:t>월에 최초로 거주했으며</a:t>
            </a:r>
            <a:r>
              <a:rPr lang="en-US" altLang="ko-KR" sz="1900"/>
              <a:t>, </a:t>
            </a:r>
            <a:r>
              <a:rPr lang="ko-KR" altLang="ko-KR" sz="1900"/>
              <a:t>그 뒤로 고 김성도씨와 그의 부인이 주민등록상 거주민으로 거주하였다</a:t>
            </a:r>
            <a:r>
              <a:rPr lang="ko-KR" altLang="ko-KR" sz="1900"/>
              <a:t>.</a:t>
            </a:r>
            <a:endParaRPr lang="ko-KR" altLang="en-US" sz="1900"/>
          </a:p>
          <a:p>
            <a:pPr marL="0" indent="0" defTabSz="508000">
              <a:buFontTx/>
              <a:buNone/>
            </a:pPr>
            <a:endParaRPr lang="ko-KR" altLang="en-US" sz="1900"/>
          </a:p>
          <a:p>
            <a:pPr marL="0" indent="0" defTabSz="508000">
              <a:buFontTx/>
              <a:buNone/>
            </a:pPr>
            <a:endParaRPr lang="ko-KR" altLang="en-US" sz="1900"/>
          </a:p>
          <a:p>
            <a:pPr marL="0" indent="0" defTabSz="508000">
              <a:buFontTx/>
              <a:buNone/>
            </a:pPr>
            <a:r>
              <a:rPr lang="ko-KR" altLang="en-US" sz="1900"/>
              <a:t>독도 교육을 실시하며 정확한 인식을 심어 줄 필요 가있다</a:t>
            </a:r>
            <a:r>
              <a:rPr lang="en-US" altLang="ko-KR" sz="1900"/>
              <a:t>.</a:t>
            </a:r>
            <a:endParaRPr lang="ko-KR" altLang="en-US" sz="1900"/>
          </a:p>
          <a:p>
            <a:pPr marL="342900" indent="-342900" defTabSz="508000">
              <a:buClr>
                <a:srgbClr val="433021"/>
              </a:buClr>
              <a:buFont typeface="Arial"/>
              <a:buChar char="•"/>
            </a:pPr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05" y="4004945"/>
            <a:ext cx="3600450" cy="2334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600200"/>
            <a:ext cx="8230235" cy="4526915"/>
          </a:xfrm>
        </p:spPr>
        <p:txBody>
          <a:bodyPr/>
          <a:lstStyle/>
          <a:p>
            <a:pPr>
              <a:buNone/>
            </a:pPr>
            <a:r>
              <a:rPr lang="ko-KR" altLang="ko-KR" sz="3000" b="1" u="sng" dirty="0" smtClean="0"/>
              <a:t>희망과도 같은 불빛</a:t>
            </a:r>
            <a:r>
              <a:rPr lang="en-US" altLang="ko-KR" sz="3000" b="1" u="sng" dirty="0" smtClean="0"/>
              <a:t>-</a:t>
            </a:r>
            <a:r>
              <a:rPr lang="ko-KR" altLang="ko-KR" sz="3000" b="1" u="sng" dirty="0" smtClean="0"/>
              <a:t>독도 등대</a:t>
            </a:r>
            <a:endParaRPr lang="ko-KR" altLang="ko-KR" sz="3000" dirty="0" smtClean="0"/>
          </a:p>
          <a:p>
            <a:pPr>
              <a:buNone/>
            </a:pPr>
            <a:r>
              <a:rPr lang="ko-KR" altLang="ko-KR" sz="3000" b="1" u="sng" dirty="0" smtClean="0"/>
              <a:t>불철주야 독도를 지키는</a:t>
            </a:r>
            <a:r>
              <a:rPr lang="en-US" altLang="ko-KR" sz="3000" b="1" u="sng" dirty="0" smtClean="0"/>
              <a:t> 40</a:t>
            </a:r>
            <a:r>
              <a:rPr lang="ko-KR" altLang="ko-KR" sz="3000" b="1" u="sng" dirty="0" smtClean="0"/>
              <a:t>인의 경비대</a:t>
            </a:r>
            <a:endParaRPr lang="ko-KR" altLang="ko-KR" sz="3000" dirty="0" smtClean="0"/>
          </a:p>
          <a:p>
            <a:pPr>
              <a:buNone/>
            </a:pPr>
            <a:r>
              <a:rPr lang="ko-KR" altLang="ko-KR" sz="3000" b="1" u="sng" dirty="0" smtClean="0"/>
              <a:t>한국의 시작을 알리는 섬</a:t>
            </a:r>
            <a:r>
              <a:rPr lang="en-US" altLang="ko-KR" sz="3000" b="1" u="sng" dirty="0" smtClean="0"/>
              <a:t>-</a:t>
            </a:r>
            <a:r>
              <a:rPr lang="ko-KR" altLang="ko-KR" sz="3000" b="1" u="sng" dirty="0" smtClean="0"/>
              <a:t>독도</a:t>
            </a:r>
            <a:endParaRPr lang="ko-KR" altLang="ko-KR" sz="3000" dirty="0" smtClean="0"/>
          </a:p>
          <a:p>
            <a:pPr>
              <a:buNone/>
            </a:pPr>
            <a:r>
              <a:rPr lang="ko-KR" altLang="ko-KR" sz="3000" b="1" u="sng" dirty="0" smtClean="0"/>
              <a:t>우리나라 국민들이 바로 독도의 </a:t>
            </a:r>
            <a:r>
              <a:rPr lang="ko-KR" altLang="ko-KR" sz="3000" b="1" u="sng" dirty="0" err="1" smtClean="0"/>
              <a:t>수호대</a:t>
            </a:r>
            <a:r>
              <a:rPr lang="ko-KR" altLang="ko-KR" sz="3000" b="1" u="sng" dirty="0" smtClean="0"/>
              <a:t> 입니다</a:t>
            </a:r>
            <a:r>
              <a:rPr lang="en-US" altLang="ko-KR" sz="3000" b="1" u="sng" dirty="0" smtClean="0"/>
              <a:t>.</a:t>
            </a:r>
            <a:endParaRPr lang="ko-KR" altLang="ko-KR" sz="3000" dirty="0" smtClean="0"/>
          </a:p>
          <a:p>
            <a:pPr>
              <a:buNone/>
            </a:pPr>
            <a:r>
              <a:rPr lang="ko-KR" altLang="ko-KR" sz="3000" b="1" u="sng" dirty="0" smtClean="0"/>
              <a:t>힘을 모아 독도를 지켜 나가야 합니다</a:t>
            </a:r>
            <a:r>
              <a:rPr lang="en-US" altLang="ko-KR" sz="3000" b="1" u="sng" dirty="0" smtClean="0"/>
              <a:t>.</a:t>
            </a:r>
            <a:endParaRPr lang="ko-KR" altLang="ko-KR" sz="3000" dirty="0" smtClean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03530" y="285750"/>
            <a:ext cx="8555355" cy="940435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>
            <p:ph type="ctrTitle"/>
          </p:nvPr>
        </p:nvSpPr>
        <p:spPr>
          <a:xfrm rot="0">
            <a:off x="714375" y="2143125"/>
            <a:ext cx="7644765" cy="1501140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>
            <a:lvl1pPr marL="0" indent="0" algn="ctr" defTabSz="508000">
              <a:buFontTx/>
              <a:buNone/>
              <a:defRPr lang="en-GB" altLang="en-US">
                <a:solidFill>
                  <a:schemeClr val="tx1"/>
                </a:solidFill>
              </a:defRPr>
            </a:lvl1pPr>
          </a:lstStyle>
          <a:p>
            <a:pPr marL="0" indent="0" defTabSz="508000">
              <a:buFontTx/>
              <a:buNone/>
            </a:pPr>
            <a:r>
              <a:rPr lang="ko-KR" altLang="en-US" sz="4400" spc="100" b="0">
                <a:ln w="17780" cap="flat" cmpd="sng">
                  <a:noFill/>
                  <a:prstDash/>
                </a:ln>
                <a:solidFill>
                  <a:schemeClr val="tx1"/>
                </a:solidFill>
                <a:effectLst>
                  <a:outerShdw sx="100000" sy="100000" blurRad="44450" dist="25400" dir="2700000" rotWithShape="0" algn="tl">
                    <a:schemeClr val="bg1">
                      <a:alpha val="50980"/>
                    </a:schemeClr>
                  </a:outerShdw>
                </a:effectLst>
                <a:latin typeface="Georgia" charset="0"/>
                <a:ea typeface="HY견명조" charset="0"/>
                <a:cs typeface="+mj-cs"/>
              </a:rPr>
              <a:t>느낀점, </a:t>
            </a:r>
            <a:r>
              <a:rPr lang="ko-KR" altLang="en-US"/>
              <a:t>Q n A</a:t>
            </a:r>
            <a:endParaRPr lang="ko-KR" altLang="en-US"/>
          </a:p>
        </p:txBody>
      </p:sp>
      <p:sp>
        <p:nvSpPr>
          <p:cNvPr id="3" name="부제목 2"/>
          <p:cNvSpPr txBox="1">
            <a:spLocks/>
          </p:cNvSpPr>
          <p:nvPr>
            <p:ph type="subTitle" idx="1"/>
          </p:nvPr>
        </p:nvSpPr>
        <p:spPr>
          <a:xfrm rot="0">
            <a:off x="785495" y="3786505"/>
            <a:ext cx="7501890" cy="857885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>
            <a:lvl1pPr marL="0" indent="0" algn="ctr" defTabSz="508000">
              <a:buFontTx/>
              <a:buNone/>
              <a:defRPr lang="en-GB" altLang="en-US" sz="2400">
                <a:solidFill>
                  <a:schemeClr val="tx2"/>
                </a:solidFill>
              </a:defRPr>
            </a:lvl1pPr>
            <a:lvl2pPr marL="457200" indent="0" algn="ctr" defTabSz="508000">
              <a:buFontTx/>
              <a:buNone/>
              <a:defRPr lang="en-GB" altLang="en-US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defTabSz="508000">
              <a:buFontTx/>
              <a:buNone/>
              <a:defRPr lang="en-GB" altLang="en-US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defTabSz="508000">
              <a:buFontTx/>
              <a:buNone/>
              <a:defRPr lang="en-GB" altLang="en-US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defTabSz="508000">
              <a:buFontTx/>
              <a:buNone/>
              <a:defRPr lang="en-GB" altLang="en-US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defTabSz="508000">
              <a:buFontTx/>
              <a:buNone/>
              <a:defRPr lang="en-GB" altLang="en-US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defTabSz="508000">
              <a:buFontTx/>
              <a:buNone/>
              <a:defRPr lang="en-GB" altLang="en-US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defTabSz="508000">
              <a:buFontTx/>
              <a:buNone/>
              <a:defRPr lang="en-GB" altLang="en-US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defTabSz="508000">
              <a:buFontTx/>
              <a:buNone/>
              <a:defRPr lang="en-GB" altLang="en-US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indent="0" defTabSz="508000">
              <a:buFontTx/>
              <a:buNone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감사합니다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260" y="764540"/>
            <a:ext cx="7644130" cy="1500505"/>
          </a:xfrm>
        </p:spPr>
        <p:txBody>
          <a:bodyPr/>
          <a:lstStyle/>
          <a:p>
            <a:r>
              <a:rPr lang="ko-KR" altLang="en-US" dirty="0" smtClean="0"/>
              <a:t>독도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pic>
        <p:nvPicPr>
          <p:cNvPr id="5" name="내용 개체 틀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305" y="2060575"/>
            <a:ext cx="6912610" cy="4032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215" y="620395"/>
            <a:ext cx="8545830" cy="1143000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두 개의 섬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pic>
        <p:nvPicPr>
          <p:cNvPr id="5" name="내용 개체 틀 3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14020" y="2348865"/>
            <a:ext cx="4157980" cy="2769870"/>
          </a:xfrm>
        </p:spPr>
      </p:pic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14875" y="1642745"/>
            <a:ext cx="3786505" cy="4429760"/>
          </a:xfrm>
        </p:spPr>
        <p:txBody>
          <a:bodyPr wrap="square" lIns="91440" tIns="45720" rIns="91440" bIns="45720" numCol="1" vert="horz" anchor="ctr">
            <a:normAutofit fontScale="100000" lnSpcReduction="20000"/>
          </a:bodyPr>
          <a:lstStyle/>
          <a:p>
            <a:pPr marL="0" indent="0" defTabSz="508000">
              <a:buFontTx/>
              <a:buNone/>
            </a:pPr>
            <a:r>
              <a:rPr lang="ko-KR" altLang="en-US" sz="2300"/>
              <a:t>독도는 두 개의 섬으로 이루어져 있다</a:t>
            </a:r>
            <a:r>
              <a:rPr lang="en-US" altLang="ko-KR" sz="2300"/>
              <a:t>. </a:t>
            </a:r>
            <a:r>
              <a:rPr lang="ko-KR" altLang="en-US" sz="2300"/>
              <a:t>동남쪽에 위치한 동도는 유인 등대를 비롯하여 대부분의 해양수산 시설이 설치되어 있다</a:t>
            </a:r>
            <a:r>
              <a:rPr lang="en-US" altLang="ko-KR" sz="2300"/>
              <a:t>. </a:t>
            </a:r>
            <a:r>
              <a:rPr lang="ko-KR" altLang="en-US" sz="2300"/>
              <a:t>중앙부는 원형 상태로 해수면까지 꺼진 수직 홀이 특징이다</a:t>
            </a:r>
            <a:r>
              <a:rPr lang="en-US" altLang="ko-KR" sz="2300"/>
              <a:t>. </a:t>
            </a:r>
            <a:r>
              <a:rPr lang="ko-KR" altLang="en-US" sz="2300"/>
              <a:t>서북쪽에 위치한 서도의 정상부는 험준한 원추형을 이루고 있고</a:t>
            </a:r>
            <a:r>
              <a:rPr lang="en-US" altLang="ko-KR" sz="2300"/>
              <a:t>, </a:t>
            </a:r>
            <a:r>
              <a:rPr lang="ko-KR" altLang="en-US" sz="2300"/>
              <a:t>주요 시설물로 주민 숙소가 있다</a:t>
            </a:r>
            <a:r>
              <a:rPr lang="en-US" altLang="ko-KR" sz="2300"/>
              <a:t>. </a:t>
            </a:r>
            <a:endParaRPr lang="ko-KR" altLang="en-US" sz="2300"/>
          </a:p>
          <a:p>
            <a:pPr marL="342900" indent="-342900" defTabSz="508000">
              <a:buClr>
                <a:srgbClr val="433021"/>
              </a:buClr>
              <a:buFont typeface="Arial"/>
              <a:buChar char="•"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12420" y="274955"/>
            <a:ext cx="8546465" cy="1143635"/>
          </a:xfrm>
        </p:spPr>
        <p:txBody>
          <a:bodyPr>
            <a:normAutofit/>
          </a:bodyPr>
          <a:lstStyle/>
          <a:p>
            <a:r>
              <a:rPr lang="ko-KR" altLang="en-US" sz="4000" dirty="0" smtClean="0"/>
              <a:t>독도의 위치</a:t>
            </a:r>
            <a:endParaRPr lang="ko-KR" altLang="en-US" sz="4000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14875" y="1642745"/>
            <a:ext cx="3786505" cy="4429760"/>
          </a:xfrm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defTabSz="508000">
              <a:buFontTx/>
              <a:buNone/>
            </a:pPr>
            <a:r>
              <a:rPr lang="ko-KR" altLang="en-US" sz="2300"/>
              <a:t>독도는 울릉도 동남쪽 </a:t>
            </a:r>
            <a:r>
              <a:rPr lang="en-US" altLang="ko-KR" sz="2300"/>
              <a:t>87.4km </a:t>
            </a:r>
            <a:r>
              <a:rPr lang="ko-KR" altLang="en-US" sz="2300"/>
              <a:t>떨어진 곳에 위치하며</a:t>
            </a:r>
            <a:r>
              <a:rPr lang="en-US" altLang="ko-KR" sz="2300"/>
              <a:t>, </a:t>
            </a:r>
            <a:r>
              <a:rPr lang="ko-KR" altLang="en-US" sz="2300"/>
              <a:t>일본의 오키시마로부터는 </a:t>
            </a:r>
            <a:r>
              <a:rPr lang="en-US" altLang="ko-KR" sz="2300"/>
              <a:t>160km</a:t>
            </a:r>
            <a:r>
              <a:rPr lang="ko-KR" altLang="en-US" sz="2300"/>
              <a:t>의 거리에 있다</a:t>
            </a:r>
            <a:r>
              <a:rPr lang="en-US" altLang="ko-KR" sz="2300"/>
              <a:t>. </a:t>
            </a:r>
            <a:r>
              <a:rPr lang="ko-KR" altLang="en-US" sz="2300"/>
              <a:t>행정구역상으로는 경상북도 울릉군 울릉읍 독도리 산 </a:t>
            </a:r>
            <a:r>
              <a:rPr lang="en-US" altLang="ko-KR" sz="2300"/>
              <a:t>1-37</a:t>
            </a:r>
            <a:r>
              <a:rPr lang="ko-KR" altLang="en-US" sz="2300"/>
              <a:t>번지로 되어 있다</a:t>
            </a:r>
            <a:r>
              <a:rPr lang="en-US" altLang="ko-KR" sz="2300"/>
              <a:t>.</a:t>
            </a:r>
            <a:endParaRPr lang="ko-KR" altLang="en-US" sz="2300"/>
          </a:p>
        </p:txBody>
      </p:sp>
      <p:pic>
        <p:nvPicPr>
          <p:cNvPr id="5" name="내용 개체 틀 3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" y="2204720"/>
            <a:ext cx="4339590" cy="338645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12420" y="274955"/>
            <a:ext cx="8546465" cy="1143635"/>
          </a:xfrm>
        </p:spPr>
        <p:txBody>
          <a:bodyPr>
            <a:normAutofit/>
          </a:bodyPr>
          <a:lstStyle/>
          <a:p>
            <a:r>
              <a:rPr lang="ko-KR" altLang="en-US" sz="4000" dirty="0" smtClean="0"/>
              <a:t>독도의 가치</a:t>
            </a:r>
            <a:endParaRPr lang="ko-KR" altLang="en-US" sz="4000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14875" y="1642745"/>
            <a:ext cx="3786505" cy="4429760"/>
          </a:xfrm>
        </p:spPr>
        <p:txBody>
          <a:bodyPr wrap="square" lIns="91440" tIns="45720" rIns="91440" bIns="45720" numCol="1" vert="horz" anchor="ctr">
            <a:normAutofit fontScale="100000" lnSpcReduction="20000"/>
          </a:bodyPr>
          <a:lstStyle/>
          <a:p>
            <a:pPr marL="0" indent="0" defTabSz="508000">
              <a:buFontTx/>
              <a:buNone/>
            </a:pPr>
            <a:r>
              <a:rPr lang="ko-KR" altLang="en-US" sz="2300"/>
              <a:t>독도 주변의 바다는 명태</a:t>
            </a:r>
            <a:r>
              <a:rPr lang="en-US" altLang="ko-KR" sz="2300"/>
              <a:t>, </a:t>
            </a:r>
            <a:r>
              <a:rPr lang="ko-KR" altLang="en-US" sz="2300"/>
              <a:t>오징어</a:t>
            </a:r>
            <a:r>
              <a:rPr lang="en-US" altLang="ko-KR" sz="2300"/>
              <a:t>, </a:t>
            </a:r>
            <a:r>
              <a:rPr lang="ko-KR" altLang="en-US" sz="2300"/>
              <a:t>상어</a:t>
            </a:r>
            <a:r>
              <a:rPr lang="en-US" altLang="ko-KR" sz="2300"/>
              <a:t>, </a:t>
            </a:r>
            <a:r>
              <a:rPr lang="ko-KR" altLang="en-US" sz="2300"/>
              <a:t>연어 등 다양한 물고기들이 많이 잡힌다</a:t>
            </a:r>
            <a:r>
              <a:rPr lang="en-US" altLang="ko-KR" sz="2300"/>
              <a:t>. </a:t>
            </a:r>
            <a:r>
              <a:rPr lang="ko-KR" altLang="en-US" sz="2300"/>
              <a:t>바닷속에도 다시마</a:t>
            </a:r>
            <a:r>
              <a:rPr lang="en-US" altLang="ko-KR" sz="2300"/>
              <a:t>, </a:t>
            </a:r>
            <a:r>
              <a:rPr lang="ko-KR" altLang="en-US" sz="2300"/>
              <a:t>소라</a:t>
            </a:r>
            <a:r>
              <a:rPr lang="en-US" altLang="ko-KR" sz="2300"/>
              <a:t>, </a:t>
            </a:r>
            <a:r>
              <a:rPr lang="ko-KR" altLang="en-US" sz="2300"/>
              <a:t>전복 등 해조류가 다양하게 서식하며 상당량의 지하자원이 묻혀 있는 곳이다</a:t>
            </a:r>
            <a:r>
              <a:rPr lang="en-US" altLang="ko-KR" sz="2300"/>
              <a:t>.</a:t>
            </a:r>
            <a:r>
              <a:rPr lang="ko-KR" altLang="en-US" sz="2300"/>
              <a:t> 또한 우리나라 천연기념물 </a:t>
            </a:r>
            <a:r>
              <a:rPr lang="en-US" altLang="ko-KR" sz="2300"/>
              <a:t>336</a:t>
            </a:r>
            <a:r>
              <a:rPr lang="ko-KR" altLang="en-US" sz="2300"/>
              <a:t>호로 지정되었다</a:t>
            </a:r>
            <a:r>
              <a:rPr lang="en-US" altLang="ko-KR" sz="2300"/>
              <a:t>.</a:t>
            </a:r>
            <a:endParaRPr lang="ko-KR" altLang="en-US" sz="2300"/>
          </a:p>
        </p:txBody>
      </p:sp>
      <p:pic>
        <p:nvPicPr>
          <p:cNvPr id="5" name="내용 개체 틀 3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" y="2420620"/>
            <a:ext cx="4373880" cy="291401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30235" cy="4526915"/>
          </a:xfrm>
        </p:spPr>
        <p:txBody>
          <a:bodyPr>
            <a:normAutofit/>
          </a:bodyPr>
          <a:lstStyle/>
          <a:p>
            <a:endParaRPr lang="en-US" altLang="ko-KR" sz="2300" dirty="0" smtClean="0"/>
          </a:p>
          <a:p>
            <a:endParaRPr lang="en-US" altLang="ko-KR" sz="2300" dirty="0"/>
          </a:p>
          <a:p>
            <a:r>
              <a:rPr lang="en-US" altLang="ko-KR" sz="2300" dirty="0" smtClean="0">
                <a:hlinkClick r:id="rId2"/>
              </a:rPr>
              <a:t>https://www.youtube.com/watch?v=3hQwuqugkik</a:t>
            </a:r>
            <a:r>
              <a:rPr lang="en-US" altLang="ko-KR" sz="2300" dirty="0" smtClean="0"/>
              <a:t> </a:t>
            </a:r>
          </a:p>
          <a:p>
            <a:endParaRPr lang="en-US" altLang="ko-KR" sz="2300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3530" y="285750"/>
            <a:ext cx="8555355" cy="940435"/>
          </a:xfrm>
        </p:spPr>
        <p:txBody>
          <a:bodyPr/>
          <a:lstStyle/>
          <a:p>
            <a:r>
              <a:rPr lang="ko-KR" altLang="en-US" dirty="0" smtClean="0"/>
              <a:t>독도 소개 영상 시청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1953</a:t>
            </a:r>
            <a:r>
              <a:rPr lang="ko-KR" altLang="en-US" dirty="0" smtClean="0"/>
              <a:t>년 독도 수호방안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12420" y="274955"/>
            <a:ext cx="8546465" cy="1143635"/>
          </a:xfrm>
        </p:spPr>
        <p:txBody>
          <a:bodyPr>
            <a:normAutofit/>
          </a:bodyPr>
          <a:lstStyle/>
          <a:p>
            <a:endParaRPr lang="ko-KR" altLang="en-US" dirty="0"/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7360" y="2637155"/>
            <a:ext cx="4000500" cy="2592070"/>
          </a:xfrm>
        </p:spPr>
      </p:pic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67360" y="1557020"/>
            <a:ext cx="4004945" cy="714375"/>
          </a:xfrm>
        </p:spPr>
        <p:txBody>
          <a:bodyPr>
            <a:normAutofit/>
          </a:bodyPr>
          <a:lstStyle/>
          <a:p>
            <a:r>
              <a:rPr lang="ko-KR" altLang="en-US" sz="2000" dirty="0" smtClean="0"/>
              <a:t>한국의 독도수호 대책과 조사활동</a:t>
            </a:r>
            <a:endParaRPr lang="ko-KR" altLang="en-US" sz="2000" dirty="0"/>
          </a:p>
        </p:txBody>
      </p:sp>
      <p:sp>
        <p:nvSpPr>
          <p:cNvPr id="6" name="내용 개체 틀 5"/>
          <p:cNvSpPr>
            <a:spLocks noGrp="1"/>
          </p:cNvSpPr>
          <p:nvPr>
            <p:ph sz="half" idx="4"/>
          </p:nvPr>
        </p:nvSpPr>
        <p:spPr>
          <a:xfrm>
            <a:off x="4716780" y="1499870"/>
            <a:ext cx="4001135" cy="3787140"/>
          </a:xfrm>
        </p:spPr>
        <p:txBody>
          <a:bodyPr wrap="square" lIns="91440" tIns="45720" rIns="91440" bIns="45720" numCol="1" vert="horz" anchor="ctr">
            <a:normAutofit fontScale="92500" lnSpcReduction="20000"/>
          </a:bodyPr>
          <a:lstStyle/>
          <a:p>
            <a:pPr marL="0" indent="0" defTabSz="508000">
              <a:buFontTx/>
              <a:buNone/>
            </a:pPr>
            <a:endParaRPr lang="ko-KR" altLang="en-US" sz="2500"/>
          </a:p>
          <a:p>
            <a:pPr marL="0" indent="0" defTabSz="508000">
              <a:buFontTx/>
              <a:buNone/>
            </a:pPr>
            <a:r>
              <a:rPr lang="ko-KR" altLang="ko-KR" sz="2500"/>
              <a:t>정부의 대책회의</a:t>
            </a:r>
            <a:endParaRPr lang="ko-KR" altLang="en-US" sz="2500"/>
          </a:p>
          <a:p>
            <a:pPr marL="342900" indent="-342900" defTabSz="508000">
              <a:buClr>
                <a:srgbClr val="3F3F3F"/>
              </a:buClr>
              <a:buFont typeface="Arial"/>
              <a:buChar char="•"/>
            </a:pPr>
            <a:endParaRPr lang="ko-KR" altLang="en-US"/>
          </a:p>
          <a:p>
            <a:pPr marL="0" indent="0" defTabSz="508000">
              <a:buFontTx/>
              <a:buNone/>
            </a:pPr>
            <a:r>
              <a:rPr lang="ko-KR" altLang="en-US" sz="1900"/>
              <a:t>외무부는 </a:t>
            </a:r>
            <a:r>
              <a:rPr lang="en-US" altLang="ko-KR" sz="1900"/>
              <a:t>1953</a:t>
            </a:r>
            <a:r>
              <a:rPr lang="ko-KR" altLang="en-US" sz="1900"/>
              <a:t>년 </a:t>
            </a:r>
            <a:r>
              <a:rPr lang="en-US" altLang="ko-KR" sz="1900"/>
              <a:t>7</a:t>
            </a:r>
            <a:r>
              <a:rPr lang="ko-KR" altLang="en-US" sz="1900"/>
              <a:t>월 </a:t>
            </a:r>
            <a:r>
              <a:rPr lang="en-US" altLang="ko-KR" sz="1900"/>
              <a:t>8</a:t>
            </a:r>
            <a:r>
              <a:rPr lang="ko-KR" altLang="en-US" sz="1900"/>
              <a:t>일 </a:t>
            </a:r>
            <a:r>
              <a:rPr lang="en-US" altLang="ko-KR" sz="1900"/>
              <a:t>‘</a:t>
            </a:r>
            <a:r>
              <a:rPr lang="ko-KR" altLang="en-US" sz="1900"/>
              <a:t>독도문제에 관한 관계관 연석회의</a:t>
            </a:r>
            <a:r>
              <a:rPr lang="en-US" altLang="ko-KR" sz="1900"/>
              <a:t>’</a:t>
            </a:r>
            <a:r>
              <a:rPr lang="ko-KR" altLang="en-US" sz="1900"/>
              <a:t>를 소집해 대책을 논의했다</a:t>
            </a:r>
            <a:r>
              <a:rPr lang="en-US" altLang="ko-KR" sz="1900"/>
              <a:t>.</a:t>
            </a:r>
            <a:endParaRPr lang="ko-KR" altLang="en-US" sz="1900"/>
          </a:p>
          <a:p>
            <a:pPr marL="342900" indent="-342900" defTabSz="508000">
              <a:buClr>
                <a:srgbClr val="3F3F3F"/>
              </a:buClr>
              <a:buFont typeface="Arial"/>
              <a:buChar char="•"/>
            </a:pPr>
            <a:endParaRPr lang="ko-KR" altLang="en-US"/>
          </a:p>
          <a:p>
            <a:pPr marL="342900" indent="-342900" defTabSz="508000">
              <a:buClr>
                <a:srgbClr val="3F3F3F"/>
              </a:buClr>
              <a:buFont typeface="Arial"/>
              <a:buChar char="•"/>
            </a:pPr>
            <a:endParaRPr lang="ko-KR" altLang="en-US"/>
          </a:p>
          <a:p>
            <a:pPr marL="342900" indent="-342900" defTabSz="508000">
              <a:buClr>
                <a:srgbClr val="3F3F3F"/>
              </a:buClr>
              <a:buFont typeface="Arial"/>
              <a:buChar char="•"/>
            </a:pPr>
            <a:endParaRPr lang="ko-KR" altLang="en-US"/>
          </a:p>
          <a:p>
            <a:pPr marL="342900" indent="-342900" defTabSz="508000">
              <a:buClr>
                <a:srgbClr val="3F3F3F"/>
              </a:buClr>
              <a:buFont typeface="Arial"/>
              <a:buChar char="•"/>
            </a:pPr>
            <a:endParaRPr lang="ko-KR" altLang="en-US"/>
          </a:p>
          <a:p>
            <a:pPr marL="342900" indent="-342900" defTabSz="508000">
              <a:buClr>
                <a:srgbClr val="3F3F3F"/>
              </a:buClr>
              <a:buFont typeface="Arial"/>
              <a:buChar char="•"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고구려 벽화">
  <a:themeElements>
    <a:clrScheme name="고구려 벽화">
      <a:dk1>
        <a:sysClr val="windowText" lastClr="000000"/>
      </a:dk1>
      <a:lt1>
        <a:sysClr val="window" lastClr="FFFFFF"/>
      </a:lt1>
      <a:dk2>
        <a:srgbClr val="433021"/>
      </a:dk2>
      <a:lt2>
        <a:srgbClr val="E8D8CA"/>
      </a:lt2>
      <a:accent1>
        <a:srgbClr val="E49458"/>
      </a:accent1>
      <a:accent2>
        <a:srgbClr val="74AD8D"/>
      </a:accent2>
      <a:accent3>
        <a:srgbClr val="D4AC30"/>
      </a:accent3>
      <a:accent4>
        <a:srgbClr val="7BA5BE"/>
      </a:accent4>
      <a:accent5>
        <a:srgbClr val="E4A098"/>
      </a:accent5>
      <a:accent6>
        <a:srgbClr val="70B4B7"/>
      </a:accent6>
      <a:hlink>
        <a:srgbClr val="008685"/>
      </a:hlink>
      <a:folHlink>
        <a:srgbClr val="EA5A23"/>
      </a:folHlink>
    </a:clrScheme>
    <a:fontScheme name="고구려 벽화">
      <a:maj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고구려 벽화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60000">
              <a:schemeClr val="phClr">
                <a:tint val="100000"/>
                <a:shade val="55000"/>
                <a:hueMod val="100000"/>
                <a:satMod val="100000"/>
              </a:schemeClr>
            </a:gs>
          </a:gsLst>
          <a:path path="circle">
            <a:fillToRect l="50000" t="90000" r="50000" b="1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3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Polaris Office Slide</Application>
  <AppVersion>12.000</AppVersion>
  <Characters>0</Characters>
  <CharactersWithSpaces>0</CharactersWithSpaces>
  <DocSecurity>0</DocSecurity>
  <HyperlinksChanged>false</HyperlinksChanged>
  <Lines>0</Lines>
  <LinksUpToDate>false</LinksUpToDate>
  <Pages>25</Pages>
  <Paragraphs>74</Paragraphs>
  <Words>499</Words>
  <TotalTime>0</TotalTime>
  <MMClips>0</MMClips>
  <ScaleCrop>false</ScaleCrop>
  <HeadingPairs>
    <vt:vector size="2" baseType="variant">
      <vt:variant>
        <vt:lpstr>Title</vt:lpstr>
      </vt:variant>
      <vt:variant>
        <vt:i4>1</vt:i4>
      </vt:variant>
    </vt:vector>
  </HeadingPairs>
  <TitlesOfParts>
    <vt:vector size="1" baseType="lpstr">
      <vt:lpstr>Title text</vt:lpstr>
    </vt:vector>
  </TitlesOfParts>
  <SharedDoc>false</SharedDoc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3</cp:revision>
  <dc:creator>LG</dc:creator>
  <cp:lastModifiedBy>gudcjf3966</cp:lastModifiedBy>
  <dc:title>한국의 독도 수호방안  독도영토학</dc:title>
  <cp:version>9.101.23.39576</cp:version>
  <dcterms:modified xsi:type="dcterms:W3CDTF">2020-09-28T16:40:07Z</dcterms:modified>
</cp:coreProperties>
</file>