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2" r:id="rId19"/>
    <p:sldId id="276" r:id="rId20"/>
    <p:sldId id="27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61C58-7DED-45D1-A5B5-9A453BD87CD9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DF9FAE-459B-43A0-BA9D-95415E814E8A}">
      <dgm:prSet phldrT="[Text]" custT="1"/>
      <dgm:spPr/>
      <dgm:t>
        <a:bodyPr/>
        <a:lstStyle/>
        <a:p>
          <a:r>
            <a:rPr lang="ko-KR" altLang="en-US" sz="40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독도의 전략적 중요성</a:t>
          </a:r>
          <a:endParaRPr lang="en-US" sz="4000" dirty="0"/>
        </a:p>
      </dgm:t>
    </dgm:pt>
    <dgm:pt modelId="{5FA3E451-DE06-4D56-94FC-955D16F9445E}" type="parTrans" cxnId="{ECCAD5BA-4FAF-4F6F-9AF1-B6C3AECA23BC}">
      <dgm:prSet/>
      <dgm:spPr/>
      <dgm:t>
        <a:bodyPr/>
        <a:lstStyle/>
        <a:p>
          <a:endParaRPr lang="en-US"/>
        </a:p>
      </dgm:t>
    </dgm:pt>
    <dgm:pt modelId="{238C71C1-BA39-4C07-A516-0D032E6EABBC}" type="sibTrans" cxnId="{ECCAD5BA-4FAF-4F6F-9AF1-B6C3AECA23BC}">
      <dgm:prSet/>
      <dgm:spPr/>
      <dgm:t>
        <a:bodyPr/>
        <a:lstStyle/>
        <a:p>
          <a:endParaRPr lang="en-US"/>
        </a:p>
      </dgm:t>
    </dgm:pt>
    <dgm:pt modelId="{AE2A88A8-F168-4D0D-B578-A95CB446C91E}">
      <dgm:prSet phldrT="[Text]" custT="1"/>
      <dgm:spPr/>
      <dgm:t>
        <a:bodyPr/>
        <a:lstStyle/>
        <a:p>
          <a:r>
            <a:rPr lang="ko-KR" altLang="en-US" sz="4000" dirty="0" smtClean="0">
              <a:latin typeface="Batang" panose="02030600000101010101" pitchFamily="18" charset="-127"/>
              <a:ea typeface="Batang" panose="02030600000101010101" pitchFamily="18" charset="-127"/>
            </a:rPr>
            <a:t>한국 정부의 행동</a:t>
          </a:r>
          <a:endParaRPr lang="en-US" sz="4000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B003A7BC-0E7A-433B-B520-599E574E1529}" type="parTrans" cxnId="{FCCAD00A-51D1-4771-A4DC-5FF190D35ECD}">
      <dgm:prSet/>
      <dgm:spPr/>
      <dgm:t>
        <a:bodyPr/>
        <a:lstStyle/>
        <a:p>
          <a:endParaRPr lang="en-US"/>
        </a:p>
      </dgm:t>
    </dgm:pt>
    <dgm:pt modelId="{1723163B-E068-4718-A1CC-CA5912E57E59}" type="sibTrans" cxnId="{FCCAD00A-51D1-4771-A4DC-5FF190D35ECD}">
      <dgm:prSet/>
      <dgm:spPr/>
      <dgm:t>
        <a:bodyPr/>
        <a:lstStyle/>
        <a:p>
          <a:endParaRPr lang="en-US"/>
        </a:p>
      </dgm:t>
    </dgm:pt>
    <dgm:pt modelId="{5768DF3E-AF21-44D6-8E0D-483231CC684A}">
      <dgm:prSet phldrT="[Text]" custT="1"/>
      <dgm:spPr/>
      <dgm:t>
        <a:bodyPr/>
        <a:lstStyle/>
        <a:p>
          <a:r>
            <a:rPr lang="ko-KR" altLang="en-US" sz="4000" dirty="0" smtClean="0">
              <a:latin typeface="Batang" panose="02030600000101010101" pitchFamily="18" charset="-127"/>
              <a:ea typeface="Batang" panose="02030600000101010101" pitchFamily="18" charset="-127"/>
            </a:rPr>
            <a:t>결론</a:t>
          </a:r>
          <a:endParaRPr lang="en-US" sz="4000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27AD8354-EF2E-4A72-B277-C69376815286}" type="parTrans" cxnId="{3CD815FC-4007-4F82-9560-B2AEF51FB196}">
      <dgm:prSet/>
      <dgm:spPr/>
      <dgm:t>
        <a:bodyPr/>
        <a:lstStyle/>
        <a:p>
          <a:endParaRPr lang="en-US"/>
        </a:p>
      </dgm:t>
    </dgm:pt>
    <dgm:pt modelId="{3C6ED363-6139-416A-87B8-B2EB344E0B1B}" type="sibTrans" cxnId="{3CD815FC-4007-4F82-9560-B2AEF51FB196}">
      <dgm:prSet/>
      <dgm:spPr/>
      <dgm:t>
        <a:bodyPr/>
        <a:lstStyle/>
        <a:p>
          <a:endParaRPr lang="en-US"/>
        </a:p>
      </dgm:t>
    </dgm:pt>
    <dgm:pt modelId="{4D7A282F-26D0-481D-ADBF-095869B91BDD}" type="pres">
      <dgm:prSet presAssocID="{6F461C58-7DED-45D1-A5B5-9A453BD87C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AE7704-AA74-4A56-8887-33B8D802305A}" type="pres">
      <dgm:prSet presAssocID="{17DF9FAE-459B-43A0-BA9D-95415E814E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08037-DB7E-44CE-9150-FCE05F084911}" type="pres">
      <dgm:prSet presAssocID="{238C71C1-BA39-4C07-A516-0D032E6EABBC}" presName="sibTrans" presStyleCnt="0"/>
      <dgm:spPr/>
    </dgm:pt>
    <dgm:pt modelId="{4D26BCE2-301A-42D1-811B-7C47B02C4E63}" type="pres">
      <dgm:prSet presAssocID="{AE2A88A8-F168-4D0D-B578-A95CB446C9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7E6C2-F801-4F95-AF19-72EA5793CF62}" type="pres">
      <dgm:prSet presAssocID="{1723163B-E068-4718-A1CC-CA5912E57E59}" presName="sibTrans" presStyleCnt="0"/>
      <dgm:spPr/>
    </dgm:pt>
    <dgm:pt modelId="{3DFF7A63-CD8A-40B2-92F4-44006789D2F3}" type="pres">
      <dgm:prSet presAssocID="{5768DF3E-AF21-44D6-8E0D-483231CC68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2F08F-E309-4D6A-8607-0693890F9094}" type="presOf" srcId="{17DF9FAE-459B-43A0-BA9D-95415E814E8A}" destId="{41AE7704-AA74-4A56-8887-33B8D802305A}" srcOrd="0" destOrd="0" presId="urn:microsoft.com/office/officeart/2005/8/layout/hList6"/>
    <dgm:cxn modelId="{A0768F1A-AA8F-4CAB-B940-274EC09EFADC}" type="presOf" srcId="{5768DF3E-AF21-44D6-8E0D-483231CC684A}" destId="{3DFF7A63-CD8A-40B2-92F4-44006789D2F3}" srcOrd="0" destOrd="0" presId="urn:microsoft.com/office/officeart/2005/8/layout/hList6"/>
    <dgm:cxn modelId="{FCCAD00A-51D1-4771-A4DC-5FF190D35ECD}" srcId="{6F461C58-7DED-45D1-A5B5-9A453BD87CD9}" destId="{AE2A88A8-F168-4D0D-B578-A95CB446C91E}" srcOrd="1" destOrd="0" parTransId="{B003A7BC-0E7A-433B-B520-599E574E1529}" sibTransId="{1723163B-E068-4718-A1CC-CA5912E57E59}"/>
    <dgm:cxn modelId="{ECCAD5BA-4FAF-4F6F-9AF1-B6C3AECA23BC}" srcId="{6F461C58-7DED-45D1-A5B5-9A453BD87CD9}" destId="{17DF9FAE-459B-43A0-BA9D-95415E814E8A}" srcOrd="0" destOrd="0" parTransId="{5FA3E451-DE06-4D56-94FC-955D16F9445E}" sibTransId="{238C71C1-BA39-4C07-A516-0D032E6EABBC}"/>
    <dgm:cxn modelId="{CE2DC054-671F-4A78-9680-223BD6ED18D6}" type="presOf" srcId="{AE2A88A8-F168-4D0D-B578-A95CB446C91E}" destId="{4D26BCE2-301A-42D1-811B-7C47B02C4E63}" srcOrd="0" destOrd="0" presId="urn:microsoft.com/office/officeart/2005/8/layout/hList6"/>
    <dgm:cxn modelId="{3CD815FC-4007-4F82-9560-B2AEF51FB196}" srcId="{6F461C58-7DED-45D1-A5B5-9A453BD87CD9}" destId="{5768DF3E-AF21-44D6-8E0D-483231CC684A}" srcOrd="2" destOrd="0" parTransId="{27AD8354-EF2E-4A72-B277-C69376815286}" sibTransId="{3C6ED363-6139-416A-87B8-B2EB344E0B1B}"/>
    <dgm:cxn modelId="{688C55C9-78D7-4942-8EA1-7863B60C143D}" type="presOf" srcId="{6F461C58-7DED-45D1-A5B5-9A453BD87CD9}" destId="{4D7A282F-26D0-481D-ADBF-095869B91BDD}" srcOrd="0" destOrd="0" presId="urn:microsoft.com/office/officeart/2005/8/layout/hList6"/>
    <dgm:cxn modelId="{CE02A0BA-C7B6-4AC4-B081-E3BD8A626E63}" type="presParOf" srcId="{4D7A282F-26D0-481D-ADBF-095869B91BDD}" destId="{41AE7704-AA74-4A56-8887-33B8D802305A}" srcOrd="0" destOrd="0" presId="urn:microsoft.com/office/officeart/2005/8/layout/hList6"/>
    <dgm:cxn modelId="{E942E4FC-818B-436E-8B22-85554E9AB123}" type="presParOf" srcId="{4D7A282F-26D0-481D-ADBF-095869B91BDD}" destId="{89308037-DB7E-44CE-9150-FCE05F084911}" srcOrd="1" destOrd="0" presId="urn:microsoft.com/office/officeart/2005/8/layout/hList6"/>
    <dgm:cxn modelId="{10C40366-4833-495F-8589-671C4D9E0D96}" type="presParOf" srcId="{4D7A282F-26D0-481D-ADBF-095869B91BDD}" destId="{4D26BCE2-301A-42D1-811B-7C47B02C4E63}" srcOrd="2" destOrd="0" presId="urn:microsoft.com/office/officeart/2005/8/layout/hList6"/>
    <dgm:cxn modelId="{38DFDE24-9285-42BB-B49C-82C87688E0EB}" type="presParOf" srcId="{4D7A282F-26D0-481D-ADBF-095869B91BDD}" destId="{5447E6C2-F801-4F95-AF19-72EA5793CF62}" srcOrd="3" destOrd="0" presId="urn:microsoft.com/office/officeart/2005/8/layout/hList6"/>
    <dgm:cxn modelId="{C8F73EDD-4062-4E9E-92FD-DB7B1CC58D0A}" type="presParOf" srcId="{4D7A282F-26D0-481D-ADBF-095869B91BDD}" destId="{3DFF7A63-CD8A-40B2-92F4-44006789D2F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A3EE-4317-497D-964D-A9137B49A47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129BD2-78A1-4E96-A4E7-B9D16E5A4C12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경찰이 돋도에 주둔하여 섬을 지키고 있으며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군대는 독도의 수역과 영공을 보호하고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784FFD4C-D0B4-4936-B6AE-A9BD1EBB87CF}" type="parTrans" cxnId="{C6A4FFF4-312A-4D4B-9EFA-DDD047A269D5}">
      <dgm:prSet/>
      <dgm:spPr/>
      <dgm:t>
        <a:bodyPr/>
        <a:lstStyle/>
        <a:p>
          <a:endParaRPr lang="en-US"/>
        </a:p>
      </dgm:t>
    </dgm:pt>
    <dgm:pt modelId="{D2638982-AB14-4817-9704-3D3AD4E98BE2}" type="sibTrans" cxnId="{C6A4FFF4-312A-4D4B-9EFA-DDD047A269D5}">
      <dgm:prSet/>
      <dgm:spPr/>
      <dgm:t>
        <a:bodyPr/>
        <a:lstStyle/>
        <a:p>
          <a:endParaRPr lang="en-US"/>
        </a:p>
      </dgm:t>
    </dgm:pt>
    <dgm:pt modelId="{D51FD592-5C10-422E-9C80-8FA63B7F0943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관한 법률과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경제정책을 시행하고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951C06D-FB64-4D64-9F19-B23E948CA3B1}" type="parTrans" cxnId="{8DE71200-C8AA-415F-8438-D2D95AB1D76B}">
      <dgm:prSet/>
      <dgm:spPr/>
      <dgm:t>
        <a:bodyPr/>
        <a:lstStyle/>
        <a:p>
          <a:endParaRPr lang="en-US"/>
        </a:p>
      </dgm:t>
    </dgm:pt>
    <dgm:pt modelId="{CC00EBD4-9083-414C-A77F-69B21DE651FB}" type="sibTrans" cxnId="{8DE71200-C8AA-415F-8438-D2D95AB1D76B}">
      <dgm:prSet/>
      <dgm:spPr/>
      <dgm:t>
        <a:bodyPr/>
        <a:lstStyle/>
        <a:p>
          <a:endParaRPr lang="en-US"/>
        </a:p>
      </dgm:t>
    </dgm:pt>
    <dgm:pt modelId="{5BDD836C-B798-41B0-85F7-FF369F64220B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건축물들을 건설하여 운영하고 있음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3616312-674C-4C47-B49C-1268EBEF8688}" type="parTrans" cxnId="{A18BBDB6-B708-4554-8580-714343E8109E}">
      <dgm:prSet/>
      <dgm:spPr/>
      <dgm:t>
        <a:bodyPr/>
        <a:lstStyle/>
        <a:p>
          <a:endParaRPr lang="en-US"/>
        </a:p>
      </dgm:t>
    </dgm:pt>
    <dgm:pt modelId="{1F842397-788A-4F12-88FE-512F67E70DB3}" type="sibTrans" cxnId="{A18BBDB6-B708-4554-8580-714343E8109E}">
      <dgm:prSet/>
      <dgm:spPr/>
      <dgm:t>
        <a:bodyPr/>
        <a:lstStyle/>
        <a:p>
          <a:endParaRPr lang="en-US"/>
        </a:p>
      </dgm:t>
    </dgm:pt>
    <dgm:pt modelId="{F7B8CABB-C96A-4745-B1DB-4921F5C66BE1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미디어 임팩트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7ACDF91-6544-4155-9D6D-D19176C902CC}" type="parTrans" cxnId="{39B71FC9-0BE6-4DBA-8E5F-F573377D6DA9}">
      <dgm:prSet/>
      <dgm:spPr/>
      <dgm:t>
        <a:bodyPr/>
        <a:lstStyle/>
        <a:p>
          <a:endParaRPr lang="en-US"/>
        </a:p>
      </dgm:t>
    </dgm:pt>
    <dgm:pt modelId="{67B86B4F-4A32-4310-ACDE-4D9CB37B717D}" type="sibTrans" cxnId="{39B71FC9-0BE6-4DBA-8E5F-F573377D6DA9}">
      <dgm:prSet/>
      <dgm:spPr/>
      <dgm:t>
        <a:bodyPr/>
        <a:lstStyle/>
        <a:p>
          <a:endParaRPr lang="en-US"/>
        </a:p>
      </dgm:t>
    </dgm:pt>
    <dgm:pt modelId="{45777838-B58D-4329-B131-BC1F09AB7AA4}">
      <dgm:prSet/>
      <dgm:spPr/>
      <dgm:t>
        <a:bodyPr/>
        <a:lstStyle/>
        <a:p>
          <a:pPr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살고 있는 한국인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</a:p>
      </dgm:t>
    </dgm:pt>
    <dgm:pt modelId="{78625714-1E3B-4938-91F6-C07E3A3752AA}" type="parTrans" cxnId="{944C18C2-CF77-4B96-B0EE-3C093651BA33}">
      <dgm:prSet/>
      <dgm:spPr/>
      <dgm:t>
        <a:bodyPr/>
        <a:lstStyle/>
        <a:p>
          <a:endParaRPr lang="en-US"/>
        </a:p>
      </dgm:t>
    </dgm:pt>
    <dgm:pt modelId="{EB788E68-ACFD-44E5-A5CF-B34238D35299}" type="sibTrans" cxnId="{944C18C2-CF77-4B96-B0EE-3C093651BA33}">
      <dgm:prSet/>
      <dgm:spPr/>
      <dgm:t>
        <a:bodyPr/>
        <a:lstStyle/>
        <a:p>
          <a:endParaRPr lang="en-US"/>
        </a:p>
      </dgm:t>
    </dgm:pt>
    <dgm:pt modelId="{00E7C0BF-925A-4CB1-AD63-5860C54649BB}">
      <dgm:prSet/>
      <dgm:spPr/>
      <dgm:t>
        <a:bodyPr/>
        <a:lstStyle/>
        <a:p>
          <a:r>
            <a:rPr lang="ko-KR" altLang="en-US" b="0" dirty="0" smtClean="0">
              <a:latin typeface="Batang" panose="02030600000101010101" pitchFamily="18" charset="-127"/>
              <a:ea typeface="Batang" panose="02030600000101010101" pitchFamily="18" charset="-127"/>
            </a:rPr>
            <a:t>해상 전략적 차원의 독도수호 방안</a:t>
          </a:r>
          <a:r>
            <a:rPr lang="en-US" altLang="ko-KR" b="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b="0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6CF11A1-63B8-4674-971B-93A8A17390EC}" type="parTrans" cxnId="{A878CB01-BB90-47DF-8659-E7F36DF2B74B}">
      <dgm:prSet/>
      <dgm:spPr/>
      <dgm:t>
        <a:bodyPr/>
        <a:lstStyle/>
        <a:p>
          <a:endParaRPr lang="en-US"/>
        </a:p>
      </dgm:t>
    </dgm:pt>
    <dgm:pt modelId="{76F47224-B1BB-40EF-AE2E-89B62C8F745F}" type="sibTrans" cxnId="{A878CB01-BB90-47DF-8659-E7F36DF2B74B}">
      <dgm:prSet/>
      <dgm:spPr/>
      <dgm:t>
        <a:bodyPr/>
        <a:lstStyle/>
        <a:p>
          <a:endParaRPr lang="en-US"/>
        </a:p>
      </dgm:t>
    </dgm:pt>
    <dgm:pt modelId="{60E48FB9-4DC0-4DB0-974B-40617B510EBB}" type="pres">
      <dgm:prSet presAssocID="{C87EA3EE-4317-497D-964D-A9137B49A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5E527-381B-4ED1-ABC5-FC0A3AC012DC}" type="pres">
      <dgm:prSet presAssocID="{CE129BD2-78A1-4E96-A4E7-B9D16E5A4C1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53BA-5235-4395-BBED-60F49BC5C387}" type="pres">
      <dgm:prSet presAssocID="{D2638982-AB14-4817-9704-3D3AD4E98BE2}" presName="spacer" presStyleCnt="0"/>
      <dgm:spPr/>
    </dgm:pt>
    <dgm:pt modelId="{5420C0BB-98D2-440C-9965-A802862D1A58}" type="pres">
      <dgm:prSet presAssocID="{D51FD592-5C10-422E-9C80-8FA63B7F094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627C-C6DA-446B-AA69-DF2CE7063FF7}" type="pres">
      <dgm:prSet presAssocID="{CC00EBD4-9083-414C-A77F-69B21DE651FB}" presName="spacer" presStyleCnt="0"/>
      <dgm:spPr/>
    </dgm:pt>
    <dgm:pt modelId="{6F850365-7355-4103-888E-5D9E6B656A92}" type="pres">
      <dgm:prSet presAssocID="{5BDD836C-B798-41B0-85F7-FF369F64220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A1968-90B3-4BCC-82CC-D1C085A99CF2}" type="pres">
      <dgm:prSet presAssocID="{1F842397-788A-4F12-88FE-512F67E70DB3}" presName="spacer" presStyleCnt="0"/>
      <dgm:spPr/>
    </dgm:pt>
    <dgm:pt modelId="{4DD3879C-3E53-4E29-B748-22B1BA16C2ED}" type="pres">
      <dgm:prSet presAssocID="{F7B8CABB-C96A-4745-B1DB-4921F5C66BE1}" presName="parentText" presStyleLbl="node1" presStyleIdx="3" presStyleCnt="6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0452-7A39-4ADC-BDFF-98865DA7FD53}" type="pres">
      <dgm:prSet presAssocID="{67B86B4F-4A32-4310-ACDE-4D9CB37B717D}" presName="spacer" presStyleCnt="0"/>
      <dgm:spPr/>
    </dgm:pt>
    <dgm:pt modelId="{96EA9E7D-A177-48ED-98EA-B0D1957E55D5}" type="pres">
      <dgm:prSet presAssocID="{45777838-B58D-4329-B131-BC1F09AB7AA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6DBBB-AB37-4A7C-A970-B54DA857E1A9}" type="pres">
      <dgm:prSet presAssocID="{EB788E68-ACFD-44E5-A5CF-B34238D35299}" presName="spacer" presStyleCnt="0"/>
      <dgm:spPr/>
    </dgm:pt>
    <dgm:pt modelId="{06F0BEFF-D94C-4CDB-B046-979702144EA2}" type="pres">
      <dgm:prSet presAssocID="{00E7C0BF-925A-4CB1-AD63-5860C54649B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4FFF4-312A-4D4B-9EFA-DDD047A269D5}" srcId="{C87EA3EE-4317-497D-964D-A9137B49A479}" destId="{CE129BD2-78A1-4E96-A4E7-B9D16E5A4C12}" srcOrd="0" destOrd="0" parTransId="{784FFD4C-D0B4-4936-B6AE-A9BD1EBB87CF}" sibTransId="{D2638982-AB14-4817-9704-3D3AD4E98BE2}"/>
    <dgm:cxn modelId="{DD8669D2-83AC-4D0F-8692-C94F36FC9791}" type="presOf" srcId="{5BDD836C-B798-41B0-85F7-FF369F64220B}" destId="{6F850365-7355-4103-888E-5D9E6B656A92}" srcOrd="0" destOrd="0" presId="urn:microsoft.com/office/officeart/2005/8/layout/vList2"/>
    <dgm:cxn modelId="{8DE71200-C8AA-415F-8438-D2D95AB1D76B}" srcId="{C87EA3EE-4317-497D-964D-A9137B49A479}" destId="{D51FD592-5C10-422E-9C80-8FA63B7F0943}" srcOrd="1" destOrd="0" parTransId="{3951C06D-FB64-4D64-9F19-B23E948CA3B1}" sibTransId="{CC00EBD4-9083-414C-A77F-69B21DE651FB}"/>
    <dgm:cxn modelId="{A18BBDB6-B708-4554-8580-714343E8109E}" srcId="{C87EA3EE-4317-497D-964D-A9137B49A479}" destId="{5BDD836C-B798-41B0-85F7-FF369F64220B}" srcOrd="2" destOrd="0" parTransId="{D3616312-674C-4C47-B49C-1268EBEF8688}" sibTransId="{1F842397-788A-4F12-88FE-512F67E70DB3}"/>
    <dgm:cxn modelId="{A878CB01-BB90-47DF-8659-E7F36DF2B74B}" srcId="{C87EA3EE-4317-497D-964D-A9137B49A479}" destId="{00E7C0BF-925A-4CB1-AD63-5860C54649BB}" srcOrd="5" destOrd="0" parTransId="{F6CF11A1-63B8-4674-971B-93A8A17390EC}" sibTransId="{76F47224-B1BB-40EF-AE2E-89B62C8F745F}"/>
    <dgm:cxn modelId="{5DD7B30A-E2BC-496B-ADBC-0000DB9B76F1}" type="presOf" srcId="{00E7C0BF-925A-4CB1-AD63-5860C54649BB}" destId="{06F0BEFF-D94C-4CDB-B046-979702144EA2}" srcOrd="0" destOrd="0" presId="urn:microsoft.com/office/officeart/2005/8/layout/vList2"/>
    <dgm:cxn modelId="{9A2EF3BA-D287-48B0-8A89-081E61731BEA}" type="presOf" srcId="{CE129BD2-78A1-4E96-A4E7-B9D16E5A4C12}" destId="{3075E527-381B-4ED1-ABC5-FC0A3AC012DC}" srcOrd="0" destOrd="0" presId="urn:microsoft.com/office/officeart/2005/8/layout/vList2"/>
    <dgm:cxn modelId="{39B71FC9-0BE6-4DBA-8E5F-F573377D6DA9}" srcId="{C87EA3EE-4317-497D-964D-A9137B49A479}" destId="{F7B8CABB-C96A-4745-B1DB-4921F5C66BE1}" srcOrd="3" destOrd="0" parTransId="{C7ACDF91-6544-4155-9D6D-D19176C902CC}" sibTransId="{67B86B4F-4A32-4310-ACDE-4D9CB37B717D}"/>
    <dgm:cxn modelId="{DC7C5503-C7C9-49B6-8C4A-3CBF43BB7D37}" type="presOf" srcId="{C87EA3EE-4317-497D-964D-A9137B49A479}" destId="{60E48FB9-4DC0-4DB0-974B-40617B510EBB}" srcOrd="0" destOrd="0" presId="urn:microsoft.com/office/officeart/2005/8/layout/vList2"/>
    <dgm:cxn modelId="{8A1BF135-D7EA-4B14-8B4B-DA5A4F1674EF}" type="presOf" srcId="{F7B8CABB-C96A-4745-B1DB-4921F5C66BE1}" destId="{4DD3879C-3E53-4E29-B748-22B1BA16C2ED}" srcOrd="0" destOrd="0" presId="urn:microsoft.com/office/officeart/2005/8/layout/vList2"/>
    <dgm:cxn modelId="{C419F716-9779-4210-A47F-37D91DE87745}" type="presOf" srcId="{D51FD592-5C10-422E-9C80-8FA63B7F0943}" destId="{5420C0BB-98D2-440C-9965-A802862D1A58}" srcOrd="0" destOrd="0" presId="urn:microsoft.com/office/officeart/2005/8/layout/vList2"/>
    <dgm:cxn modelId="{944C18C2-CF77-4B96-B0EE-3C093651BA33}" srcId="{C87EA3EE-4317-497D-964D-A9137B49A479}" destId="{45777838-B58D-4329-B131-BC1F09AB7AA4}" srcOrd="4" destOrd="0" parTransId="{78625714-1E3B-4938-91F6-C07E3A3752AA}" sibTransId="{EB788E68-ACFD-44E5-A5CF-B34238D35299}"/>
    <dgm:cxn modelId="{5A7E3B1F-080E-4293-8E3F-942E5D6D7E6D}" type="presOf" srcId="{45777838-B58D-4329-B131-BC1F09AB7AA4}" destId="{96EA9E7D-A177-48ED-98EA-B0D1957E55D5}" srcOrd="0" destOrd="0" presId="urn:microsoft.com/office/officeart/2005/8/layout/vList2"/>
    <dgm:cxn modelId="{D315D710-9B96-41EE-8B95-32B61D0B0F15}" type="presParOf" srcId="{60E48FB9-4DC0-4DB0-974B-40617B510EBB}" destId="{3075E527-381B-4ED1-ABC5-FC0A3AC012DC}" srcOrd="0" destOrd="0" presId="urn:microsoft.com/office/officeart/2005/8/layout/vList2"/>
    <dgm:cxn modelId="{2A5682CD-D448-4DDE-9CB8-22765F8EAF79}" type="presParOf" srcId="{60E48FB9-4DC0-4DB0-974B-40617B510EBB}" destId="{2B1853BA-5235-4395-BBED-60F49BC5C387}" srcOrd="1" destOrd="0" presId="urn:microsoft.com/office/officeart/2005/8/layout/vList2"/>
    <dgm:cxn modelId="{B1FEA42F-764B-4A6C-A3B1-9132B8CD211E}" type="presParOf" srcId="{60E48FB9-4DC0-4DB0-974B-40617B510EBB}" destId="{5420C0BB-98D2-440C-9965-A802862D1A58}" srcOrd="2" destOrd="0" presId="urn:microsoft.com/office/officeart/2005/8/layout/vList2"/>
    <dgm:cxn modelId="{87498D9C-0A6F-483B-A8E6-40FF7FE41A04}" type="presParOf" srcId="{60E48FB9-4DC0-4DB0-974B-40617B510EBB}" destId="{6DF0627C-C6DA-446B-AA69-DF2CE7063FF7}" srcOrd="3" destOrd="0" presId="urn:microsoft.com/office/officeart/2005/8/layout/vList2"/>
    <dgm:cxn modelId="{65C2D97A-8A30-428E-BD1A-8904F6EBCC4E}" type="presParOf" srcId="{60E48FB9-4DC0-4DB0-974B-40617B510EBB}" destId="{6F850365-7355-4103-888E-5D9E6B656A92}" srcOrd="4" destOrd="0" presId="urn:microsoft.com/office/officeart/2005/8/layout/vList2"/>
    <dgm:cxn modelId="{3CABD832-50EB-4247-8E9E-9C88BBCC8AD7}" type="presParOf" srcId="{60E48FB9-4DC0-4DB0-974B-40617B510EBB}" destId="{5FDA1968-90B3-4BCC-82CC-D1C085A99CF2}" srcOrd="5" destOrd="0" presId="urn:microsoft.com/office/officeart/2005/8/layout/vList2"/>
    <dgm:cxn modelId="{DDAEFCDF-8CD9-4EC0-AB83-3C5BF3CFB4EB}" type="presParOf" srcId="{60E48FB9-4DC0-4DB0-974B-40617B510EBB}" destId="{4DD3879C-3E53-4E29-B748-22B1BA16C2ED}" srcOrd="6" destOrd="0" presId="urn:microsoft.com/office/officeart/2005/8/layout/vList2"/>
    <dgm:cxn modelId="{1B525AB7-D1E6-4317-8F5F-9693A9B470AE}" type="presParOf" srcId="{60E48FB9-4DC0-4DB0-974B-40617B510EBB}" destId="{630B0452-7A39-4ADC-BDFF-98865DA7FD53}" srcOrd="7" destOrd="0" presId="urn:microsoft.com/office/officeart/2005/8/layout/vList2"/>
    <dgm:cxn modelId="{483A68EE-25D8-41BE-B059-5A08F3A6F2BE}" type="presParOf" srcId="{60E48FB9-4DC0-4DB0-974B-40617B510EBB}" destId="{96EA9E7D-A177-48ED-98EA-B0D1957E55D5}" srcOrd="8" destOrd="0" presId="urn:microsoft.com/office/officeart/2005/8/layout/vList2"/>
    <dgm:cxn modelId="{70341C97-B1C4-49C0-8814-C8D322A0B8E4}" type="presParOf" srcId="{60E48FB9-4DC0-4DB0-974B-40617B510EBB}" destId="{7B36DBBB-AB37-4A7C-A970-B54DA857E1A9}" srcOrd="9" destOrd="0" presId="urn:microsoft.com/office/officeart/2005/8/layout/vList2"/>
    <dgm:cxn modelId="{2C5A1BCF-B6DC-493A-AB8A-0A58A9D87D0D}" type="presParOf" srcId="{60E48FB9-4DC0-4DB0-974B-40617B510EBB}" destId="{06F0BEFF-D94C-4CDB-B046-979702144EA2}" srcOrd="10" destOrd="0" presId="urn:microsoft.com/office/officeart/2005/8/layout/vList2"/>
  </dgm:cxnLst>
  <dgm:bg/>
  <dgm:whole>
    <a:effectLst>
      <a:reflection blurRad="6350" stA="50000" endA="300" endPos="555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0A0E3-DC05-4232-B694-BE3DDC308852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290E66-0B76-432D-A671-2F2BE6D986B0}">
      <dgm:prSet/>
      <dgm:spPr/>
      <dgm:t>
        <a:bodyPr/>
        <a:lstStyle/>
        <a:p>
          <a:pPr algn="ctr"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1954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8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월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한국은 독도에 등대를 건설하고 경비원을 파견하여 군도가 한국에 속했다는 사실을 세계에 알렸다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E24FBCDE-FDEC-48C8-A7BF-DF2EDD32F859}" type="parTrans" cxnId="{62C80722-DDB3-403C-820C-0824730A07E1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EA3DE13-3263-47E9-ABB1-A71C026CED91}" type="sibTrans" cxnId="{62C80722-DDB3-403C-820C-0824730A07E1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60C2C55A-A2F1-414F-A838-4B567BC8401A}">
      <dgm:prSet/>
      <dgm:spPr/>
      <dgm:t>
        <a:bodyPr/>
        <a:lstStyle/>
        <a:p>
          <a:pPr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1996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 정부가 군도에 방파제와 부두 건설 계획을 발표했을 때 분쟁 군도는 다시 한 번 뜨거워졌습니다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ADD5493-9065-44F6-BD50-1E334B853DB1}" type="parTrans" cxnId="{F5BDE32D-6B1C-46BE-87AB-221BB456159A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73E835E3-CC1D-4E75-9344-EDC3C7A6D5AD}" type="sibTrans" cxnId="{F5BDE32D-6B1C-46BE-87AB-221BB456159A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90ED7BD-C394-4170-948E-31418771BD83}">
      <dgm:prSet/>
      <dgm:spPr/>
      <dgm:t>
        <a:bodyPr/>
        <a:lstStyle/>
        <a:p>
          <a:pPr rtl="0"/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2007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한국은 섬에 담수를 공급하기 위해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개의 해수 정화 공장을 완공했으며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매일 최대 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28 </a:t>
          </a:r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톤의 깨끗한 물을 여과 할 수 있습니다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DE91289-CAD8-43F7-A8DD-DF5A1D1E7D65}" type="parTrans" cxnId="{7BEF8DD3-3765-4D00-BC87-E5B502E593B7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5E00DD22-4891-4E57-B209-6A265234C9ED}" type="sibTrans" cxnId="{7BEF8DD3-3765-4D00-BC87-E5B502E593B7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135C243-54EB-4F02-8D79-197708AEB8D6}">
      <dgm:prSet/>
      <dgm:spPr/>
      <dgm:t>
        <a:bodyPr/>
        <a:lstStyle/>
        <a:p>
          <a:pPr algn="ctr" rtl="0"/>
          <a:r>
            <a:rPr lang="ko-KR" dirty="0" smtClean="0">
              <a:latin typeface="Batang" panose="02030600000101010101" pitchFamily="18" charset="-127"/>
              <a:ea typeface="Batang" panose="02030600000101010101" pitchFamily="18" charset="-127"/>
            </a:rPr>
            <a:t>현재 한국의 두 주요 전화 회사는 대부분의 작은 섬에 통신 타워를 가지고 있습니다</a:t>
          </a:r>
          <a:r>
            <a:rPr lang="en-US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dirty="0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C2752731-8BF3-4E35-BAD5-BFD2EAD4E8BA}" type="parTrans" cxnId="{E5474EBF-91AB-440C-BFE8-40F0FECB87A3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2D60B5C-7690-4BFD-83BB-C422A9E21728}" type="sibTrans" cxnId="{E5474EBF-91AB-440C-BFE8-40F0FECB87A3}">
      <dgm:prSet/>
      <dgm:spPr/>
      <dgm:t>
        <a:bodyPr/>
        <a:lstStyle/>
        <a:p>
          <a:endParaRPr lang="en-US"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AAE166EA-F078-441F-9F65-EE271974C4D4}" type="pres">
      <dgm:prSet presAssocID="{64F0A0E3-DC05-4232-B694-BE3DDC3088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B3A01-55F1-4B40-A68C-BD909B3F1974}" type="pres">
      <dgm:prSet presAssocID="{64F0A0E3-DC05-4232-B694-BE3DDC308852}" presName="dummyMaxCanvas" presStyleCnt="0">
        <dgm:presLayoutVars/>
      </dgm:prSet>
      <dgm:spPr/>
    </dgm:pt>
    <dgm:pt modelId="{5E021C8B-579D-4145-B92B-6DBA824B4137}" type="pres">
      <dgm:prSet presAssocID="{64F0A0E3-DC05-4232-B694-BE3DDC3088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2410-707F-4C3A-BF58-1325898CC8EE}" type="pres">
      <dgm:prSet presAssocID="{64F0A0E3-DC05-4232-B694-BE3DDC3088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6A198-AB54-48F8-9484-59F6A29D8E9D}" type="pres">
      <dgm:prSet presAssocID="{64F0A0E3-DC05-4232-B694-BE3DDC3088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D764B-AC70-4F1A-935F-0986F98381B3}" type="pres">
      <dgm:prSet presAssocID="{64F0A0E3-DC05-4232-B694-BE3DDC3088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84048-6E02-47B9-A79C-5B072DEDC4A2}" type="pres">
      <dgm:prSet presAssocID="{64F0A0E3-DC05-4232-B694-BE3DDC3088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03954-7116-487D-A815-851EF7CFAEE3}" type="pres">
      <dgm:prSet presAssocID="{64F0A0E3-DC05-4232-B694-BE3DDC3088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419EA-74BB-4502-BD7A-8D556A2E72A5}" type="pres">
      <dgm:prSet presAssocID="{64F0A0E3-DC05-4232-B694-BE3DDC3088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269B9-DAE9-4826-A03D-4C842E2656F4}" type="pres">
      <dgm:prSet presAssocID="{64F0A0E3-DC05-4232-B694-BE3DDC3088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A812D-C782-4A2A-94BD-C08FE58CE154}" type="pres">
      <dgm:prSet presAssocID="{64F0A0E3-DC05-4232-B694-BE3DDC3088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3620F-3203-4DD0-8359-DAFBCA572A71}" type="pres">
      <dgm:prSet presAssocID="{64F0A0E3-DC05-4232-B694-BE3DDC3088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8A308-C228-4068-BC16-C8FE70AA60DE}" type="pres">
      <dgm:prSet presAssocID="{64F0A0E3-DC05-4232-B694-BE3DDC3088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0B56B-EDE1-4498-8201-2D257B0030EF}" type="presOf" srcId="{C90ED7BD-C394-4170-948E-31418771BD83}" destId="{EE83620F-3203-4DD0-8359-DAFBCA572A71}" srcOrd="1" destOrd="0" presId="urn:microsoft.com/office/officeart/2005/8/layout/vProcess5"/>
    <dgm:cxn modelId="{54D8D2EC-27B5-4AD5-8599-9F753DD6A7AB}" type="presOf" srcId="{73E835E3-CC1D-4E75-9344-EDC3C7A6D5AD}" destId="{BC503954-7116-487D-A815-851EF7CFAEE3}" srcOrd="0" destOrd="0" presId="urn:microsoft.com/office/officeart/2005/8/layout/vProcess5"/>
    <dgm:cxn modelId="{34977FA2-CE62-46C2-83BE-FB6158A83EC3}" type="presOf" srcId="{3135C243-54EB-4F02-8D79-197708AEB8D6}" destId="{30F8A308-C228-4068-BC16-C8FE70AA60DE}" srcOrd="1" destOrd="0" presId="urn:microsoft.com/office/officeart/2005/8/layout/vProcess5"/>
    <dgm:cxn modelId="{6EEBC8B6-2C2D-4245-8A58-C32F920C2694}" type="presOf" srcId="{64F0A0E3-DC05-4232-B694-BE3DDC308852}" destId="{AAE166EA-F078-441F-9F65-EE271974C4D4}" srcOrd="0" destOrd="0" presId="urn:microsoft.com/office/officeart/2005/8/layout/vProcess5"/>
    <dgm:cxn modelId="{F5BDE32D-6B1C-46BE-87AB-221BB456159A}" srcId="{64F0A0E3-DC05-4232-B694-BE3DDC308852}" destId="{60C2C55A-A2F1-414F-A838-4B567BC8401A}" srcOrd="1" destOrd="0" parTransId="{DADD5493-9065-44F6-BD50-1E334B853DB1}" sibTransId="{73E835E3-CC1D-4E75-9344-EDC3C7A6D5AD}"/>
    <dgm:cxn modelId="{ABF30BB6-38C6-4E0F-87DF-2806F25EA514}" type="presOf" srcId="{60C2C55A-A2F1-414F-A838-4B567BC8401A}" destId="{02CA812D-C782-4A2A-94BD-C08FE58CE154}" srcOrd="1" destOrd="0" presId="urn:microsoft.com/office/officeart/2005/8/layout/vProcess5"/>
    <dgm:cxn modelId="{7C6FC30F-AF9D-4558-B841-9814F76A2BC0}" type="presOf" srcId="{3D290E66-0B76-432D-A671-2F2BE6D986B0}" destId="{829269B9-DAE9-4826-A03D-4C842E2656F4}" srcOrd="1" destOrd="0" presId="urn:microsoft.com/office/officeart/2005/8/layout/vProcess5"/>
    <dgm:cxn modelId="{9B290DBA-D677-461F-8BFF-4234BE41DCD1}" type="presOf" srcId="{3135C243-54EB-4F02-8D79-197708AEB8D6}" destId="{BBBD764B-AC70-4F1A-935F-0986F98381B3}" srcOrd="0" destOrd="0" presId="urn:microsoft.com/office/officeart/2005/8/layout/vProcess5"/>
    <dgm:cxn modelId="{7BEF8DD3-3765-4D00-BC87-E5B502E593B7}" srcId="{64F0A0E3-DC05-4232-B694-BE3DDC308852}" destId="{C90ED7BD-C394-4170-948E-31418771BD83}" srcOrd="2" destOrd="0" parTransId="{FDE91289-CAD8-43F7-A8DD-DF5A1D1E7D65}" sibTransId="{5E00DD22-4891-4E57-B209-6A265234C9ED}"/>
    <dgm:cxn modelId="{5AE208CE-E7B1-4980-8148-4A4248806199}" type="presOf" srcId="{C90ED7BD-C394-4170-948E-31418771BD83}" destId="{70A6A198-AB54-48F8-9484-59F6A29D8E9D}" srcOrd="0" destOrd="0" presId="urn:microsoft.com/office/officeart/2005/8/layout/vProcess5"/>
    <dgm:cxn modelId="{72192087-89FF-430D-9156-AA1017FFEB79}" type="presOf" srcId="{5E00DD22-4891-4E57-B209-6A265234C9ED}" destId="{120419EA-74BB-4502-BD7A-8D556A2E72A5}" srcOrd="0" destOrd="0" presId="urn:microsoft.com/office/officeart/2005/8/layout/vProcess5"/>
    <dgm:cxn modelId="{E5474EBF-91AB-440C-BFE8-40F0FECB87A3}" srcId="{64F0A0E3-DC05-4232-B694-BE3DDC308852}" destId="{3135C243-54EB-4F02-8D79-197708AEB8D6}" srcOrd="3" destOrd="0" parTransId="{C2752731-8BF3-4E35-BAD5-BFD2EAD4E8BA}" sibTransId="{A2D60B5C-7690-4BFD-83BB-C422A9E21728}"/>
    <dgm:cxn modelId="{A8B6A6FC-A356-4C21-9EFC-45F653E0B72E}" type="presOf" srcId="{3D290E66-0B76-432D-A671-2F2BE6D986B0}" destId="{5E021C8B-579D-4145-B92B-6DBA824B4137}" srcOrd="0" destOrd="0" presId="urn:microsoft.com/office/officeart/2005/8/layout/vProcess5"/>
    <dgm:cxn modelId="{62C80722-DDB3-403C-820C-0824730A07E1}" srcId="{64F0A0E3-DC05-4232-B694-BE3DDC308852}" destId="{3D290E66-0B76-432D-A671-2F2BE6D986B0}" srcOrd="0" destOrd="0" parTransId="{E24FBCDE-FDEC-48C8-A7BF-DF2EDD32F859}" sibTransId="{AEA3DE13-3263-47E9-ABB1-A71C026CED91}"/>
    <dgm:cxn modelId="{5DFCE591-7B11-426F-AE89-688BC65B5C84}" type="presOf" srcId="{AEA3DE13-3263-47E9-ABB1-A71C026CED91}" destId="{89784048-6E02-47B9-A79C-5B072DEDC4A2}" srcOrd="0" destOrd="0" presId="urn:microsoft.com/office/officeart/2005/8/layout/vProcess5"/>
    <dgm:cxn modelId="{B5D76DF5-AFDF-450B-9485-5E7797A6E2C6}" type="presOf" srcId="{60C2C55A-A2F1-414F-A838-4B567BC8401A}" destId="{ED9B2410-707F-4C3A-BF58-1325898CC8EE}" srcOrd="0" destOrd="0" presId="urn:microsoft.com/office/officeart/2005/8/layout/vProcess5"/>
    <dgm:cxn modelId="{3C943A26-E8C8-48D5-96FB-433DDFBD23D9}" type="presParOf" srcId="{AAE166EA-F078-441F-9F65-EE271974C4D4}" destId="{D95B3A01-55F1-4B40-A68C-BD909B3F1974}" srcOrd="0" destOrd="0" presId="urn:microsoft.com/office/officeart/2005/8/layout/vProcess5"/>
    <dgm:cxn modelId="{5D098EAA-7C32-4467-B4F0-5333680739B6}" type="presParOf" srcId="{AAE166EA-F078-441F-9F65-EE271974C4D4}" destId="{5E021C8B-579D-4145-B92B-6DBA824B4137}" srcOrd="1" destOrd="0" presId="urn:microsoft.com/office/officeart/2005/8/layout/vProcess5"/>
    <dgm:cxn modelId="{47C56FA7-4733-4E72-9E18-D0F76B442A06}" type="presParOf" srcId="{AAE166EA-F078-441F-9F65-EE271974C4D4}" destId="{ED9B2410-707F-4C3A-BF58-1325898CC8EE}" srcOrd="2" destOrd="0" presId="urn:microsoft.com/office/officeart/2005/8/layout/vProcess5"/>
    <dgm:cxn modelId="{4E09A408-C680-4874-AEBA-2F19CC46A55D}" type="presParOf" srcId="{AAE166EA-F078-441F-9F65-EE271974C4D4}" destId="{70A6A198-AB54-48F8-9484-59F6A29D8E9D}" srcOrd="3" destOrd="0" presId="urn:microsoft.com/office/officeart/2005/8/layout/vProcess5"/>
    <dgm:cxn modelId="{D88771AD-A44F-4E38-B4A6-10E703696CB1}" type="presParOf" srcId="{AAE166EA-F078-441F-9F65-EE271974C4D4}" destId="{BBBD764B-AC70-4F1A-935F-0986F98381B3}" srcOrd="4" destOrd="0" presId="urn:microsoft.com/office/officeart/2005/8/layout/vProcess5"/>
    <dgm:cxn modelId="{9269A265-A3F1-4DEC-8955-4C96D8386D26}" type="presParOf" srcId="{AAE166EA-F078-441F-9F65-EE271974C4D4}" destId="{89784048-6E02-47B9-A79C-5B072DEDC4A2}" srcOrd="5" destOrd="0" presId="urn:microsoft.com/office/officeart/2005/8/layout/vProcess5"/>
    <dgm:cxn modelId="{1117AD59-1B50-460C-A246-9CD2A4A7ED05}" type="presParOf" srcId="{AAE166EA-F078-441F-9F65-EE271974C4D4}" destId="{BC503954-7116-487D-A815-851EF7CFAEE3}" srcOrd="6" destOrd="0" presId="urn:microsoft.com/office/officeart/2005/8/layout/vProcess5"/>
    <dgm:cxn modelId="{031D7D09-BFF6-48EB-9346-760BAF4F50B8}" type="presParOf" srcId="{AAE166EA-F078-441F-9F65-EE271974C4D4}" destId="{120419EA-74BB-4502-BD7A-8D556A2E72A5}" srcOrd="7" destOrd="0" presId="urn:microsoft.com/office/officeart/2005/8/layout/vProcess5"/>
    <dgm:cxn modelId="{9459781B-EBF0-432E-9E99-974A5150C369}" type="presParOf" srcId="{AAE166EA-F078-441F-9F65-EE271974C4D4}" destId="{829269B9-DAE9-4826-A03D-4C842E2656F4}" srcOrd="8" destOrd="0" presId="urn:microsoft.com/office/officeart/2005/8/layout/vProcess5"/>
    <dgm:cxn modelId="{C921C101-2708-4C54-9C1F-F92B6126BED0}" type="presParOf" srcId="{AAE166EA-F078-441F-9F65-EE271974C4D4}" destId="{02CA812D-C782-4A2A-94BD-C08FE58CE154}" srcOrd="9" destOrd="0" presId="urn:microsoft.com/office/officeart/2005/8/layout/vProcess5"/>
    <dgm:cxn modelId="{15729252-58D1-4CB4-95D0-C315747E8C03}" type="presParOf" srcId="{AAE166EA-F078-441F-9F65-EE271974C4D4}" destId="{EE83620F-3203-4DD0-8359-DAFBCA572A71}" srcOrd="10" destOrd="0" presId="urn:microsoft.com/office/officeart/2005/8/layout/vProcess5"/>
    <dgm:cxn modelId="{B5E41456-8B17-4787-A92F-B2C072EA3E84}" type="presParOf" srcId="{AAE166EA-F078-441F-9F65-EE271974C4D4}" destId="{30F8A308-C228-4068-BC16-C8FE70AA60D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7704-AA74-4A56-8887-33B8D802305A}">
      <dsp:nvSpPr>
        <dsp:cNvPr id="0" name=""/>
        <dsp:cNvSpPr/>
      </dsp:nvSpPr>
      <dsp:spPr>
        <a:xfrm rot="16200000">
          <a:off x="-798616" y="799608"/>
          <a:ext cx="4178904" cy="257968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독도의 전략적 중요성</a:t>
          </a:r>
          <a:endParaRPr lang="en-US" sz="4000" kern="1200" dirty="0"/>
        </a:p>
      </dsp:txBody>
      <dsp:txXfrm rot="5400000">
        <a:off x="993" y="835780"/>
        <a:ext cx="2579687" cy="2507342"/>
      </dsp:txXfrm>
    </dsp:sp>
    <dsp:sp modelId="{4D26BCE2-301A-42D1-811B-7C47B02C4E63}">
      <dsp:nvSpPr>
        <dsp:cNvPr id="0" name=""/>
        <dsp:cNvSpPr/>
      </dsp:nvSpPr>
      <dsp:spPr>
        <a:xfrm rot="16200000">
          <a:off x="1974547" y="799608"/>
          <a:ext cx="4178904" cy="257968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한국 정부의 행동</a:t>
          </a:r>
          <a:endParaRPr lang="en-US" sz="4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 rot="5400000">
        <a:off x="2774156" y="835780"/>
        <a:ext cx="2579687" cy="2507342"/>
      </dsp:txXfrm>
    </dsp:sp>
    <dsp:sp modelId="{3DFF7A63-CD8A-40B2-92F4-44006789D2F3}">
      <dsp:nvSpPr>
        <dsp:cNvPr id="0" name=""/>
        <dsp:cNvSpPr/>
      </dsp:nvSpPr>
      <dsp:spPr>
        <a:xfrm rot="16200000">
          <a:off x="4747712" y="799608"/>
          <a:ext cx="4178904" cy="2579687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결론</a:t>
          </a:r>
          <a:endParaRPr lang="en-US" sz="4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 rot="5400000">
        <a:off x="5547321" y="835780"/>
        <a:ext cx="2579687" cy="2507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E527-381B-4ED1-ABC5-FC0A3AC012DC}">
      <dsp:nvSpPr>
        <dsp:cNvPr id="0" name=""/>
        <dsp:cNvSpPr/>
      </dsp:nvSpPr>
      <dsp:spPr>
        <a:xfrm>
          <a:off x="0" y="5762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경찰이 돋도에 주둔하여 섬을 지키고 있으며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군대는 독도의 수역과 영공을 보호하고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600812"/>
        <a:ext cx="10771282" cy="453982"/>
      </dsp:txXfrm>
    </dsp:sp>
    <dsp:sp modelId="{5420C0BB-98D2-440C-9965-A802862D1A58}">
      <dsp:nvSpPr>
        <dsp:cNvPr id="0" name=""/>
        <dsp:cNvSpPr/>
      </dsp:nvSpPr>
      <dsp:spPr>
        <a:xfrm>
          <a:off x="0" y="11369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관한 법률과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경제정책을 시행하고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1161512"/>
        <a:ext cx="10771282" cy="453982"/>
      </dsp:txXfrm>
    </dsp:sp>
    <dsp:sp modelId="{6F850365-7355-4103-888E-5D9E6B656A92}">
      <dsp:nvSpPr>
        <dsp:cNvPr id="0" name=""/>
        <dsp:cNvSpPr/>
      </dsp:nvSpPr>
      <dsp:spPr>
        <a:xfrm>
          <a:off x="0" y="16976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건축물들을 건설하여 운영하고 있음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1722212"/>
        <a:ext cx="10771282" cy="453982"/>
      </dsp:txXfrm>
    </dsp:sp>
    <dsp:sp modelId="{4DD3879C-3E53-4E29-B748-22B1BA16C2ED}">
      <dsp:nvSpPr>
        <dsp:cNvPr id="0" name=""/>
        <dsp:cNvSpPr/>
      </dsp:nvSpPr>
      <dsp:spPr>
        <a:xfrm>
          <a:off x="0" y="22583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미디어 임팩트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2282912"/>
        <a:ext cx="10771282" cy="453982"/>
      </dsp:txXfrm>
    </dsp:sp>
    <dsp:sp modelId="{96EA9E7D-A177-48ED-98EA-B0D1957E55D5}">
      <dsp:nvSpPr>
        <dsp:cNvPr id="0" name=""/>
        <dsp:cNvSpPr/>
      </dsp:nvSpPr>
      <dsp:spPr>
        <a:xfrm>
          <a:off x="0" y="28190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독도에 살고 있는 한국인</a:t>
          </a:r>
          <a:r>
            <a:rPr lang="en-US" sz="20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</a:p>
      </dsp:txBody>
      <dsp:txXfrm>
        <a:off x="24559" y="2843612"/>
        <a:ext cx="10771282" cy="453982"/>
      </dsp:txXfrm>
    </dsp:sp>
    <dsp:sp modelId="{06F0BEFF-D94C-4CDB-B046-979702144EA2}">
      <dsp:nvSpPr>
        <dsp:cNvPr id="0" name=""/>
        <dsp:cNvSpPr/>
      </dsp:nvSpPr>
      <dsp:spPr>
        <a:xfrm>
          <a:off x="0" y="3379753"/>
          <a:ext cx="10820400" cy="5031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해상 전략적 차원의 독도수호 방안</a:t>
          </a:r>
          <a:r>
            <a:rPr lang="en-US" altLang="ko-KR" sz="2000" b="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2000" b="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4559" y="3404312"/>
        <a:ext cx="10771282" cy="45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21C8B-579D-4145-B92B-6DBA824B4137}">
      <dsp:nvSpPr>
        <dsp:cNvPr id="0" name=""/>
        <dsp:cNvSpPr/>
      </dsp:nvSpPr>
      <dsp:spPr>
        <a:xfrm>
          <a:off x="0" y="0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1954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8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월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한국은 독도에 등대를 건설하고 경비원을 파견하여 군도가 한국에 속했다는 사실을 세계에 알렸다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6093" y="26093"/>
        <a:ext cx="7619704" cy="838700"/>
      </dsp:txXfrm>
    </dsp:sp>
    <dsp:sp modelId="{ED9B2410-707F-4C3A-BF58-1325898CC8EE}">
      <dsp:nvSpPr>
        <dsp:cNvPr id="0" name=""/>
        <dsp:cNvSpPr/>
      </dsp:nvSpPr>
      <dsp:spPr>
        <a:xfrm>
          <a:off x="724966" y="1052866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1996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 정부가 군도에 방파제와 부두 건설 계획을 발표했을 때 분쟁 군도는 다시 한 번 뜨거워졌습니다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751059" y="1078959"/>
        <a:ext cx="7300091" cy="838700"/>
      </dsp:txXfrm>
    </dsp:sp>
    <dsp:sp modelId="{70A6A198-AB54-48F8-9484-59F6A29D8E9D}">
      <dsp:nvSpPr>
        <dsp:cNvPr id="0" name=""/>
        <dsp:cNvSpPr/>
      </dsp:nvSpPr>
      <dsp:spPr>
        <a:xfrm>
          <a:off x="1439113" y="2105732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2007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년 한국은 섬에 담수를 공급하기 위해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개의 해수 정화 공장을 완공했으며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,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매일 최대 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28 </a:t>
          </a: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톤의 깨끗한 물을 여과 할 수 있습니다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1465206" y="2131825"/>
        <a:ext cx="7310911" cy="838700"/>
      </dsp:txXfrm>
    </dsp:sp>
    <dsp:sp modelId="{BBBD764B-AC70-4F1A-935F-0986F98381B3}">
      <dsp:nvSpPr>
        <dsp:cNvPr id="0" name=""/>
        <dsp:cNvSpPr/>
      </dsp:nvSpPr>
      <dsp:spPr>
        <a:xfrm>
          <a:off x="2164080" y="3158599"/>
          <a:ext cx="8656320" cy="890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현재 한국의 두 주요 전화 회사는 대부분의 작은 섬에 통신 타워를 가지고 있습니다</a:t>
          </a:r>
          <a:r>
            <a:rPr lang="en-US" sz="1800" kern="1200" dirty="0" smtClean="0">
              <a:latin typeface="Batang" panose="02030600000101010101" pitchFamily="18" charset="-127"/>
              <a:ea typeface="Batang" panose="02030600000101010101" pitchFamily="18" charset="-127"/>
            </a:rPr>
            <a:t>.</a:t>
          </a:r>
          <a:endParaRPr lang="en-US" sz="1800" kern="1200" dirty="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2190173" y="3184692"/>
        <a:ext cx="7300091" cy="838700"/>
      </dsp:txXfrm>
    </dsp:sp>
    <dsp:sp modelId="{89784048-6E02-47B9-A79C-5B072DEDC4A2}">
      <dsp:nvSpPr>
        <dsp:cNvPr id="0" name=""/>
        <dsp:cNvSpPr/>
      </dsp:nvSpPr>
      <dsp:spPr>
        <a:xfrm>
          <a:off x="8077244" y="682338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207536" y="682338"/>
        <a:ext cx="318492" cy="435755"/>
      </dsp:txXfrm>
    </dsp:sp>
    <dsp:sp modelId="{BC503954-7116-487D-A815-851EF7CFAEE3}">
      <dsp:nvSpPr>
        <dsp:cNvPr id="0" name=""/>
        <dsp:cNvSpPr/>
      </dsp:nvSpPr>
      <dsp:spPr>
        <a:xfrm>
          <a:off x="8802211" y="1735204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932503" y="1735204"/>
        <a:ext cx="318492" cy="435755"/>
      </dsp:txXfrm>
    </dsp:sp>
    <dsp:sp modelId="{120419EA-74BB-4502-BD7A-8D556A2E72A5}">
      <dsp:nvSpPr>
        <dsp:cNvPr id="0" name=""/>
        <dsp:cNvSpPr/>
      </dsp:nvSpPr>
      <dsp:spPr>
        <a:xfrm>
          <a:off x="9516357" y="2788071"/>
          <a:ext cx="579076" cy="57907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9646649" y="2788071"/>
        <a:ext cx="318492" cy="43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3361-6BBE-4260-8F9E-C6447255F49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F6EA-CA36-4A0B-8C8F-E74FF239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이름</a:t>
            </a:r>
            <a:r>
              <a:rPr lang="en-US" altLang="ko-KR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VU THI THUY - 22045534 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026881"/>
          </a:xfrm>
          <a:ln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한국의 독도 영토 수호방안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6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766" y="862149"/>
            <a:ext cx="4450080" cy="4001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지금까지 독도에 건선된  건축물</a:t>
            </a:r>
            <a:r>
              <a:rPr lang="ko-KR" alt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들</a:t>
            </a:r>
            <a:endParaRPr lang="en-US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6" y="3383825"/>
            <a:ext cx="2718707" cy="2718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85" y="3383826"/>
            <a:ext cx="2718706" cy="2718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1406978"/>
            <a:ext cx="4491025" cy="2676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9507" y="1406978"/>
            <a:ext cx="126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헬리포트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50" y="5702422"/>
            <a:ext cx="94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항구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37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9" y="724715"/>
            <a:ext cx="4380747" cy="2514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9546" y="724715"/>
            <a:ext cx="1471874" cy="39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해양경비대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72" y="724715"/>
            <a:ext cx="3884441" cy="2513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1420" y="2592172"/>
            <a:ext cx="96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위성 안테나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9" y="3668214"/>
            <a:ext cx="4644390" cy="266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42" y="3668214"/>
            <a:ext cx="2666224" cy="266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4866" y="5934328"/>
            <a:ext cx="775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88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663757"/>
            <a:ext cx="4274556" cy="245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9149" y="663757"/>
            <a:ext cx="78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민가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56" y="663757"/>
            <a:ext cx="4274557" cy="2453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709" y="2717559"/>
            <a:ext cx="98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등산로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3393622"/>
            <a:ext cx="4274556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9149" y="3393622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우체통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18" y="3393622"/>
            <a:ext cx="4277895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7721" y="5851012"/>
            <a:ext cx="98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정수장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47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423" y="764373"/>
            <a:ext cx="6707776" cy="84671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대중매체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–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미디어 임팩트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vi-VN" dirty="0" smtClean="0">
                <a:ea typeface="Batang" panose="02030600000101010101" pitchFamily="18" charset="-127"/>
              </a:rPr>
              <a:t>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574177" cy="405819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2005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년에 관광객들에게 개장해주 었을 때부터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섬으로 가는 노정이 불편해도 매년에 관객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100.000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명 이상의 방문하는 것이 모아지고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관광객들은 애국의 슬로건을 외치며 신나게 외치며 태극기를 들고 여행을 기념하기 위해 사진을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찍는다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페리에서 관광객들은 일본인의 손에서 섬을 보호하는 거대한 로봇의 캐리커처를 볼 수도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88" y="2194560"/>
            <a:ext cx="5828211" cy="38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4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194" y="740229"/>
            <a:ext cx="30480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서울 독도체험관</a:t>
            </a:r>
            <a:endParaRPr lang="en-US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5" y="1627233"/>
            <a:ext cx="4963886" cy="334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8" y="1627232"/>
            <a:ext cx="4963889" cy="3348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0194" y="5192221"/>
            <a:ext cx="49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서대문구 미근동에 위치한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독도체험관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입구 전경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558" y="5192221"/>
            <a:ext cx="3517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독도체험관 내 자연과 전경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020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5" y="3569244"/>
            <a:ext cx="4145729" cy="2796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4" y="537603"/>
            <a:ext cx="4145729" cy="2796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2" y="3334325"/>
            <a:ext cx="1615439" cy="303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1042" y="2318662"/>
            <a:ext cx="271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역사 그리고 한일 관계를 살펴볼 수 있는 코너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854" y="4734750"/>
            <a:ext cx="2711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살고 있는 다양한 식물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바다생물 등에 대해 게임을 통해 재미있게 알아 볼 수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1052" y="643302"/>
            <a:ext cx="1615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한국에서 독도의 모양은 지하철역이나 소주 병 라벨에 여전히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어디서나 나타난다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82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1678062"/>
            <a:ext cx="4572000" cy="264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98981"/>
            <a:ext cx="5582194" cy="4001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광복절 맞아 다양한 독도수호 문화행사 개최</a:t>
            </a:r>
            <a:endParaRPr lang="en-US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3017" y="4572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경상북도 울릉군 독도에서 방문객들이 기념촬영을 하고 있다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22475"/>
            <a:ext cx="5582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경상북도가 제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75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주년 광복절을 맞아 다양한 독도 수호 문화행사를 개최해 독도의 의미를 다시 한 번 되새긴다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청소년 독도 항해 탐방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 태권도 공연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역사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지리 교사 독도포럼 등이다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58195"/>
            <a:ext cx="5582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한편 경북도는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15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일 도청 동락관에서 제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75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주년 광복절 경축식 행사를 연다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의성군과 고령군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칠곡군에서도 각각 기념행사를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진행한다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022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0" y="764373"/>
            <a:ext cx="6507480" cy="76833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5.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살고 있는 한국인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6" y="1918064"/>
            <a:ext cx="5543006" cy="166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독도의 주민은 고 최종덕씨가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1965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월에 최초로 거주했으며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현재는 김성도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김신열 부부가 주민등록상 거주민으로 거주하고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이들을 포함하여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 기준으로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25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(24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세대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 등록되어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6323" y="1918064"/>
            <a:ext cx="4397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독도에 근무하는 인원은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 경비대원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약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40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포항지방 해양항만청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소속의 독도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등대 관리원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울릉군청 소속의 독도관리사무소 직원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명이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0" y="3792582"/>
            <a:ext cx="7151643" cy="2094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7263" y="5930154"/>
            <a:ext cx="71061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년도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월말 현재 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3,330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명이 등록기준지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구 호적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등재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877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577" y="764372"/>
            <a:ext cx="8684622" cy="872839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6.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해상 </a:t>
            </a:r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전략적 차원의 독도수호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방안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5359" y="2116183"/>
            <a:ext cx="10530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군대의 존립목적은 영해와 영공을 포함한 국토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국민 그리고 주권을 지키는데 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유사시에 영토를 불법 침공하는 세력이 존재한다면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이를 폭력행사 수단을 통하여 격퇴시키고 원상 회복해야 한다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물론 이러한 전투를 전제한 전쟁행위 이전에 국가간의 외교적 교섭을 통해 원만하게 문제와 갈등을 평화적으로 해결하는 것이 원칙이다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그러기 위해서라도 힘의 뒷받침이 절대로 필요하다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59" y="3962401"/>
            <a:ext cx="105983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따라서 현재의 해양경찰 보다는 도서방어 및 상륙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대상륙 작전을 위해 훈련되고 장비된 해병대가 독도를 지키는 것이 훨씬 효과적이다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그러기 위해서는 필요한 병력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화기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장비 및 보급품이 독도에 재배치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추가 배분되어야 하고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방어진지가 재 구축되고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장애물과 화력에 의한 방벽도 축조되어야 할 것은 물론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유사시를 위한 지원 및 증원계획과 통신 및 수송 수단도 마련되어야 한다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806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9" y="685800"/>
            <a:ext cx="3597274" cy="2733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19" y="3497213"/>
            <a:ext cx="4572014" cy="2694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91" y="685800"/>
            <a:ext cx="3848100" cy="550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85800"/>
            <a:ext cx="1979023" cy="707571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III.</a:t>
            </a:r>
            <a:r>
              <a:rPr lang="ko-KR" alt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결론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277" y="2958063"/>
            <a:ext cx="285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독도는 한국 땅이다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49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7325965"/>
              </p:ext>
            </p:extLst>
          </p:nvPr>
        </p:nvGraphicFramePr>
        <p:xfrm>
          <a:off x="2206171" y="1706880"/>
          <a:ext cx="8128000" cy="417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7728" y="676777"/>
            <a:ext cx="1227908" cy="70788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개요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310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69" y="1154240"/>
            <a:ext cx="6766560" cy="71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독도에 대한 정부의 기본입장</a:t>
            </a:r>
            <a:endParaRPr lang="en-US" sz="4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425" y="2373973"/>
            <a:ext cx="8072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독도는 역사적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지리적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국제법적으로 명백한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고유의 영토입니다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독도에 대한 영유권 분쟁은 존재하지 않으며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독도는 외교 교섭이나 사법적 해결의 대상이 될 수 없습니다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정부는 독도에 대한 확고한 영토주권을 행사하고 있습니다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정부는 독도에 대한 어떠한 도발에도 단호하고 엄중하게 대응하고 있으며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앞으로도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지속적으로 독도에 대한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한국의 </a:t>
            </a:r>
            <a:r>
              <a:rPr lang="ko-KR" alt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주권을 수호해 나가겠습니다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433" y="5434149"/>
            <a:ext cx="448491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>
                <a:latin typeface="Batang" panose="02030600000101010101" pitchFamily="18" charset="-127"/>
                <a:ea typeface="Batang" panose="02030600000101010101" pitchFamily="18" charset="-127"/>
              </a:rPr>
              <a:t>대한민국의 아름다운 영토</a:t>
            </a:r>
            <a:r>
              <a:rPr lang="en-US" altLang="ko-KR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독도</a:t>
            </a:r>
            <a:endParaRPr lang="en-US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650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2867024"/>
            <a:ext cx="4286250" cy="104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감사합니다</a:t>
            </a:r>
            <a:r>
              <a:rPr lang="en-US" altLang="ko-KR" sz="6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6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27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98" y="803492"/>
            <a:ext cx="5458096" cy="676965"/>
          </a:xfrm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I.</a:t>
            </a:r>
            <a:r>
              <a:rPr lang="ko-KR" alt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</a:t>
            </a:r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전략적 중요성</a:t>
            </a:r>
            <a:endParaRPr lang="en-US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8" y="1881995"/>
            <a:ext cx="5314406" cy="39858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881995"/>
            <a:ext cx="5253446" cy="3985803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장구한 세월들 두고 주변열강이 각축전을 벌여온 한반도의 동해상 작은 섬 독도는 그 입지적 조건 하나만을 가지고도 한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일간에 눈독을 들일만한 섬이다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. 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일본은 과거 러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·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일 전쟁시에 러시아함대를 독도 근해에서 격파한 역사적 사실을 되새기면서 그 곳이 군사적으로 치명적인 </a:t>
            </a:r>
            <a:r>
              <a:rPr lang="ko-KR" altLang="en-US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중요성을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지니고 있음을 아는 한 미련을 버릴 수 없을 것이다</a:t>
            </a:r>
            <a:r>
              <a:rPr lang="en-US" altLang="ko-KR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독도의 중요성은 신국제해양법의 발효에 따라 영해가 해리로 확 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12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장되고 배타적 경제수역 해리가 설정됨에 따라 보다 증대하고 있 </a:t>
            </a:r>
            <a:r>
              <a:rPr lang="en-US" altLang="ko-KR" sz="1900" dirty="0">
                <a:latin typeface="Batang" panose="02030600000101010101" pitchFamily="18" charset="-127"/>
                <a:ea typeface="Batang" panose="02030600000101010101" pitchFamily="18" charset="-127"/>
              </a:rPr>
              <a:t>, 200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다 독도 근해는 다양한 수산자원의 보고이면서도 막대한 </a:t>
            </a:r>
            <a:r>
              <a:rPr lang="ko-KR" altLang="en-US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광물자원이</a:t>
            </a:r>
            <a:r>
              <a:rPr lang="en-US" altLang="ko-KR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1900" dirty="0">
                <a:latin typeface="Batang" panose="02030600000101010101" pitchFamily="18" charset="-127"/>
                <a:ea typeface="Batang" panose="02030600000101010101" pitchFamily="18" charset="-127"/>
              </a:rPr>
              <a:t>매장되어 있는 것으로 확인되고 </a:t>
            </a:r>
            <a:r>
              <a:rPr lang="ko-KR" altLang="en-US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있다</a:t>
            </a:r>
            <a:r>
              <a:rPr lang="en-US" altLang="ko-KR" sz="19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19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36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68" y="1043048"/>
            <a:ext cx="10147663" cy="855421"/>
          </a:xfrm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II.</a:t>
            </a:r>
            <a:r>
              <a:rPr lang="ko-KR" alt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독도에 대한 영토 주권을 어떻게 행사하는가</a:t>
            </a:r>
            <a:r>
              <a:rPr lang="en-US" altLang="ko-KR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en-US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220749"/>
              </p:ext>
            </p:extLst>
          </p:nvPr>
        </p:nvGraphicFramePr>
        <p:xfrm>
          <a:off x="685800" y="1759131"/>
          <a:ext cx="10820400" cy="445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86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4373"/>
            <a:ext cx="9372600" cy="86413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경찰과 군대는 독도를 보호하고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4" y="2193925"/>
            <a:ext cx="5790334" cy="3039926"/>
          </a:xfrm>
        </p:spPr>
      </p:pic>
      <p:sp>
        <p:nvSpPr>
          <p:cNvPr id="4" name="TextBox 3"/>
          <p:cNvSpPr txBox="1"/>
          <p:nvPr/>
        </p:nvSpPr>
        <p:spPr>
          <a:xfrm>
            <a:off x="7271657" y="2333897"/>
            <a:ext cx="4234543" cy="132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정부는 이 군도에 대한 데이터를 수집하기 위해 분쟁 지점에 해양 조사 선과 연구 선을 반복적으로 보냈고</a:t>
            </a:r>
            <a:r>
              <a:rPr lang="en-US" altLang="ko-KR" sz="20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altLang="ko-KR" sz="20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1657" y="3733777"/>
            <a:ext cx="423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해군은 일본의 조사 선들이 영토와 접근하지 않도록 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406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" y="770981"/>
            <a:ext cx="4991305" cy="2616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" y="3657601"/>
            <a:ext cx="4170862" cy="2611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2719" y="1254033"/>
            <a:ext cx="4297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섬을 지키기 위해 파견된 병사 부대는 가장 현대적인 기술 장비와 시설을 갖추고 있으며 본토에서 헬리콥터의 지원을 정기적으로 받고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2720" y="2995881"/>
            <a:ext cx="429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그들의 임무는 항상 일본 쪽으로 바라보고 약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0.35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평방킬로미터의 면적을 가진 바위 섬의 주권을 지키는 것이다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719" y="4429952"/>
            <a:ext cx="4297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1996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년부터 섬에 주둔하고 있는 이광섭 사령관은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일본인이 무엇을 말하든 독도가 우리의 영토이며 우리는 영원히 지킬 것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이라고 웅변적인 목소리로 선언했다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4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26" y="764373"/>
            <a:ext cx="6298473" cy="1293028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관한 법률과 경제정책을 시행하고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244738" cy="1166949"/>
          </a:xfrm>
        </p:spPr>
        <p:txBody>
          <a:bodyPr>
            <a:normAutofit lnSpcReduction="10000"/>
          </a:bodyPr>
          <a:lstStyle/>
          <a:p>
            <a:pPr algn="just"/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이 군도가 경상북도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울릉구 독도리를 세우고 군도 안에 대표적인 산정의 이름을 지어 주었다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따라서 동도는 우란이라며 서도는 대한이라고 불린다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61509"/>
            <a:ext cx="5244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1982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11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월에 한눅문화재청이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천연유산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제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336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호로 인정하고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자연보호구역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＂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으로 지정하게 되었다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28458"/>
            <a:ext cx="524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 국방부는 독도 군도를 보호 훈련은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1986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처음으로 실시한 정기 훈련 활동이었으며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2003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년부터는 연 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회 수행되고 있다고 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47" y="2778034"/>
            <a:ext cx="24765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61" y="2778034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72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873" y="1066800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현재 한국은 독도의 풍부한 자연환경을 관리하고 보호하기 위해 노력하고 있다</a:t>
            </a:r>
            <a:r>
              <a:rPr lang="en-US" altLang="ko-KR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3" y="1628504"/>
            <a:ext cx="4582642" cy="257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4367834"/>
            <a:ext cx="3183187" cy="2120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55" y="1611086"/>
            <a:ext cx="3514725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5024" y="4206240"/>
            <a:ext cx="1741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독도의 자연 이야기 식물은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2006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년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10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월 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 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일 발행되었다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ko-KR" altLang="en-US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독도에 대해 한 반짝 가까이 다가가는 기회가 될 것이다</a:t>
            </a:r>
            <a:r>
              <a:rPr lang="en-US" altLang="ko-KR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.”</a:t>
            </a:r>
            <a:endParaRPr lang="en-US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96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268" y="764373"/>
            <a:ext cx="6254931" cy="119505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 </a:t>
            </a:r>
            <a:r>
              <a:rPr lang="ko-KR" alt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한국은 독도에 구조물을 건설하여 운영하고 있다</a:t>
            </a:r>
            <a:r>
              <a:rPr lang="en-US" altLang="ko-K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62306"/>
              </p:ext>
            </p:extLst>
          </p:nvPr>
        </p:nvGraphicFramePr>
        <p:xfrm>
          <a:off x="685799" y="2194561"/>
          <a:ext cx="10820401" cy="40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280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599</TotalTime>
  <Words>701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Batang</vt:lpstr>
      <vt:lpstr>Arial</vt:lpstr>
      <vt:lpstr>Calibri</vt:lpstr>
      <vt:lpstr>Century Gothic</vt:lpstr>
      <vt:lpstr>Vapor Trail</vt:lpstr>
      <vt:lpstr>한국의 독도 영토 수호방안</vt:lpstr>
      <vt:lpstr>PowerPoint Presentation</vt:lpstr>
      <vt:lpstr>I.독도의 전략적 중요성</vt:lpstr>
      <vt:lpstr>II.한국은 독도에 대한 영토 주권을 어떻게 행사하는가?</vt:lpstr>
      <vt:lpstr>1. 경찰과 군대는 독도를 보호하고 있다.</vt:lpstr>
      <vt:lpstr>PowerPoint Presentation</vt:lpstr>
      <vt:lpstr>2. 독도에 관한 법률과 경제정책을 시행하고 있다. </vt:lpstr>
      <vt:lpstr>PowerPoint Presentation</vt:lpstr>
      <vt:lpstr>3. 한국은 독도에 구조물을 건설하여 운영하고 있다.</vt:lpstr>
      <vt:lpstr>PowerPoint Presentation</vt:lpstr>
      <vt:lpstr>PowerPoint Presentation</vt:lpstr>
      <vt:lpstr>PowerPoint Presentation</vt:lpstr>
      <vt:lpstr>4. 대중매체 – 미디어 임팩트. </vt:lpstr>
      <vt:lpstr>PowerPoint Presentation</vt:lpstr>
      <vt:lpstr>PowerPoint Presentation</vt:lpstr>
      <vt:lpstr>PowerPoint Presentation</vt:lpstr>
      <vt:lpstr>5. 독도에 살고 있는 한국인.</vt:lpstr>
      <vt:lpstr>6. 해상 전략적 차원의 독도수호 방안.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한국의 독도 영토 수호방안</dc:title>
  <dc:creator>ad</dc:creator>
  <cp:lastModifiedBy>ad</cp:lastModifiedBy>
  <cp:revision>57</cp:revision>
  <dcterms:created xsi:type="dcterms:W3CDTF">2020-09-27T18:50:22Z</dcterms:created>
  <dcterms:modified xsi:type="dcterms:W3CDTF">2020-09-29T16:21:23Z</dcterms:modified>
</cp:coreProperties>
</file>