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9" r:id="rId4"/>
    <p:sldId id="258" r:id="rId5"/>
    <p:sldId id="259" r:id="rId6"/>
    <p:sldId id="260" r:id="rId7"/>
    <p:sldId id="261" r:id="rId8"/>
    <p:sldId id="262" r:id="rId9"/>
    <p:sldId id="280" r:id="rId10"/>
    <p:sldId id="263" r:id="rId11"/>
    <p:sldId id="264" r:id="rId12"/>
    <p:sldId id="265" r:id="rId13"/>
    <p:sldId id="266" r:id="rId14"/>
    <p:sldId id="267" r:id="rId15"/>
    <p:sldId id="277" r:id="rId16"/>
    <p:sldId id="268" r:id="rId17"/>
    <p:sldId id="269" r:id="rId18"/>
    <p:sldId id="270" r:id="rId19"/>
    <p:sldId id="271" r:id="rId20"/>
    <p:sldId id="272" r:id="rId21"/>
    <p:sldId id="273" r:id="rId22"/>
    <p:sldId id="276" r:id="rId23"/>
    <p:sldId id="274" r:id="rId24"/>
    <p:sldId id="275" r:id="rId25"/>
    <p:sldId id="278" r:id="rId2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01" autoAdjust="0"/>
  </p:normalViewPr>
  <p:slideViewPr>
    <p:cSldViewPr>
      <p:cViewPr varScale="1">
        <p:scale>
          <a:sx n="82" d="100"/>
          <a:sy n="82" d="100"/>
        </p:scale>
        <p:origin x="-917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36FC-4C6C-4733-8453-136C8A87E19D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3563-BED6-40BD-A21C-BBED8E1477F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36FC-4C6C-4733-8453-136C8A87E19D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3563-BED6-40BD-A21C-BBED8E1477F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36FC-4C6C-4733-8453-136C8A87E19D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3563-BED6-40BD-A21C-BBED8E1477F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36FC-4C6C-4733-8453-136C8A87E19D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3563-BED6-40BD-A21C-BBED8E1477F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36FC-4C6C-4733-8453-136C8A87E19D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3563-BED6-40BD-A21C-BBED8E1477F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36FC-4C6C-4733-8453-136C8A87E19D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3563-BED6-40BD-A21C-BBED8E1477F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36FC-4C6C-4733-8453-136C8A87E19D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3563-BED6-40BD-A21C-BBED8E1477F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36FC-4C6C-4733-8453-136C8A87E19D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3563-BED6-40BD-A21C-BBED8E1477F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36FC-4C6C-4733-8453-136C8A87E19D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3563-BED6-40BD-A21C-BBED8E1477F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36FC-4C6C-4733-8453-136C8A87E19D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3563-BED6-40BD-A21C-BBED8E1477F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36FC-4C6C-4733-8453-136C8A87E19D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473563-BED6-40BD-A21C-BBED8E1477F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F473563-BED6-40BD-A21C-BBED8E1477F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9C436FC-4C6C-4733-8453-136C8A87E19D}" type="datetimeFigureOut">
              <a:rPr lang="ko-KR" altLang="en-US" smtClean="0"/>
              <a:t>2020-09-29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1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1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1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1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1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1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1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iMpE83f8GM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4UZSb4DXOB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ng.com/images/search?view=detailV2&amp;ccid=rNp6ZQTn&amp;id=22D8654DF5AEC3AF8F90AAB4A40DB08271A5CA5D&amp;thid=OIP.rNp6ZQTnK2ldcqZUmrkNvgAAAA&amp;mediaurl=https%3a%2f%2fshop.r10s.jp%2fniki%2fcabinet%2fnpb-card%2fimg59767522.jpg&amp;exph=337&amp;expw=469&amp;q=%eb%8f%84%ec%bf%84+6+%eb%8c%80%ed%95%99+%ec%95%bc%ea%b5%ac+&amp;simid=608021233132634936&amp;ck=71012A3307C0CDDEF3A512A276B8D9B9&amp;selectedIndex=0&amp;FORM=IRPRST&amp;ajaxhist=0" TargetMode="External"/><Relationship Id="rId13" Type="http://schemas.openxmlformats.org/officeDocument/2006/relationships/hyperlink" Target="https://ja.wikipedia.org/wiki/%E8%A1%80%E7%9B%9F%E5%9B%A3%E4%BA%8B%E4%BB%B6" TargetMode="External"/><Relationship Id="rId3" Type="http://schemas.openxmlformats.org/officeDocument/2006/relationships/hyperlink" Target="https://www.bing.com/images/search?view=detailV2&amp;ccid=GlCM4ikL&amp;id=67C7D2B131F024261E0C367679439A5055549719&amp;thid=OIP.GlCM4ikLTWTMFuP0yB_e1AHaIe&amp;mediaurl=http%3a%2f%2fwww.yushu.co.jp%2fimg%2fgoods%2f3%2f103520.jpg&amp;exph=664&amp;expw=580&amp;q=%e5%89%8d%e5%b3%b6%e5%af%86&amp;simid=608019386163921714&amp;ck=9EE61D0DDFE2E454560DFDCD2E66D85C&amp;selectedIndex=4&amp;FORM=IRPRST&amp;ajaxhist=0" TargetMode="External"/><Relationship Id="rId7" Type="http://schemas.openxmlformats.org/officeDocument/2006/relationships/hyperlink" Target="https://ja.wikipedia.org/wiki/%E6%B5%9C%E7%94%B0%E5%BD%A6%E8%94%B5" TargetMode="External"/><Relationship Id="rId12" Type="http://schemas.openxmlformats.org/officeDocument/2006/relationships/hyperlink" Target="https://ja.wikipedia.org/wiki/%E5%8A%B4%E8%BE%B2" TargetMode="External"/><Relationship Id="rId2" Type="http://schemas.openxmlformats.org/officeDocument/2006/relationships/hyperlink" Target="https://www.bing.com/images/search?view=detailV2&amp;ccid=Tvz%2bOvK%2f&amp;id=4BFB72E136D2FBF324C2C4D289DDEB109C264A34&amp;thid=OIP.Tvz-OvK_FWInK7O8whzH-gHaFj&amp;mediaurl=https%3a%2f%2fblog-001.west.edge.storage-yahoo.jp%2fres%2fblog-f1-c4%2fkitasan1970%2ffolder%2f1047407%2f81%2f45047581%2fimg_1%3f1351477465&amp;exph=675&amp;expw=900&amp;q=%e5%a3%ac%e7%94%b3%e6%88%b8%e7%b1%8d&amp;simid=607997851271561538&amp;ck=31ADD086CFCB41DC1DD3308BA2F696D7&amp;selectedIndex=52&amp;FORM=IRPRST&amp;ajaxhist=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a.wikipedia.org/wiki/%E6%97%A5%E6%9C%AC%E4%BA%BA_(%E9%9B%91%E8%AA%8C)" TargetMode="External"/><Relationship Id="rId11" Type="http://schemas.openxmlformats.org/officeDocument/2006/relationships/hyperlink" Target="https://ja.wikipedia.org/wiki/%E6%86%B2%E5%85%B5%E8%AD%A6%E5%AF%9F%E5%88%B6%E5%BA%A6_(%E6%9C%9D%E9%AE%AE%E7%B7%8F%E7%9D%A3%E5%BA%9C)" TargetMode="External"/><Relationship Id="rId5" Type="http://schemas.openxmlformats.org/officeDocument/2006/relationships/hyperlink" Target="https://ja.wikipedia.org/wiki/%E3%82%B7%E3%83%AB%E3%82%AF%E3%83%8F%E3%83%83%E3%83%88" TargetMode="External"/><Relationship Id="rId10" Type="http://schemas.openxmlformats.org/officeDocument/2006/relationships/hyperlink" Target="https://ja.wikipedia.org/wiki/%E6%97%A5%E6%9C%AC%E3%81%AE%E3%82%BF%E3%82%AF%E3%82%B7%E3%83%BC#%E6%AD%B4%E5%8F%B2" TargetMode="External"/><Relationship Id="rId4" Type="http://schemas.openxmlformats.org/officeDocument/2006/relationships/hyperlink" Target="https://ja.wikipedia.org/wiki/%E6%98%8E%E6%B2%BB%E7%B6%AD%E6%96%B0#%E8%BA%AB%E5%88%86%E5%88%B6%E5%BA%A6" TargetMode="External"/><Relationship Id="rId9" Type="http://schemas.openxmlformats.org/officeDocument/2006/relationships/hyperlink" Target="https://www.bing.com/images/search?view=detailV2&amp;ccid=u%2blFriOF&amp;id=8A122242BF1B0D5CBE5E382A51300175A8EE8398&amp;thid=OIP.u-lFriOF0BdlSEk1s_IZbAHaDp&amp;mediaurl=https%3a%2f%2fpbs.twimg.com%2fmedia%2fCerCdPrWEAEJtyH.jpg%3alarge&amp;exph=493&amp;expw=1000&amp;q=%e5%a4%a7%e9%98%aa%e6%9c%9d%e6%97%a5%e6%96%b0%e8%81%9e&amp;simid=608020361122743488&amp;ck=C7F401C9F2BAD89C3A9AE170DBF59FDE&amp;selectedIndex=8&amp;FORM=IRPRST&amp;ajaxhist=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근대 일본의 사회와 문화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/>
              <a:t>일본어일본학과 </a:t>
            </a:r>
            <a:r>
              <a:rPr lang="en-US" altLang="ko-KR" dirty="0" smtClean="0"/>
              <a:t>21901789 </a:t>
            </a:r>
            <a:r>
              <a:rPr lang="ko-KR" altLang="en-US" dirty="0" smtClean="0"/>
              <a:t>김준호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66378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err="1" smtClean="0"/>
              <a:t>다이쇼</a:t>
            </a:r>
            <a:r>
              <a:rPr lang="en-US" altLang="ko-KR" sz="3800" b="1" dirty="0" smtClean="0"/>
              <a:t>(</a:t>
            </a:r>
            <a:r>
              <a:rPr lang="ko-KR" altLang="en-US" sz="3800" b="1" dirty="0" smtClean="0"/>
              <a:t>문화의 발달</a:t>
            </a:r>
            <a:r>
              <a:rPr lang="en-US" altLang="ko-KR" sz="3800" b="1" dirty="0" smtClean="0"/>
              <a:t>)</a:t>
            </a:r>
            <a:endParaRPr lang="ko-KR" altLang="en-US" sz="38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3000" b="1" dirty="0"/>
              <a:t>예능 문화 </a:t>
            </a:r>
            <a:endParaRPr lang="en-US" altLang="ko-KR" sz="3000" b="1" dirty="0" smtClean="0"/>
          </a:p>
          <a:p>
            <a:endParaRPr lang="ko-KR" altLang="en-US" dirty="0"/>
          </a:p>
          <a:p>
            <a:r>
              <a:rPr lang="ko-KR" altLang="en-US" b="1" dirty="0"/>
              <a:t>松井須磨子의 「</a:t>
            </a:r>
            <a:r>
              <a:rPr lang="ko-KR" altLang="en-US" b="1" dirty="0" err="1"/>
              <a:t>카츄샤의</a:t>
            </a:r>
            <a:r>
              <a:rPr lang="ko-KR" altLang="en-US" b="1" dirty="0"/>
              <a:t> 노래」</a:t>
            </a:r>
            <a:endParaRPr lang="ko-KR" altLang="en-US" dirty="0"/>
          </a:p>
          <a:p>
            <a:r>
              <a:rPr lang="ko-KR" altLang="en-US" b="1" dirty="0"/>
              <a:t>일본 전통 연극에 서양 극을 </a:t>
            </a:r>
            <a:r>
              <a:rPr lang="ko-KR" altLang="en-US" b="1" dirty="0" smtClean="0"/>
              <a:t>도입</a:t>
            </a:r>
            <a:endParaRPr lang="en-US" altLang="ko-KR" b="1" dirty="0" smtClean="0"/>
          </a:p>
          <a:p>
            <a:r>
              <a:rPr lang="ko-KR" altLang="en-US" b="1" dirty="0" smtClean="0"/>
              <a:t>가극단과 영화의 등장</a:t>
            </a:r>
            <a:endParaRPr lang="en-US" altLang="ko-KR" b="1" dirty="0" smtClean="0"/>
          </a:p>
          <a:p>
            <a:endParaRPr lang="en-US" altLang="ko-KR" b="1" dirty="0"/>
          </a:p>
          <a:p>
            <a:endParaRPr lang="en-US" altLang="ko-KR" b="1" dirty="0" smtClean="0"/>
          </a:p>
          <a:p>
            <a:pPr marL="114300" indent="0">
              <a:buNone/>
            </a:pPr>
            <a:endParaRPr lang="en-US" altLang="ko-KR" b="1" dirty="0"/>
          </a:p>
          <a:p>
            <a:endParaRPr lang="en-US" altLang="ko-KR" b="1" dirty="0" smtClean="0"/>
          </a:p>
          <a:p>
            <a:endParaRPr lang="ko-KR" altLang="en-US" dirty="0"/>
          </a:p>
          <a:p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17032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5363924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3"/>
              </a:rPr>
              <a:t>https://www.youtube.com/watch?v=TiMpE83f8GM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32726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err="1"/>
              <a:t>다이쇼</a:t>
            </a:r>
            <a:r>
              <a:rPr lang="en-US" altLang="ko-KR" sz="3800" b="1" dirty="0"/>
              <a:t>(</a:t>
            </a:r>
            <a:r>
              <a:rPr lang="ko-KR" altLang="en-US" sz="3800" b="1" dirty="0"/>
              <a:t>문화의 발달</a:t>
            </a:r>
            <a:r>
              <a:rPr lang="en-US" altLang="ko-KR" sz="3800" b="1" dirty="0"/>
              <a:t>)</a:t>
            </a:r>
            <a:endParaRPr lang="ko-KR" altLang="en-US" sz="3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ko-KR" altLang="en-US" sz="3000" b="1" dirty="0" smtClean="0"/>
              <a:t>스포츠의 시작 </a:t>
            </a:r>
            <a:endParaRPr lang="en-US" altLang="ko-KR" sz="3000" b="1" dirty="0" smtClean="0"/>
          </a:p>
          <a:p>
            <a:pPr fontAlgn="base"/>
            <a:endParaRPr lang="en-US" altLang="ko-KR" sz="3000" b="1" dirty="0" smtClean="0"/>
          </a:p>
          <a:p>
            <a:pPr fontAlgn="base"/>
            <a:r>
              <a:rPr lang="ko-KR" altLang="en-US" b="1" dirty="0"/>
              <a:t>고시엔 구장에서 행해지는 </a:t>
            </a:r>
            <a:r>
              <a:rPr lang="ko-KR" altLang="en-US" b="1" dirty="0" err="1"/>
              <a:t>중등생</a:t>
            </a:r>
            <a:r>
              <a:rPr lang="ko-KR" altLang="en-US" b="1" dirty="0"/>
              <a:t> 야구 등의 </a:t>
            </a:r>
            <a:r>
              <a:rPr lang="ko-KR" altLang="en-US" b="1" dirty="0" smtClean="0"/>
              <a:t>스포츠</a:t>
            </a:r>
            <a:endParaRPr lang="en-US" altLang="ko-KR" b="1" dirty="0" smtClean="0"/>
          </a:p>
          <a:p>
            <a:pPr fontAlgn="base"/>
            <a:r>
              <a:rPr lang="ko-KR" altLang="en-US" b="1" dirty="0" smtClean="0"/>
              <a:t>메이지 </a:t>
            </a:r>
            <a:r>
              <a:rPr lang="ko-KR" altLang="en-US" b="1" dirty="0" err="1"/>
              <a:t>신궁</a:t>
            </a:r>
            <a:r>
              <a:rPr lang="ko-KR" altLang="en-US" b="1" dirty="0"/>
              <a:t> 외원에 </a:t>
            </a:r>
            <a:r>
              <a:rPr lang="en-US" altLang="ko-KR" b="1" dirty="0"/>
              <a:t>[</a:t>
            </a:r>
            <a:r>
              <a:rPr lang="ko-KR" altLang="en-US" b="1" dirty="0" err="1"/>
              <a:t>神宮外苑野球場</a:t>
            </a:r>
            <a:r>
              <a:rPr lang="en-US" altLang="ko-KR" b="1" dirty="0" smtClean="0"/>
              <a:t>]</a:t>
            </a:r>
          </a:p>
          <a:p>
            <a:pPr fontAlgn="base"/>
            <a:r>
              <a:rPr lang="ko-KR" altLang="en-US" b="1" dirty="0" smtClean="0"/>
              <a:t>도쿄 </a:t>
            </a:r>
            <a:r>
              <a:rPr lang="en-US" altLang="ko-KR" b="1" dirty="0"/>
              <a:t>6 </a:t>
            </a:r>
            <a:r>
              <a:rPr lang="ko-KR" altLang="en-US" b="1" dirty="0"/>
              <a:t>대학 </a:t>
            </a:r>
            <a:r>
              <a:rPr lang="ko-KR" altLang="en-US" b="1" dirty="0" smtClean="0"/>
              <a:t>야구</a:t>
            </a:r>
            <a:r>
              <a:rPr lang="en-US" altLang="ko-KR" b="1" dirty="0"/>
              <a:t> </a:t>
            </a:r>
            <a:r>
              <a:rPr lang="en-US" altLang="ko-KR" b="1" dirty="0" smtClean="0"/>
              <a:t>(1926)</a:t>
            </a:r>
            <a:endParaRPr lang="ko-KR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01008"/>
            <a:ext cx="3606161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err="1"/>
              <a:t>다이쇼</a:t>
            </a:r>
            <a:r>
              <a:rPr lang="en-US" altLang="ko-KR" sz="3800" b="1" dirty="0"/>
              <a:t>(</a:t>
            </a:r>
            <a:r>
              <a:rPr lang="ko-KR" altLang="en-US" sz="3800" b="1" dirty="0"/>
              <a:t>문화의 발달</a:t>
            </a:r>
            <a:r>
              <a:rPr lang="en-US" altLang="ko-KR" sz="3800" b="1" dirty="0"/>
              <a:t>)</a:t>
            </a:r>
            <a:endParaRPr lang="ko-KR" altLang="en-US" sz="3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3000" b="1" dirty="0"/>
              <a:t>매스컴의 </a:t>
            </a:r>
            <a:r>
              <a:rPr lang="ko-KR" altLang="en-US" sz="3000" b="1" dirty="0" smtClean="0"/>
              <a:t>발달</a:t>
            </a:r>
            <a:endParaRPr lang="en-US" altLang="ko-KR" sz="3000" b="1" dirty="0" smtClean="0"/>
          </a:p>
          <a:p>
            <a:endParaRPr lang="en-US" altLang="ko-KR" sz="3000" b="1" dirty="0" smtClean="0"/>
          </a:p>
          <a:p>
            <a:r>
              <a:rPr lang="ko-KR" altLang="en-US" b="1" dirty="0" smtClean="0"/>
              <a:t>관동 대지진 </a:t>
            </a:r>
            <a:r>
              <a:rPr lang="ko-KR" altLang="en-US" b="1" dirty="0" smtClean="0"/>
              <a:t>후 </a:t>
            </a:r>
            <a:r>
              <a:rPr lang="ko-KR" altLang="en-US" b="1" dirty="0" smtClean="0"/>
              <a:t>오사카의 </a:t>
            </a:r>
            <a:r>
              <a:rPr lang="en-US" altLang="ko-KR" b="1" dirty="0"/>
              <a:t>[</a:t>
            </a:r>
            <a:r>
              <a:rPr lang="ko-KR" altLang="en-US" b="1" dirty="0" err="1"/>
              <a:t>大阪朝日新聞</a:t>
            </a:r>
            <a:r>
              <a:rPr lang="en-US" altLang="ko-KR" b="1" dirty="0"/>
              <a:t>], [</a:t>
            </a:r>
            <a:r>
              <a:rPr lang="ko-KR" altLang="en-US" b="1" dirty="0" err="1" smtClean="0"/>
              <a:t>大阪毎日新聞</a:t>
            </a:r>
            <a:r>
              <a:rPr lang="en-US" altLang="ko-KR" b="1" dirty="0"/>
              <a:t>]</a:t>
            </a:r>
            <a:endParaRPr lang="ko-KR" altLang="en-US" dirty="0"/>
          </a:p>
          <a:p>
            <a:r>
              <a:rPr lang="en-US" altLang="ko-KR" b="1" dirty="0" smtClean="0"/>
              <a:t>[</a:t>
            </a:r>
            <a:r>
              <a:rPr lang="ko-KR" altLang="en-US" b="1" dirty="0" err="1"/>
              <a:t>讀賣新聞</a:t>
            </a:r>
            <a:r>
              <a:rPr lang="en-US" altLang="ko-KR" b="1" dirty="0" smtClean="0"/>
              <a:t>]</a:t>
            </a:r>
            <a:r>
              <a:rPr lang="ko-KR" altLang="en-US" b="1" dirty="0"/>
              <a:t>의</a:t>
            </a:r>
            <a:r>
              <a:rPr lang="ko-KR" altLang="en-US" b="1" dirty="0" smtClean="0"/>
              <a:t> 성장</a:t>
            </a:r>
            <a:endParaRPr lang="en-US" altLang="ko-KR" b="1" dirty="0" smtClean="0"/>
          </a:p>
          <a:p>
            <a:pPr lvl="2"/>
            <a:r>
              <a:rPr lang="ko-KR" altLang="en-US" b="1" dirty="0" smtClean="0"/>
              <a:t>오늘날 </a:t>
            </a:r>
            <a:r>
              <a:rPr lang="en-US" altLang="ko-KR" b="1" dirty="0"/>
              <a:t>"</a:t>
            </a:r>
            <a:r>
              <a:rPr lang="ko-KR" altLang="en-US" b="1" dirty="0"/>
              <a:t>삼대지</a:t>
            </a:r>
            <a:r>
              <a:rPr lang="en-US" altLang="ko-KR" b="1" dirty="0"/>
              <a:t>(</a:t>
            </a:r>
            <a:r>
              <a:rPr lang="ko-KR" altLang="en-US" b="1" dirty="0"/>
              <a:t>三大紙</a:t>
            </a:r>
            <a:r>
              <a:rPr lang="en-US" altLang="ko-KR" b="1" dirty="0" smtClean="0"/>
              <a:t>)“</a:t>
            </a:r>
          </a:p>
          <a:p>
            <a:pPr lvl="2"/>
            <a:endParaRPr lang="en-US" altLang="ko-KR" b="1" dirty="0"/>
          </a:p>
          <a:p>
            <a:pPr lvl="2"/>
            <a:endParaRPr lang="en-US" altLang="ko-KR" b="1" dirty="0" smtClean="0"/>
          </a:p>
          <a:p>
            <a:r>
              <a:rPr lang="ko-KR" altLang="en-US" b="1" dirty="0"/>
              <a:t>도쿄</a:t>
            </a:r>
            <a:r>
              <a:rPr lang="en-US" altLang="ko-KR" b="1" dirty="0"/>
              <a:t>, </a:t>
            </a:r>
            <a:r>
              <a:rPr lang="ko-KR" altLang="en-US" b="1" dirty="0"/>
              <a:t>오사카</a:t>
            </a:r>
            <a:r>
              <a:rPr lang="en-US" altLang="ko-KR" b="1" dirty="0"/>
              <a:t>, </a:t>
            </a:r>
            <a:r>
              <a:rPr lang="ko-KR" altLang="en-US" b="1" dirty="0"/>
              <a:t>나고야 주요 </a:t>
            </a:r>
            <a:r>
              <a:rPr lang="en-US" altLang="ko-KR" b="1" dirty="0"/>
              <a:t>3</a:t>
            </a:r>
            <a:r>
              <a:rPr lang="ko-KR" altLang="en-US" b="1" dirty="0"/>
              <a:t>대에서 라디오 방송이 시작</a:t>
            </a:r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20888"/>
            <a:ext cx="6350000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92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err="1"/>
              <a:t>다이쇼</a:t>
            </a:r>
            <a:r>
              <a:rPr lang="en-US" altLang="ko-KR" sz="3800" b="1" dirty="0"/>
              <a:t>(</a:t>
            </a:r>
            <a:r>
              <a:rPr lang="ko-KR" altLang="en-US" sz="3800" b="1" dirty="0"/>
              <a:t>문화의 발달</a:t>
            </a:r>
            <a:r>
              <a:rPr lang="en-US" altLang="ko-KR" sz="3800" b="1" dirty="0"/>
              <a:t>)</a:t>
            </a:r>
            <a:endParaRPr lang="ko-KR" altLang="en-US" sz="3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3000" b="1" dirty="0"/>
              <a:t>자동차의 </a:t>
            </a:r>
            <a:r>
              <a:rPr lang="ko-KR" altLang="en-US" sz="3000" b="1" dirty="0" smtClean="0"/>
              <a:t>등장</a:t>
            </a:r>
            <a:endParaRPr lang="en-US" altLang="ko-KR" sz="3000" b="1" dirty="0" smtClean="0"/>
          </a:p>
          <a:p>
            <a:endParaRPr lang="en-US" altLang="ko-KR" sz="3000" b="1" dirty="0" smtClean="0"/>
          </a:p>
          <a:p>
            <a:r>
              <a:rPr lang="ko-KR" altLang="en-US" b="1" dirty="0" smtClean="0"/>
              <a:t>육상 운송 수단으로 대 활약 </a:t>
            </a:r>
            <a:endParaRPr lang="en-US" altLang="ko-KR" b="1" dirty="0" smtClean="0"/>
          </a:p>
          <a:p>
            <a:r>
              <a:rPr lang="ko-KR" altLang="en-US" b="1" dirty="0" smtClean="0"/>
              <a:t>부유층 </a:t>
            </a:r>
            <a:r>
              <a:rPr lang="ko-KR" altLang="en-US" b="1" dirty="0"/>
              <a:t>중심으로 </a:t>
            </a:r>
            <a:r>
              <a:rPr lang="ko-KR" altLang="en-US" b="1" dirty="0" smtClean="0"/>
              <a:t>자가용도 보급</a:t>
            </a:r>
            <a:endParaRPr lang="ko-KR" altLang="en-US" dirty="0"/>
          </a:p>
          <a:p>
            <a:endParaRPr lang="ko-KR" altLang="en-US" b="1" dirty="0"/>
          </a:p>
          <a:p>
            <a:endParaRPr lang="ko-KR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132856"/>
            <a:ext cx="4280963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9872" y="508518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엔타쿠</a:t>
            </a:r>
            <a:r>
              <a:rPr lang="ko-KR" altLang="en-US" dirty="0"/>
              <a:t> </a:t>
            </a:r>
            <a:r>
              <a:rPr lang="en-US" altLang="ko-KR" dirty="0" smtClean="0"/>
              <a:t>(</a:t>
            </a:r>
            <a:r>
              <a:rPr lang="ko-KR" altLang="en-US" dirty="0" smtClean="0"/>
              <a:t>円</a:t>
            </a:r>
            <a:r>
              <a:rPr lang="ja-JP" altLang="en-US" dirty="0" smtClean="0"/>
              <a:t>タク</a:t>
            </a:r>
            <a:r>
              <a:rPr lang="en-US" altLang="ja-JP" dirty="0" smtClean="0"/>
              <a:t>)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02106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err="1"/>
              <a:t>다이쇼</a:t>
            </a:r>
            <a:r>
              <a:rPr lang="en-US" altLang="ko-KR" sz="3800" b="1" dirty="0"/>
              <a:t>(</a:t>
            </a:r>
            <a:r>
              <a:rPr lang="ko-KR" altLang="en-US" sz="3800" b="1" dirty="0"/>
              <a:t>문화의 발달</a:t>
            </a:r>
            <a:r>
              <a:rPr lang="en-US" altLang="ko-KR" sz="3800" b="1" dirty="0"/>
              <a:t>)</a:t>
            </a:r>
            <a:endParaRPr lang="ko-KR" altLang="en-US" sz="3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3000" b="1" dirty="0"/>
              <a:t>음식 </a:t>
            </a:r>
            <a:r>
              <a:rPr lang="ko-KR" altLang="en-US" sz="3000" b="1" dirty="0" smtClean="0"/>
              <a:t>문화</a:t>
            </a:r>
            <a:endParaRPr lang="en-US" altLang="ko-KR" sz="3000" b="1" dirty="0" smtClean="0"/>
          </a:p>
          <a:p>
            <a:endParaRPr lang="en-US" altLang="ko-KR" sz="3000" b="1" dirty="0" smtClean="0"/>
          </a:p>
          <a:p>
            <a:r>
              <a:rPr lang="en-US" altLang="ko-KR" b="1" dirty="0" err="1"/>
              <a:t>카레라이스</a:t>
            </a:r>
            <a:r>
              <a:rPr lang="en-US" altLang="ko-KR" b="1" dirty="0"/>
              <a:t>, </a:t>
            </a:r>
            <a:r>
              <a:rPr lang="en-US" altLang="ko-KR" b="1" dirty="0" err="1"/>
              <a:t>돈까스</a:t>
            </a:r>
            <a:r>
              <a:rPr lang="en-US" altLang="ko-KR" b="1" dirty="0"/>
              <a:t>, </a:t>
            </a:r>
            <a:r>
              <a:rPr lang="en-US" altLang="ko-KR" b="1" dirty="0" err="1" smtClean="0"/>
              <a:t>고로케</a:t>
            </a:r>
            <a:endParaRPr lang="en-US" altLang="ko-KR" b="1" dirty="0" smtClean="0"/>
          </a:p>
          <a:p>
            <a:pPr lvl="1"/>
            <a:r>
              <a:rPr lang="en-US" altLang="ko-KR" b="1" dirty="0" smtClean="0"/>
              <a:t>(</a:t>
            </a:r>
            <a:r>
              <a:rPr lang="ko-KR" altLang="en-US" b="1" dirty="0" err="1"/>
              <a:t>益田太郎冠者</a:t>
            </a:r>
            <a:r>
              <a:rPr lang="ko-KR" altLang="en-US" b="1" dirty="0"/>
              <a:t> 작사 곡의 </a:t>
            </a:r>
            <a:r>
              <a:rPr lang="ko-KR" altLang="en-US" b="1" dirty="0" err="1"/>
              <a:t>고로케</a:t>
            </a:r>
            <a:r>
              <a:rPr lang="ko-KR" altLang="en-US" b="1" dirty="0"/>
              <a:t> </a:t>
            </a:r>
            <a:r>
              <a:rPr lang="ko-KR" altLang="en-US" b="1" dirty="0" smtClean="0"/>
              <a:t>노래</a:t>
            </a:r>
            <a:r>
              <a:rPr lang="en-US" altLang="ko-KR" b="1" dirty="0" smtClean="0"/>
              <a:t>)</a:t>
            </a:r>
            <a:endParaRPr lang="en-US" altLang="ko-KR" b="1" dirty="0"/>
          </a:p>
          <a:p>
            <a:r>
              <a:rPr lang="ko-KR" altLang="en-US" b="1" dirty="0" smtClean="0"/>
              <a:t> 다방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식당</a:t>
            </a:r>
            <a:r>
              <a:rPr lang="en-US" altLang="ko-KR" b="1" dirty="0" smtClean="0"/>
              <a:t>, </a:t>
            </a:r>
            <a:r>
              <a:rPr lang="ko-KR" altLang="en-US" b="1" dirty="0"/>
              <a:t>간이 식품이 발달</a:t>
            </a:r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55776" y="558782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2"/>
              </a:rPr>
              <a:t>https://www.youtube.com/watch?v=4UZSb4DXOB0</a:t>
            </a:r>
            <a:endParaRPr lang="ko-KR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884244"/>
            <a:ext cx="3744416" cy="270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15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err="1"/>
              <a:t>다이쇼</a:t>
            </a:r>
            <a:r>
              <a:rPr lang="en-US" altLang="ko-KR" sz="3800" b="1" dirty="0"/>
              <a:t>(</a:t>
            </a:r>
            <a:r>
              <a:rPr lang="ko-KR" altLang="en-US" sz="3800" b="1" dirty="0"/>
              <a:t>문화의 발달</a:t>
            </a:r>
            <a:r>
              <a:rPr lang="en-US" altLang="ko-KR" sz="3800" b="1" dirty="0"/>
              <a:t>)</a:t>
            </a:r>
            <a:endParaRPr lang="ko-KR" altLang="en-US" sz="3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3000" b="1" dirty="0" smtClean="0"/>
              <a:t>패션</a:t>
            </a:r>
            <a:endParaRPr lang="en-US" altLang="ko-KR" sz="3000" b="1" dirty="0" smtClean="0"/>
          </a:p>
          <a:p>
            <a:endParaRPr lang="en-US" altLang="ko-KR" sz="3000" b="1" dirty="0" smtClean="0"/>
          </a:p>
          <a:p>
            <a:r>
              <a:rPr lang="en-US" altLang="ko-KR" b="1" dirty="0" err="1"/>
              <a:t>양발이</a:t>
            </a:r>
            <a:r>
              <a:rPr lang="en-US" altLang="ko-KR" b="1" dirty="0"/>
              <a:t> </a:t>
            </a:r>
            <a:r>
              <a:rPr lang="en-US" altLang="ko-KR" b="1" dirty="0" err="1" smtClean="0"/>
              <a:t>유행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서양식 보급</a:t>
            </a:r>
            <a:endParaRPr lang="en-US" altLang="ko-KR" b="1" dirty="0" smtClean="0"/>
          </a:p>
          <a:p>
            <a:r>
              <a:rPr lang="ko-KR" altLang="en-US" b="1" dirty="0" smtClean="0"/>
              <a:t>양복이 당연한 것으로 사회가 변화</a:t>
            </a:r>
            <a:endParaRPr lang="en-US" altLang="ko-KR" b="1" dirty="0"/>
          </a:p>
          <a:p>
            <a:endParaRPr lang="en-US" altLang="ko-KR" b="1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85429"/>
            <a:ext cx="368617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4428351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七三分</a:t>
            </a:r>
            <a:r>
              <a:rPr lang="ja-JP" altLang="en-US" dirty="0"/>
              <a:t>け</a:t>
            </a:r>
            <a:endParaRPr lang="ko-KR" alt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5355"/>
            <a:ext cx="2729263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4008" y="4797683"/>
            <a:ext cx="1148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耳隠</a:t>
            </a:r>
            <a:r>
              <a:rPr lang="ja-JP" altLang="en-US" b="1" dirty="0" smtClean="0"/>
              <a:t>し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3951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err="1"/>
              <a:t>다이쇼</a:t>
            </a:r>
            <a:r>
              <a:rPr lang="en-US" altLang="ko-KR" sz="3800" b="1" dirty="0" smtClean="0"/>
              <a:t>(</a:t>
            </a:r>
            <a:r>
              <a:rPr lang="ko-KR" altLang="en-US" sz="3800" b="1" dirty="0" smtClean="0"/>
              <a:t>사회문제</a:t>
            </a:r>
            <a:r>
              <a:rPr lang="en-US" altLang="ko-KR" sz="3800" b="1" dirty="0" smtClean="0"/>
              <a:t>)</a:t>
            </a:r>
            <a:endParaRPr lang="ko-KR" altLang="en-US" sz="3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ko-KR" altLang="en-US" sz="3000" b="1" dirty="0" smtClean="0"/>
              <a:t>사회사업</a:t>
            </a:r>
            <a:r>
              <a:rPr lang="ko-KR" altLang="en-US" b="1" dirty="0" smtClean="0"/>
              <a:t> </a:t>
            </a:r>
            <a:endParaRPr lang="en-US" altLang="ko-KR" b="1" dirty="0" smtClean="0"/>
          </a:p>
          <a:p>
            <a:pPr fontAlgn="base"/>
            <a:endParaRPr lang="en-US" altLang="ko-KR" b="1" dirty="0" smtClean="0"/>
          </a:p>
          <a:p>
            <a:pPr fontAlgn="base"/>
            <a:r>
              <a:rPr lang="ko-KR" altLang="en-US" b="1" dirty="0"/>
              <a:t>쌀 소동 </a:t>
            </a:r>
            <a:r>
              <a:rPr lang="ko-KR" altLang="en-US" b="1" dirty="0" smtClean="0"/>
              <a:t>후 </a:t>
            </a:r>
            <a:r>
              <a:rPr lang="en-US" altLang="ko-KR" b="1" dirty="0" smtClean="0"/>
              <a:t>:</a:t>
            </a:r>
            <a:r>
              <a:rPr lang="ko-KR" altLang="en-US" b="1" dirty="0" smtClean="0"/>
              <a:t> </a:t>
            </a:r>
            <a:r>
              <a:rPr lang="ko-KR" altLang="en-US" b="1" dirty="0"/>
              <a:t>정부 </a:t>
            </a:r>
            <a:r>
              <a:rPr lang="en-US" altLang="ko-KR" b="1" dirty="0"/>
              <a:t>· </a:t>
            </a:r>
            <a:r>
              <a:rPr lang="ko-KR" altLang="en-US" b="1" dirty="0"/>
              <a:t>지방 사회 기관 및 방면 위원 제도의 창설이 </a:t>
            </a:r>
            <a:r>
              <a:rPr lang="ko-KR" altLang="en-US" b="1" dirty="0" smtClean="0"/>
              <a:t>연속적으로 발생</a:t>
            </a:r>
            <a:endParaRPr lang="en-US" altLang="ko-KR" b="1" dirty="0"/>
          </a:p>
          <a:p>
            <a:pPr lvl="1" fontAlgn="base"/>
            <a:r>
              <a:rPr lang="ko-KR" altLang="en-US" b="1" dirty="0" smtClean="0"/>
              <a:t>도시 </a:t>
            </a:r>
            <a:r>
              <a:rPr lang="ko-KR" altLang="en-US" b="1" dirty="0"/>
              <a:t>빈민 조사와 공설 시장 설치 등이 </a:t>
            </a:r>
            <a:r>
              <a:rPr lang="ko-KR" altLang="en-US" b="1" dirty="0" smtClean="0"/>
              <a:t>추진</a:t>
            </a:r>
            <a:endParaRPr lang="ko-KR" altLang="en-US" dirty="0"/>
          </a:p>
          <a:p>
            <a:pPr fontAlgn="base"/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632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err="1"/>
              <a:t>다이쇼</a:t>
            </a:r>
            <a:r>
              <a:rPr lang="en-US" altLang="ko-KR" sz="3800" b="1" dirty="0"/>
              <a:t>(</a:t>
            </a:r>
            <a:r>
              <a:rPr lang="ko-KR" altLang="en-US" sz="3800" b="1" dirty="0"/>
              <a:t>사회문제</a:t>
            </a:r>
            <a:r>
              <a:rPr lang="en-US" altLang="ko-KR" sz="3800" b="1" dirty="0"/>
              <a:t>)</a:t>
            </a:r>
            <a:endParaRPr lang="ko-KR" altLang="en-US" sz="3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3000" b="1" dirty="0"/>
              <a:t>의료 위생 </a:t>
            </a:r>
            <a:r>
              <a:rPr lang="ko-KR" altLang="en-US" sz="3000" b="1" dirty="0" smtClean="0"/>
              <a:t>문제</a:t>
            </a:r>
            <a:endParaRPr lang="en-US" altLang="ko-KR" sz="3000" b="1" dirty="0" smtClean="0"/>
          </a:p>
          <a:p>
            <a:endParaRPr lang="en-US" altLang="ko-KR" b="1" dirty="0" smtClean="0"/>
          </a:p>
          <a:p>
            <a:r>
              <a:rPr lang="ko-KR" altLang="en-US" b="1" dirty="0"/>
              <a:t>도시 지역에서 상수도가 보급</a:t>
            </a:r>
            <a:endParaRPr lang="ko-KR" altLang="en-US" dirty="0"/>
          </a:p>
          <a:p>
            <a:r>
              <a:rPr lang="ko-KR" altLang="en-US" b="1" dirty="0"/>
              <a:t>수돗물 사정이 </a:t>
            </a:r>
            <a:r>
              <a:rPr lang="ko-KR" altLang="en-US" b="1" dirty="0" smtClean="0"/>
              <a:t>변화</a:t>
            </a:r>
            <a:endParaRPr lang="en-US" altLang="ko-KR" b="1" dirty="0" smtClean="0"/>
          </a:p>
          <a:p>
            <a:r>
              <a:rPr lang="ko-KR" altLang="en-US" b="1" dirty="0" smtClean="0"/>
              <a:t>유아 사망률 </a:t>
            </a:r>
            <a:r>
              <a:rPr lang="ko-KR" altLang="en-US" b="1" dirty="0" smtClean="0"/>
              <a:t>감소</a:t>
            </a:r>
            <a:endParaRPr lang="en-US" altLang="ko-KR" b="1" dirty="0" smtClean="0"/>
          </a:p>
          <a:p>
            <a:r>
              <a:rPr lang="ko-KR" altLang="en-US" b="1" dirty="0" smtClean="0"/>
              <a:t>스페인 독감 유행</a:t>
            </a:r>
            <a:endParaRPr lang="en-US" altLang="ko-KR" b="1" dirty="0" smtClean="0"/>
          </a:p>
          <a:p>
            <a:pPr lvl="2"/>
            <a:r>
              <a:rPr lang="en-US" altLang="ko-KR" dirty="0"/>
              <a:t>2380 </a:t>
            </a:r>
            <a:r>
              <a:rPr lang="ko-KR" altLang="en-US" dirty="0" smtClean="0"/>
              <a:t>만 명 감염</a:t>
            </a:r>
            <a:r>
              <a:rPr lang="en-US" altLang="ko-KR" dirty="0" smtClean="0"/>
              <a:t>, 39</a:t>
            </a:r>
            <a:r>
              <a:rPr lang="ko-KR" altLang="en-US" dirty="0" smtClean="0"/>
              <a:t>만 명 사망</a:t>
            </a:r>
            <a:endParaRPr lang="en-US" altLang="ko-K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40621"/>
            <a:ext cx="314325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75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err="1"/>
              <a:t>다이쇼</a:t>
            </a:r>
            <a:r>
              <a:rPr lang="en-US" altLang="ko-KR" sz="3800" b="1" dirty="0"/>
              <a:t>(</a:t>
            </a:r>
            <a:r>
              <a:rPr lang="ko-KR" altLang="en-US" sz="3800" b="1" dirty="0"/>
              <a:t>사회문제</a:t>
            </a:r>
            <a:r>
              <a:rPr lang="en-US" altLang="ko-KR" sz="3800" b="1" dirty="0"/>
              <a:t>)</a:t>
            </a:r>
            <a:endParaRPr lang="ko-KR" altLang="en-US" sz="3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ko-KR" altLang="en-US" sz="3000" b="1" dirty="0" smtClean="0"/>
              <a:t>교화 </a:t>
            </a:r>
            <a:r>
              <a:rPr lang="ko-KR" altLang="en-US" sz="3000" b="1" dirty="0"/>
              <a:t>총동원 </a:t>
            </a:r>
            <a:r>
              <a:rPr lang="ko-KR" altLang="en-US" sz="3000" b="1" dirty="0" smtClean="0"/>
              <a:t>운동</a:t>
            </a:r>
            <a:endParaRPr lang="en-US" altLang="ko-KR" sz="3000" b="1" dirty="0" smtClean="0"/>
          </a:p>
          <a:p>
            <a:pPr fontAlgn="base"/>
            <a:endParaRPr lang="en-US" altLang="ko-KR" b="1" dirty="0" smtClean="0"/>
          </a:p>
          <a:p>
            <a:pPr fontAlgn="base"/>
            <a:r>
              <a:rPr lang="ko-KR" altLang="en-US" b="1" dirty="0" smtClean="0"/>
              <a:t>국민의 </a:t>
            </a:r>
            <a:r>
              <a:rPr lang="ko-KR" altLang="en-US" b="1" dirty="0"/>
              <a:t>사상 </a:t>
            </a:r>
            <a:r>
              <a:rPr lang="en-US" altLang="ko-KR" b="1" dirty="0"/>
              <a:t>· </a:t>
            </a:r>
            <a:r>
              <a:rPr lang="ko-KR" altLang="en-US" b="1" dirty="0"/>
              <a:t>생활의 변화에 대처한다는 목적</a:t>
            </a:r>
            <a:endParaRPr lang="ko-KR" altLang="en-US" dirty="0"/>
          </a:p>
          <a:p>
            <a:pPr fontAlgn="base"/>
            <a:endParaRPr lang="ko-KR" altLang="en-US" dirty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96" y="2996952"/>
            <a:ext cx="7380312" cy="12774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4274401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ko-KR" dirty="0"/>
              <a:t>民力涵養運</a:t>
            </a:r>
            <a:r>
              <a:rPr lang="ja-JP" altLang="ko-KR" dirty="0" smtClean="0"/>
              <a:t>動</a:t>
            </a:r>
            <a:endParaRPr lang="ja-JP" altLang="ko-KR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8" y="2893892"/>
            <a:ext cx="7632848" cy="138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4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err="1"/>
              <a:t>다이쇼</a:t>
            </a:r>
            <a:r>
              <a:rPr lang="en-US" altLang="ko-KR" sz="3800" b="1" dirty="0"/>
              <a:t>(</a:t>
            </a:r>
            <a:r>
              <a:rPr lang="ko-KR" altLang="en-US" sz="3800" b="1" dirty="0"/>
              <a:t>사회문제</a:t>
            </a:r>
            <a:r>
              <a:rPr lang="en-US" altLang="ko-KR" sz="3800" b="1" dirty="0"/>
              <a:t>)</a:t>
            </a:r>
            <a:endParaRPr lang="ko-KR" altLang="en-US" sz="3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ko-KR" altLang="en-US" sz="3000" b="1" dirty="0"/>
              <a:t>노동 </a:t>
            </a:r>
            <a:r>
              <a:rPr lang="ko-KR" altLang="en-US" sz="3000" b="1" dirty="0" smtClean="0"/>
              <a:t>운동</a:t>
            </a:r>
            <a:endParaRPr lang="en-US" altLang="ko-KR" sz="3000" b="1" dirty="0" smtClean="0"/>
          </a:p>
          <a:p>
            <a:pPr fontAlgn="base"/>
            <a:endParaRPr lang="en-US" altLang="ko-KR" b="1" dirty="0" smtClean="0"/>
          </a:p>
          <a:p>
            <a:pPr fontAlgn="base"/>
            <a:r>
              <a:rPr lang="ko-KR" altLang="en-US" b="1" dirty="0"/>
              <a:t>활발한 것이 원인으로 소작 쟁의의 반발과 노동 운동의 </a:t>
            </a:r>
            <a:r>
              <a:rPr lang="ko-KR" altLang="en-US" b="1" dirty="0" smtClean="0"/>
              <a:t>대규모화</a:t>
            </a:r>
            <a:endParaRPr lang="ko-KR" altLang="en-US" dirty="0"/>
          </a:p>
        </p:txBody>
      </p:sp>
      <p:sp>
        <p:nvSpPr>
          <p:cNvPr id="4" name="폭발 2 3"/>
          <p:cNvSpPr/>
          <p:nvPr/>
        </p:nvSpPr>
        <p:spPr>
          <a:xfrm>
            <a:off x="1403648" y="2492896"/>
            <a:ext cx="7056784" cy="414908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b="1" dirty="0"/>
              <a:t>사회사업의 활발한 </a:t>
            </a:r>
            <a:r>
              <a:rPr lang="ko-KR" altLang="en-US" b="1" dirty="0" smtClean="0"/>
              <a:t>것 원인</a:t>
            </a:r>
            <a:endParaRPr lang="en-US" altLang="ko-KR" b="1" dirty="0" smtClean="0"/>
          </a:p>
          <a:p>
            <a:pPr algn="ctr" fontAlgn="base"/>
            <a:endParaRPr lang="en-US" altLang="ko-KR" b="1" dirty="0"/>
          </a:p>
          <a:p>
            <a:pPr algn="ctr" fontAlgn="base"/>
            <a:r>
              <a:rPr lang="ko-KR" altLang="en-US" b="1" dirty="0" smtClean="0"/>
              <a:t>기존의 </a:t>
            </a:r>
            <a:r>
              <a:rPr lang="ko-KR" altLang="en-US" b="1" dirty="0"/>
              <a:t>생산 확대 정책에서 </a:t>
            </a:r>
            <a:r>
              <a:rPr lang="ko-KR" altLang="en-US" b="1" dirty="0" smtClean="0"/>
              <a:t>문제가 심각해짐</a:t>
            </a:r>
            <a:endParaRPr lang="ko-KR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83865"/>
            <a:ext cx="357187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47864" y="558924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鈴木文治</a:t>
            </a:r>
            <a:r>
              <a:rPr lang="ko-KR" altLang="en-US" dirty="0" smtClean="0"/>
              <a:t> </a:t>
            </a:r>
            <a:r>
              <a:rPr lang="en-US" altLang="ko-KR" dirty="0" smtClean="0"/>
              <a:t>= </a:t>
            </a:r>
            <a:r>
              <a:rPr lang="ko-KR" altLang="en-US" dirty="0" err="1" smtClean="0"/>
              <a:t>友愛会</a:t>
            </a:r>
            <a:r>
              <a:rPr lang="ko-KR" altLang="en-US" dirty="0" smtClean="0"/>
              <a:t> 설립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583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메이지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신분 제도</a:t>
            </a:r>
            <a:endParaRPr lang="en-US" altLang="ko-KR" dirty="0"/>
          </a:p>
          <a:p>
            <a:pPr lvl="1"/>
            <a:r>
              <a:rPr lang="ko-KR" altLang="en-US" dirty="0" smtClean="0"/>
              <a:t>경제 산업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문화</a:t>
            </a:r>
            <a:endParaRPr lang="en-US" altLang="ko-KR" dirty="0" smtClean="0"/>
          </a:p>
          <a:p>
            <a:r>
              <a:rPr lang="ko-KR" altLang="en-US" dirty="0" err="1" smtClean="0"/>
              <a:t>다이쇼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문화의 발달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사회 문제</a:t>
            </a:r>
            <a:endParaRPr lang="en-US" altLang="ko-KR" dirty="0" smtClean="0"/>
          </a:p>
          <a:p>
            <a:r>
              <a:rPr lang="ko-KR" altLang="en-US" dirty="0" smtClean="0"/>
              <a:t>쇼와 전기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제 </a:t>
            </a:r>
            <a:r>
              <a:rPr lang="en-US" altLang="ko-KR" dirty="0" smtClean="0"/>
              <a:t>1</a:t>
            </a:r>
            <a:r>
              <a:rPr lang="ko-KR" altLang="en-US" dirty="0" smtClean="0"/>
              <a:t>차 세계 대전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제 </a:t>
            </a:r>
            <a:r>
              <a:rPr lang="en-US" altLang="ko-KR" dirty="0" smtClean="0"/>
              <a:t>2</a:t>
            </a:r>
            <a:r>
              <a:rPr lang="ko-KR" altLang="en-US" dirty="0" smtClean="0"/>
              <a:t>차 세계 대전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879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err="1" smtClean="0"/>
              <a:t>다이쇼</a:t>
            </a:r>
            <a:r>
              <a:rPr lang="en-US" altLang="ko-KR" sz="3800" b="1" dirty="0" smtClean="0"/>
              <a:t>(</a:t>
            </a:r>
            <a:r>
              <a:rPr lang="ko-KR" altLang="en-US" sz="3800" b="1" dirty="0" smtClean="0"/>
              <a:t>사회문제</a:t>
            </a:r>
            <a:r>
              <a:rPr lang="en-US" altLang="ko-KR" sz="3800" b="1" dirty="0" smtClean="0"/>
              <a:t>)</a:t>
            </a:r>
            <a:endParaRPr lang="ko-KR" altLang="en-US" sz="3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3000" b="1" dirty="0" err="1"/>
              <a:t>다이쇼</a:t>
            </a:r>
            <a:r>
              <a:rPr lang="ko-KR" altLang="en-US" sz="3000" b="1" dirty="0"/>
              <a:t> 시대의 </a:t>
            </a:r>
            <a:r>
              <a:rPr lang="ko-KR" altLang="en-US" sz="3000" b="1" dirty="0" smtClean="0"/>
              <a:t>여학생</a:t>
            </a:r>
            <a:endParaRPr lang="en-US" altLang="ko-KR" sz="3000" b="1" dirty="0" smtClean="0"/>
          </a:p>
          <a:p>
            <a:endParaRPr lang="en-US" altLang="ko-KR" b="1" dirty="0" smtClean="0"/>
          </a:p>
          <a:p>
            <a:r>
              <a:rPr lang="ko-KR" altLang="en-US" b="1" dirty="0"/>
              <a:t>직업 여성이 </a:t>
            </a:r>
            <a:r>
              <a:rPr lang="ko-KR" altLang="en-US" b="1" dirty="0" smtClean="0"/>
              <a:t>증가</a:t>
            </a:r>
            <a:endParaRPr lang="ko-KR" altLang="en-US" dirty="0"/>
          </a:p>
          <a:p>
            <a:r>
              <a:rPr lang="ko-KR" altLang="en-US" b="1" dirty="0" smtClean="0"/>
              <a:t>여성의 </a:t>
            </a:r>
            <a:r>
              <a:rPr lang="ko-KR" altLang="en-US" b="1" dirty="0"/>
              <a:t>지위 향상을 추구</a:t>
            </a:r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70988"/>
            <a:ext cx="4587821" cy="2838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44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err="1"/>
              <a:t>다이쇼</a:t>
            </a:r>
            <a:r>
              <a:rPr lang="en-US" altLang="ko-KR" sz="3800" b="1" dirty="0"/>
              <a:t>(</a:t>
            </a:r>
            <a:r>
              <a:rPr lang="ko-KR" altLang="en-US" sz="3800" b="1" dirty="0"/>
              <a:t>사회문제</a:t>
            </a:r>
            <a:r>
              <a:rPr lang="en-US" altLang="ko-KR" sz="3800" b="1" dirty="0"/>
              <a:t>)</a:t>
            </a:r>
            <a:endParaRPr lang="ko-KR" altLang="en-US" sz="3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3000" b="1" dirty="0" smtClean="0"/>
              <a:t>조선 병합 문제</a:t>
            </a:r>
            <a:endParaRPr lang="en-US" altLang="ko-KR" sz="3000" b="1" dirty="0" smtClean="0"/>
          </a:p>
          <a:p>
            <a:endParaRPr lang="en-US" altLang="ko-KR" b="1" dirty="0" smtClean="0"/>
          </a:p>
          <a:p>
            <a:r>
              <a:rPr lang="ko-KR" altLang="en-US" b="1" dirty="0" smtClean="0"/>
              <a:t>문화 </a:t>
            </a:r>
            <a:r>
              <a:rPr lang="ko-KR" altLang="en-US" b="1" dirty="0"/>
              <a:t>정치로 </a:t>
            </a:r>
            <a:r>
              <a:rPr lang="ko-KR" altLang="en-US" b="1" dirty="0" smtClean="0"/>
              <a:t>방향 전환</a:t>
            </a:r>
            <a:endParaRPr lang="en-US" altLang="ko-KR" b="1" dirty="0" smtClean="0"/>
          </a:p>
          <a:p>
            <a:r>
              <a:rPr lang="ko-KR" altLang="en-US" b="1" dirty="0"/>
              <a:t>재일조선인의 증가에 따른 내지인과 갈등과 사회 불안</a:t>
            </a:r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24337"/>
            <a:ext cx="6581981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5032649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mtClean="0"/>
              <a:t>헌병 경찰 제도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895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55134"/>
            <a:ext cx="5400600" cy="702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쇼와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7902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쇼와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3000" b="1" dirty="0"/>
              <a:t>제 </a:t>
            </a:r>
            <a:r>
              <a:rPr lang="en-US" altLang="ko-KR" sz="3000" b="1" dirty="0"/>
              <a:t>1</a:t>
            </a:r>
            <a:r>
              <a:rPr lang="ko-KR" altLang="en-US" sz="3000" b="1" dirty="0"/>
              <a:t>차 세계 대전 </a:t>
            </a:r>
            <a:r>
              <a:rPr lang="ko-KR" altLang="en-US" sz="3000" b="1" dirty="0" smtClean="0"/>
              <a:t>후</a:t>
            </a:r>
            <a:endParaRPr lang="en-US" altLang="ko-KR" sz="3000" b="1" dirty="0" smtClean="0"/>
          </a:p>
          <a:p>
            <a:endParaRPr lang="en-US" altLang="ko-KR" b="1" dirty="0" smtClean="0"/>
          </a:p>
          <a:p>
            <a:r>
              <a:rPr lang="ko-KR" altLang="en-US" b="1" dirty="0"/>
              <a:t>마르크스주의가 </a:t>
            </a:r>
            <a:r>
              <a:rPr lang="ko-KR" altLang="en-US" b="1" dirty="0" smtClean="0"/>
              <a:t>융성</a:t>
            </a:r>
            <a:endParaRPr lang="en-US" altLang="ko-KR" b="1" dirty="0" smtClean="0"/>
          </a:p>
          <a:p>
            <a:r>
              <a:rPr lang="ko-KR" altLang="en-US" b="1" dirty="0"/>
              <a:t>국가주의적인 혁신 운동의 대두에 따라 탄압을 받아 강제로 수렴</a:t>
            </a:r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352839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852936"/>
            <a:ext cx="428625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501317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노농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68344" y="2924944"/>
            <a:ext cx="461665" cy="18002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mtClean="0"/>
              <a:t>혈맹단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185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쇼와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3000" b="1" dirty="0"/>
              <a:t>제 </a:t>
            </a:r>
            <a:r>
              <a:rPr lang="en-US" altLang="ko-KR" sz="3000" b="1" dirty="0"/>
              <a:t>2 </a:t>
            </a:r>
            <a:r>
              <a:rPr lang="ko-KR" altLang="en-US" sz="3000" b="1" dirty="0"/>
              <a:t>차 세계 대전 </a:t>
            </a:r>
            <a:endParaRPr lang="ko-KR" altLang="en-US" sz="3000" dirty="0"/>
          </a:p>
          <a:p>
            <a:endParaRPr lang="ko-KR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3627884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12776"/>
            <a:ext cx="339015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36296" y="1484784"/>
            <a:ext cx="461665" cy="9361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ko-KR" dirty="0"/>
              <a:t>隣組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515719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/>
              <a:t>공격을 </a:t>
            </a:r>
            <a:r>
              <a:rPr lang="ko-KR" altLang="en-US"/>
              <a:t>받아 </a:t>
            </a:r>
            <a:r>
              <a:rPr lang="ko-KR" altLang="en-US" smtClean="0"/>
              <a:t>불타는 </a:t>
            </a:r>
            <a:r>
              <a:rPr lang="ko-KR" altLang="en-US"/>
              <a:t>미국 전함</a:t>
            </a:r>
            <a:endParaRPr lang="ko-KR" altLang="en-US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8841"/>
            <a:ext cx="8482929" cy="411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43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출처</a:t>
            </a:r>
            <a:r>
              <a:rPr lang="en-US" altLang="ko-KR" dirty="0" smtClean="0"/>
              <a:t>(</a:t>
            </a:r>
            <a:r>
              <a:rPr lang="ko-KR" altLang="en-US" dirty="0" smtClean="0"/>
              <a:t>대부분 사진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altLang="ko-KR" dirty="0">
                <a:hlinkClick r:id="rId2"/>
              </a:rPr>
              <a:t>https://www.bing.com/images/search?view=detailV2&amp;ccid=Tvz%2bOvK%2f&amp;id=4BFB72E136D2FBF324C2C4D289DDEB109C264A34&amp;thid=OIP.Tvz-OvK_FWInK7O8whzH-gHaFj&amp;mediaurl=https%3a%2f%2fblog-001.west.edge.storage-yahoo.jp%2fres%2fblog-f1-c4%2fkitasan1970%2ffolder%2f1047407%2f81%2f45047581%2fimg_1%3f1351477465&amp;exph=675&amp;expw=900&amp;q=%</a:t>
            </a:r>
            <a:r>
              <a:rPr lang="en-US" altLang="ko-KR" dirty="0" smtClean="0">
                <a:hlinkClick r:id="rId2"/>
              </a:rPr>
              <a:t>e5%a3%ac%e7%94%b3%e6%88%b8%e7%b1%8d&amp;simid=607997851271561538&amp;ck=31ADD086CFCB41DC1DD3308BA2F696D7&amp;selectedIndex=52&amp;FORM=IRPRST&amp;ajaxhist=0</a:t>
            </a:r>
            <a:endParaRPr lang="en-US" altLang="ko-KR" dirty="0" smtClean="0"/>
          </a:p>
          <a:p>
            <a:r>
              <a:rPr lang="en-US" altLang="ko-KR" dirty="0">
                <a:hlinkClick r:id="rId3"/>
              </a:rPr>
              <a:t>https://www.bing.com/images/search?view=detailV2&amp;ccid=GlCM4ikL&amp;id=67C7D2B131F024261E0C367679439A5055549719&amp;thid=OIP.GlCM4ikLTWTMFuP0yB_e1AHaIe&amp;mediaurl=http%3a%2f%2fwww.yushu.co.jp%2fimg%2fgoods%2f3%2f103520.jpg&amp;exph=664&amp;expw=580&amp;q=%</a:t>
            </a:r>
            <a:r>
              <a:rPr lang="en-US" altLang="ko-KR" dirty="0" smtClean="0">
                <a:hlinkClick r:id="rId3"/>
              </a:rPr>
              <a:t>e5%89%8d%e5%b3%b6%e5%af%86&amp;simid=608019386163921714&amp;ck=9EE61D0DDFE2E454560DFDCD2E66D85C&amp;selectedIndex=4&amp;FORM=IRPRST&amp;ajaxhist=0</a:t>
            </a:r>
            <a:endParaRPr lang="en-US" altLang="ko-KR" dirty="0" smtClean="0"/>
          </a:p>
          <a:p>
            <a:r>
              <a:rPr lang="en-US" altLang="ko-KR" dirty="0">
                <a:hlinkClick r:id="rId4"/>
              </a:rPr>
              <a:t>https://ja.wikipedia.org/wiki/%E6%98%8E%E6%B2%BB%E7%B6%AD%E6%96%B0#%</a:t>
            </a:r>
            <a:r>
              <a:rPr lang="en-US" altLang="ko-KR" dirty="0" smtClean="0">
                <a:hlinkClick r:id="rId4"/>
              </a:rPr>
              <a:t>E8%BA%AB%E5%88%86%E5%88%B6%E5%BA%A6</a:t>
            </a:r>
            <a:endParaRPr lang="en-US" altLang="ko-KR" dirty="0" smtClean="0"/>
          </a:p>
          <a:p>
            <a:r>
              <a:rPr lang="en-US" altLang="ko-KR" dirty="0">
                <a:hlinkClick r:id="rId5"/>
              </a:rPr>
              <a:t>https://ja.wikipedia.org/wiki/%</a:t>
            </a:r>
            <a:r>
              <a:rPr lang="en-US" altLang="ko-KR" dirty="0" smtClean="0">
                <a:hlinkClick r:id="rId5"/>
              </a:rPr>
              <a:t>E3%82%B7%E3%83%AB%E3%82%AF%E3%83%8F%E3%83%83%E3%83%88</a:t>
            </a:r>
            <a:endParaRPr lang="en-US" altLang="ko-KR" dirty="0" smtClean="0"/>
          </a:p>
          <a:p>
            <a:r>
              <a:rPr lang="en-US" altLang="ko-KR" dirty="0">
                <a:hlinkClick r:id="rId6"/>
              </a:rPr>
              <a:t>https://ja.wikipedia.org/wiki/%E6%97%A5%E6%9C%AC%E4%BA%BA_(%E9%9B%91%E8%AA%8C</a:t>
            </a:r>
            <a:r>
              <a:rPr lang="en-US" altLang="ko-KR" dirty="0" smtClean="0">
                <a:hlinkClick r:id="rId6"/>
              </a:rPr>
              <a:t>)</a:t>
            </a:r>
            <a:endParaRPr lang="en-US" altLang="ko-KR" dirty="0" smtClean="0"/>
          </a:p>
          <a:p>
            <a:r>
              <a:rPr lang="en-US" altLang="ko-KR" dirty="0">
                <a:hlinkClick r:id="rId7"/>
              </a:rPr>
              <a:t>https://ja.wikipedia.org/wiki/%</a:t>
            </a:r>
            <a:r>
              <a:rPr lang="en-US" altLang="ko-KR" dirty="0" smtClean="0">
                <a:hlinkClick r:id="rId7"/>
              </a:rPr>
              <a:t>E6%B5%9C%E7%94%B0%E5%BD%A6%E8%94%B5</a:t>
            </a:r>
            <a:endParaRPr lang="en-US" altLang="ko-KR" dirty="0" smtClean="0"/>
          </a:p>
          <a:p>
            <a:r>
              <a:rPr lang="en-US" altLang="ko-KR" dirty="0"/>
              <a:t>https://www.google.com/search?q=%</a:t>
            </a:r>
            <a:r>
              <a:rPr lang="en-US" altLang="ko-KR" dirty="0" smtClean="0"/>
              <a:t>E6%9D%BE%E4%BA%95%E9%A0%88%E7%A3%A8%E5%AD%90%E3%81%AE%E3%80%8C%E3%82%AB%E3%83%81%E3%83%A5%E3%83%BC%E3%82%B7%E3%83%A3%E3%81%AE%E5%94%84&amp;sxsrf=ALeKk01EplEQyOtgMaCQZL8_qPz1yzHRjQ:1601377833005&amp;source=lnms&amp;tbm=isch&amp;sa=X&amp;ved=2ahUKEwjirIynnY7sAhULfnAKHTMsBxoQ_AUoAnoECA0QBA&amp;biw=1536&amp;bih=754#imgrc=JX6l500mx3ILzM</a:t>
            </a:r>
          </a:p>
          <a:p>
            <a:r>
              <a:rPr lang="en-US" altLang="ko-KR" dirty="0">
                <a:hlinkClick r:id="rId8"/>
              </a:rPr>
              <a:t>https://www.bing.com/images/search?view=detailV2&amp;ccid=rNp6ZQTn&amp;id=22D8654DF5AEC3AF8F90AAB4A40DB08271A5CA5D&amp;thid=OIP.rNp6ZQTnK2ldcqZUmrkNvgAAAA&amp;mediaurl=https%3a%2f%2fshop.r10s.jp%2fniki%2fcabinet%2fnpb-card%2fimg59767522.jpg&amp;exph=337&amp;expw=469&amp;q=%eb%8f%84%ec%bf%84+6+%eb%8c%80%ed%95%99+%ec%95%bc%ea%b5%ac+&amp;simid=608021233132634936&amp;ck=71012A3307C0CDDEF3A512A276B8D9B9&amp;selectedIndex=0&amp;FORM=IRPRST&amp;ajaxhist=0</a:t>
            </a:r>
            <a:endParaRPr lang="en-US" altLang="ko-KR" dirty="0" smtClean="0"/>
          </a:p>
          <a:p>
            <a:r>
              <a:rPr lang="en-US" altLang="ko-KR" dirty="0">
                <a:hlinkClick r:id="rId9"/>
              </a:rPr>
              <a:t>https://www.bing.com/images/search?view=detailV2&amp;ccid=u%2blFriOF&amp;id=8A122242BF1B0D5CBE5E382A51300175A8EE8398&amp;thid=OIP.u-lFriOF0BdlSEk1s_IZbAHaDp&amp;mediaurl=https%3a%2f%2fpbs.twimg.com%2fmedia%2fCerCdPrWEAEJtyH.jpg%3alarge&amp;exph=493&amp;expw=1000&amp;q=%e5%a4%a7%e9%98%aa%e6%9c%9d%e6%97%a5%e6%96%b0%e8%81%9e&amp;simid=608020361122743488&amp;ck=C7F401C9F2BAD89C3A9AE170DBF59FDE&amp;selectedIndex=8&amp;FORM=IRPRST&amp;ajaxhist=0</a:t>
            </a:r>
            <a:endParaRPr lang="en-US" altLang="ko-KR" dirty="0" smtClean="0"/>
          </a:p>
          <a:p>
            <a:r>
              <a:rPr lang="en-US" altLang="ko-KR" dirty="0">
                <a:hlinkClick r:id="rId10"/>
              </a:rPr>
              <a:t>https://ja.wikipedia.org/wiki/%E6%97%A5%E6%9C%AC%E3%81%AE%E3%82%BF%E3%82%AF%E3%82%B7%E3%83%BC#%</a:t>
            </a:r>
            <a:r>
              <a:rPr lang="en-US" altLang="ko-KR" dirty="0" smtClean="0">
                <a:hlinkClick r:id="rId10"/>
              </a:rPr>
              <a:t>E6%AD%B4%E5%8F%B2</a:t>
            </a:r>
            <a:endParaRPr lang="en-US" altLang="ko-KR" dirty="0" smtClean="0"/>
          </a:p>
          <a:p>
            <a:r>
              <a:rPr lang="en-US" altLang="ko-KR" dirty="0">
                <a:hlinkClick r:id="rId11"/>
              </a:rPr>
              <a:t>https://ja.wikipedia.org/wiki/%E6%86%B2%E5%85%B5%E8%AD%A6%E5%AF%9F%E5%88%B6%E5%BA%A6_(%E6%9C%9D%E9%AE%AE%E7%B7%8F%E7%9D%A3%E5%BA%9C</a:t>
            </a:r>
            <a:r>
              <a:rPr lang="en-US" altLang="ko-KR" dirty="0" smtClean="0">
                <a:hlinkClick r:id="rId11"/>
              </a:rPr>
              <a:t>)</a:t>
            </a:r>
            <a:endParaRPr lang="en-US" altLang="ko-KR" dirty="0" smtClean="0"/>
          </a:p>
          <a:p>
            <a:r>
              <a:rPr lang="en-US" altLang="ko-KR" dirty="0">
                <a:hlinkClick r:id="rId12"/>
              </a:rPr>
              <a:t>https://ja.wikipedia.org/wiki/%</a:t>
            </a:r>
            <a:r>
              <a:rPr lang="en-US" altLang="ko-KR" dirty="0" smtClean="0">
                <a:hlinkClick r:id="rId12"/>
              </a:rPr>
              <a:t>E5%8A%B4%E8%BE%B2</a:t>
            </a:r>
            <a:endParaRPr lang="en-US" altLang="ko-KR" dirty="0" smtClean="0"/>
          </a:p>
          <a:p>
            <a:r>
              <a:rPr lang="en-US" altLang="ko-KR" dirty="0">
                <a:hlinkClick r:id="rId13"/>
              </a:rPr>
              <a:t>https://ja.wikipedia.org/wiki/%</a:t>
            </a:r>
            <a:r>
              <a:rPr lang="en-US" altLang="ko-KR" dirty="0" smtClean="0">
                <a:hlinkClick r:id="rId13"/>
              </a:rPr>
              <a:t>E8%A1%80%E7%9B%9F%E5%9B%A3%E4%BA%8B%E4%BB%B6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531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980728"/>
            <a:ext cx="9180512" cy="5918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29208" y="-1107504"/>
            <a:ext cx="9803432" cy="3370386"/>
          </a:xfrm>
        </p:spPr>
        <p:txBody>
          <a:bodyPr/>
          <a:lstStyle/>
          <a:p>
            <a:r>
              <a:rPr lang="ko-KR" altLang="en-US" b="1" dirty="0"/>
              <a:t>메이지</a:t>
            </a:r>
            <a:endParaRPr lang="ko-KR" alt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68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/>
              <a:t>메이지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ko-KR" altLang="en-US" sz="3000" b="1" dirty="0"/>
              <a:t>신분 </a:t>
            </a:r>
            <a:r>
              <a:rPr lang="ko-KR" altLang="en-US" sz="3000" b="1" dirty="0" smtClean="0"/>
              <a:t>제도</a:t>
            </a:r>
            <a:endParaRPr lang="en-US" altLang="ko-KR" sz="3000" b="1" dirty="0" smtClean="0"/>
          </a:p>
          <a:p>
            <a:pPr fontAlgn="base"/>
            <a:endParaRPr lang="ko-KR" altLang="en-US" b="1" dirty="0"/>
          </a:p>
          <a:p>
            <a:pPr fontAlgn="base"/>
            <a:r>
              <a:rPr lang="ko-KR" altLang="en-US" b="1" dirty="0"/>
              <a:t>에도 막부 아래의 사농공상의 구별을 </a:t>
            </a:r>
            <a:r>
              <a:rPr lang="ko-KR" altLang="en-US" b="1" dirty="0" smtClean="0"/>
              <a:t>폐지</a:t>
            </a:r>
            <a:endParaRPr lang="en-US" altLang="ko-KR" b="1" dirty="0" smtClean="0"/>
          </a:p>
          <a:p>
            <a:pPr fontAlgn="base"/>
            <a:r>
              <a:rPr lang="ko-KR" altLang="en-US" b="1" dirty="0" smtClean="0"/>
              <a:t>형식적인 </a:t>
            </a:r>
            <a:r>
              <a:rPr lang="en-US" altLang="ko-KR" b="1" dirty="0" smtClean="0"/>
              <a:t>[</a:t>
            </a:r>
            <a:r>
              <a:rPr lang="ko-KR" altLang="en-US" b="1" dirty="0"/>
              <a:t>사민 평등</a:t>
            </a:r>
            <a:r>
              <a:rPr lang="en-US" altLang="ko-KR" b="1" dirty="0"/>
              <a:t>]</a:t>
            </a:r>
            <a:r>
              <a:rPr lang="ko-KR" altLang="en-US" b="1" dirty="0"/>
              <a:t>을 </a:t>
            </a:r>
            <a:r>
              <a:rPr lang="ko-KR" altLang="en-US" b="1" dirty="0" smtClean="0"/>
              <a:t>강조</a:t>
            </a:r>
            <a:r>
              <a:rPr lang="en-US" altLang="ko-KR" b="1" dirty="0" smtClean="0"/>
              <a:t> </a:t>
            </a:r>
          </a:p>
          <a:p>
            <a:pPr fontAlgn="base"/>
            <a:r>
              <a:rPr lang="ko-KR" altLang="en-US" b="1" dirty="0" smtClean="0"/>
              <a:t>壬申호적</a:t>
            </a:r>
            <a:r>
              <a:rPr lang="en-US" altLang="ko-KR" b="1" dirty="0" smtClean="0"/>
              <a:t>(1871)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: </a:t>
            </a:r>
            <a:r>
              <a:rPr lang="ko-KR" altLang="en-US" b="1" dirty="0" smtClean="0"/>
              <a:t>사족</a:t>
            </a:r>
            <a:r>
              <a:rPr lang="en-US" altLang="ko-KR" b="1" dirty="0" smtClean="0"/>
              <a:t>/</a:t>
            </a:r>
            <a:r>
              <a:rPr lang="ko-KR" altLang="en-US" b="1" dirty="0" smtClean="0"/>
              <a:t>평민으로 구분</a:t>
            </a:r>
            <a:endParaRPr lang="en-US" altLang="ko-KR" b="1" dirty="0" smtClean="0"/>
          </a:p>
          <a:p>
            <a:pPr fontAlgn="base"/>
            <a:r>
              <a:rPr lang="ko-KR" altLang="en-US" b="1" dirty="0" err="1" smtClean="0"/>
              <a:t>화족이라는</a:t>
            </a:r>
            <a:r>
              <a:rPr lang="ko-KR" altLang="en-US" b="1" dirty="0" smtClean="0"/>
              <a:t> </a:t>
            </a:r>
            <a:r>
              <a:rPr lang="ko-KR" altLang="en-US" b="1" dirty="0"/>
              <a:t>특권 </a:t>
            </a:r>
            <a:r>
              <a:rPr lang="ko-KR" altLang="en-US" b="1" dirty="0" smtClean="0"/>
              <a:t>계급 발생 </a:t>
            </a:r>
            <a:r>
              <a:rPr lang="en-US" altLang="ko-KR" b="1" dirty="0" smtClean="0"/>
              <a:t>–</a:t>
            </a:r>
            <a:r>
              <a:rPr lang="ko-KR" altLang="en-US" b="1" dirty="0" smtClean="0"/>
              <a:t> 이들을 궁 </a:t>
            </a:r>
            <a:r>
              <a:rPr lang="ko-KR" altLang="en-US" b="1" dirty="0"/>
              <a:t>내성 지배 아래 </a:t>
            </a:r>
            <a:r>
              <a:rPr lang="ko-KR" altLang="en-US" b="1" dirty="0" smtClean="0"/>
              <a:t>둠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73016"/>
            <a:ext cx="3528392" cy="264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35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메이지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ko-KR" altLang="en-US" sz="3000" b="1" dirty="0" smtClean="0"/>
              <a:t>경제 산업 </a:t>
            </a:r>
            <a:endParaRPr lang="en-US" altLang="ko-KR" sz="3000" b="1" dirty="0" smtClean="0"/>
          </a:p>
          <a:p>
            <a:pPr fontAlgn="base"/>
            <a:endParaRPr lang="ko-KR" altLang="en-US" b="1" dirty="0" smtClean="0"/>
          </a:p>
          <a:p>
            <a:pPr fontAlgn="base"/>
            <a:r>
              <a:rPr lang="ko-KR" altLang="en-US" b="1" dirty="0" err="1" smtClean="0"/>
              <a:t>우키요에</a:t>
            </a:r>
            <a:r>
              <a:rPr lang="ko-KR" altLang="en-US" b="1" dirty="0" smtClean="0"/>
              <a:t> 그려진 요코하마 철도와 선박</a:t>
            </a:r>
            <a:endParaRPr lang="en-US" altLang="ko-KR" b="1" dirty="0" smtClean="0"/>
          </a:p>
          <a:p>
            <a:pPr fontAlgn="base"/>
            <a:r>
              <a:rPr lang="en-US" altLang="ko-KR" b="1" dirty="0" smtClean="0"/>
              <a:t>[</a:t>
            </a:r>
            <a:r>
              <a:rPr lang="ko-KR" altLang="en-US" b="1" dirty="0" smtClean="0"/>
              <a:t>엔</a:t>
            </a:r>
            <a:r>
              <a:rPr lang="en-US" altLang="ko-KR" b="1" dirty="0" smtClean="0"/>
              <a:t>]</a:t>
            </a:r>
            <a:r>
              <a:rPr lang="ko-KR" altLang="en-US" b="1" dirty="0" smtClean="0"/>
              <a:t>을 도입</a:t>
            </a:r>
            <a:endParaRPr lang="en-US" altLang="ko-KR" b="1" dirty="0" smtClean="0"/>
          </a:p>
          <a:p>
            <a:pPr fontAlgn="base"/>
            <a:r>
              <a:rPr lang="en-US" altLang="ko-KR" b="1" dirty="0" smtClean="0"/>
              <a:t>1871</a:t>
            </a:r>
            <a:r>
              <a:rPr lang="ko-KR" altLang="en-US" b="1" dirty="0" smtClean="0"/>
              <a:t>년 </a:t>
            </a:r>
            <a:r>
              <a:rPr lang="en-US" altLang="ko-KR" b="1" dirty="0" smtClean="0"/>
              <a:t>: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[</a:t>
            </a:r>
            <a:r>
              <a:rPr lang="ko-KR" altLang="en-US" b="1" dirty="0" err="1" smtClean="0"/>
              <a:t>前島密</a:t>
            </a:r>
            <a:r>
              <a:rPr lang="en-US" altLang="ko-KR" b="1" dirty="0" smtClean="0"/>
              <a:t>]</a:t>
            </a:r>
            <a:r>
              <a:rPr lang="ko-KR" altLang="en-US" b="1" dirty="0" smtClean="0"/>
              <a:t>에 의해 우편 제도 창설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00808"/>
            <a:ext cx="2577434" cy="294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1090"/>
            <a:ext cx="6083027" cy="294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10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메이지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ko-KR" altLang="en-US" sz="3000" b="1" dirty="0" smtClean="0"/>
              <a:t>문화</a:t>
            </a:r>
            <a:endParaRPr lang="en-US" altLang="ko-KR" sz="3000" b="1" dirty="0" smtClean="0"/>
          </a:p>
          <a:p>
            <a:pPr fontAlgn="base"/>
            <a:endParaRPr lang="ko-KR" altLang="en-US" b="1" dirty="0" smtClean="0"/>
          </a:p>
          <a:p>
            <a:pPr fontAlgn="base"/>
            <a:r>
              <a:rPr lang="en-US" altLang="ko-KR" b="1" dirty="0" smtClean="0"/>
              <a:t>1879</a:t>
            </a:r>
            <a:r>
              <a:rPr lang="ko-KR" altLang="en-US" b="1" dirty="0" smtClean="0"/>
              <a:t>년 </a:t>
            </a:r>
            <a:r>
              <a:rPr lang="en-US" altLang="ko-KR" b="1" dirty="0" smtClean="0"/>
              <a:t>6</a:t>
            </a:r>
            <a:r>
              <a:rPr lang="ko-KR" altLang="en-US" b="1" dirty="0" smtClean="0"/>
              <a:t>월 </a:t>
            </a:r>
            <a:r>
              <a:rPr lang="en-US" altLang="ko-KR" b="1" dirty="0" smtClean="0"/>
              <a:t>7</a:t>
            </a:r>
            <a:r>
              <a:rPr lang="ko-KR" altLang="en-US" b="1" dirty="0" smtClean="0"/>
              <a:t>일 의지면 </a:t>
            </a:r>
            <a:r>
              <a:rPr lang="en-US" altLang="ko-KR" b="1" dirty="0" smtClean="0"/>
              <a:t>( </a:t>
            </a:r>
            <a:r>
              <a:rPr lang="ko-KR" altLang="en-US" b="1" dirty="0" smtClean="0"/>
              <a:t>조야 신문 </a:t>
            </a:r>
            <a:r>
              <a:rPr lang="en-US" altLang="ko-KR" b="1" dirty="0" smtClean="0"/>
              <a:t>)</a:t>
            </a:r>
            <a:endParaRPr lang="ko-KR" altLang="en-US" b="1" dirty="0" smtClean="0"/>
          </a:p>
          <a:p>
            <a:pPr fontAlgn="base"/>
            <a:r>
              <a:rPr lang="ko-KR" altLang="en-US" b="1" dirty="0" smtClean="0"/>
              <a:t>신시대 </a:t>
            </a:r>
            <a:r>
              <a:rPr lang="en-US" altLang="ko-KR" b="1" dirty="0" smtClean="0"/>
              <a:t>' </a:t>
            </a:r>
            <a:r>
              <a:rPr lang="ko-KR" altLang="en-US" b="1" dirty="0" smtClean="0"/>
              <a:t>메이지 </a:t>
            </a:r>
            <a:r>
              <a:rPr lang="en-US" altLang="ko-KR" b="1" dirty="0" smtClean="0"/>
              <a:t>'</a:t>
            </a:r>
            <a:r>
              <a:rPr lang="ko-KR" altLang="en-US" b="1" dirty="0" smtClean="0"/>
              <a:t>의 분위기가 조성 된 것</a:t>
            </a:r>
            <a:endParaRPr lang="en-US" altLang="ko-KR" b="1" dirty="0" smtClean="0"/>
          </a:p>
          <a:p>
            <a:pPr fontAlgn="base"/>
            <a:r>
              <a:rPr lang="ko-KR" altLang="en-US" b="1" dirty="0" smtClean="0"/>
              <a:t>양복과 서양 문물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건축의 유행</a:t>
            </a:r>
            <a:r>
              <a:rPr lang="en-US" altLang="ko-KR" b="1" dirty="0" smtClean="0"/>
              <a:t> </a:t>
            </a:r>
          </a:p>
          <a:p>
            <a:pPr fontAlgn="base"/>
            <a:r>
              <a:rPr lang="ko-KR" altLang="en-US" b="1" dirty="0" smtClean="0"/>
              <a:t>해외 </a:t>
            </a:r>
            <a:r>
              <a:rPr lang="ko-KR" altLang="en-US" b="1" dirty="0" smtClean="0"/>
              <a:t>물건 </a:t>
            </a:r>
            <a:r>
              <a:rPr lang="ko-KR" altLang="en-US" b="1" dirty="0" smtClean="0"/>
              <a:t>개념의 도입을 위한 </a:t>
            </a:r>
            <a:r>
              <a:rPr lang="ko-KR" altLang="en-US" b="1" dirty="0" smtClean="0"/>
              <a:t>다양한 </a:t>
            </a:r>
            <a:r>
              <a:rPr lang="ko-KR" altLang="en-US" b="1" dirty="0" smtClean="0"/>
              <a:t>화제 한어 </a:t>
            </a:r>
            <a:r>
              <a:rPr lang="ko-KR" altLang="en-US" b="1" dirty="0" smtClean="0"/>
              <a:t>제작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030105"/>
            <a:ext cx="428625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41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메이지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ko-KR" altLang="en-US" b="1" dirty="0" smtClean="0"/>
              <a:t>자유 민권 운동이 점차 </a:t>
            </a:r>
            <a:r>
              <a:rPr lang="ko-KR" altLang="en-US" b="1" dirty="0" smtClean="0"/>
              <a:t>활발</a:t>
            </a:r>
            <a:endParaRPr lang="en-US" altLang="ko-KR" b="1" dirty="0" smtClean="0"/>
          </a:p>
          <a:p>
            <a:pPr fontAlgn="base"/>
            <a:r>
              <a:rPr lang="ko-KR" altLang="en-US" b="1" dirty="0" err="1" smtClean="0"/>
              <a:t>徳富蘇峰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평민</a:t>
            </a:r>
            <a:r>
              <a:rPr lang="en-US" altLang="ko-KR" b="1" dirty="0" smtClean="0"/>
              <a:t>, </a:t>
            </a:r>
            <a:r>
              <a:rPr lang="ko-KR" altLang="en-US" b="1" dirty="0" err="1" smtClean="0"/>
              <a:t>유렵화주의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: </a:t>
            </a:r>
            <a:r>
              <a:rPr lang="ko-KR" altLang="en-US" b="1" dirty="0" err="1" smtClean="0"/>
              <a:t>民友社</a:t>
            </a:r>
            <a:r>
              <a:rPr lang="ko-KR" altLang="en-US" b="1" dirty="0" smtClean="0"/>
              <a:t> 설립</a:t>
            </a:r>
            <a:r>
              <a:rPr lang="en-US" altLang="ko-KR" b="1" dirty="0" smtClean="0"/>
              <a:t>,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[</a:t>
            </a:r>
            <a:r>
              <a:rPr lang="ko-KR" altLang="en-US" b="1" dirty="0" err="1" smtClean="0"/>
              <a:t>国民之友</a:t>
            </a:r>
            <a:r>
              <a:rPr lang="en-US" altLang="ko-KR" b="1" dirty="0" smtClean="0"/>
              <a:t>]</a:t>
            </a:r>
            <a:r>
              <a:rPr lang="ko-KR" altLang="en-US" b="1" dirty="0" smtClean="0"/>
              <a:t> 창간</a:t>
            </a:r>
            <a:endParaRPr lang="en-US" altLang="ko-KR" b="1" dirty="0" smtClean="0"/>
          </a:p>
          <a:p>
            <a:pPr fontAlgn="base"/>
            <a:r>
              <a:rPr lang="ko-KR" altLang="en-US" b="1" dirty="0" err="1" smtClean="0"/>
              <a:t>三宅雪嶺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국수저장주의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:</a:t>
            </a:r>
            <a:r>
              <a:rPr lang="ko-KR" altLang="en-US" b="1" dirty="0"/>
              <a:t> </a:t>
            </a:r>
            <a:r>
              <a:rPr lang="ko-KR" altLang="en-US" b="1" dirty="0" smtClean="0"/>
              <a:t>政教社 설립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 </a:t>
            </a:r>
            <a:r>
              <a:rPr lang="en-US" altLang="ko-KR" b="1" dirty="0"/>
              <a:t>[</a:t>
            </a:r>
            <a:r>
              <a:rPr lang="ko-KR" altLang="en-US" b="1" dirty="0" smtClean="0"/>
              <a:t>日本人</a:t>
            </a:r>
            <a:r>
              <a:rPr lang="en-US" altLang="ko-KR" b="1" dirty="0" smtClean="0"/>
              <a:t>]</a:t>
            </a:r>
            <a:r>
              <a:rPr lang="ko-KR" altLang="en-US" b="1" dirty="0" smtClean="0"/>
              <a:t> 발간</a:t>
            </a:r>
            <a:endParaRPr lang="en-US" altLang="ko-KR" b="1" dirty="0" smtClean="0"/>
          </a:p>
          <a:p>
            <a:pPr fontAlgn="base"/>
            <a:r>
              <a:rPr lang="ko-KR" altLang="en-US" b="1" dirty="0" err="1" smtClean="0"/>
              <a:t>陸羯南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:</a:t>
            </a:r>
            <a:r>
              <a:rPr lang="ko-KR" altLang="en-US" b="1" dirty="0" smtClean="0"/>
              <a:t> </a:t>
            </a:r>
            <a:r>
              <a:rPr lang="ko-KR" altLang="en-US" b="1" dirty="0" smtClean="0"/>
              <a:t>일간 신문 </a:t>
            </a:r>
            <a:r>
              <a:rPr lang="en-US" altLang="ko-KR" b="1" dirty="0" smtClean="0"/>
              <a:t>[</a:t>
            </a:r>
            <a:r>
              <a:rPr lang="ko-KR" altLang="en-US" b="1" dirty="0"/>
              <a:t>日本</a:t>
            </a:r>
            <a:r>
              <a:rPr lang="en-US" altLang="ko-KR" b="1" dirty="0" smtClean="0"/>
              <a:t>]</a:t>
            </a:r>
            <a:r>
              <a:rPr lang="ko-KR" altLang="en-US" b="1" dirty="0" smtClean="0"/>
              <a:t>에서 </a:t>
            </a:r>
            <a:r>
              <a:rPr lang="ko-KR" altLang="en-US" b="1" dirty="0" smtClean="0"/>
              <a:t>국민주의 </a:t>
            </a:r>
            <a:r>
              <a:rPr lang="ko-KR" altLang="en-US" b="1" dirty="0" smtClean="0"/>
              <a:t>제기</a:t>
            </a:r>
            <a:r>
              <a:rPr lang="en-US" altLang="ko-KR" b="1" dirty="0" smtClean="0"/>
              <a:t>,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764704"/>
            <a:ext cx="257175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32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메이지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 smtClean="0"/>
              <a:t>'</a:t>
            </a:r>
            <a:r>
              <a:rPr lang="ko-KR" altLang="en-US" b="1" dirty="0" smtClean="0"/>
              <a:t>일본</a:t>
            </a:r>
            <a:r>
              <a:rPr lang="en-US" altLang="ko-KR" b="1" dirty="0" smtClean="0"/>
              <a:t>'</a:t>
            </a:r>
            <a:r>
              <a:rPr lang="ko-KR" altLang="en-US" b="1" dirty="0" smtClean="0"/>
              <a:t>과 </a:t>
            </a:r>
            <a:r>
              <a:rPr lang="ko-KR" altLang="en-US" b="1" dirty="0" smtClean="0"/>
              <a:t>유사</a:t>
            </a:r>
            <a:r>
              <a:rPr lang="ko-KR" altLang="en-US" b="1" dirty="0"/>
              <a:t>한</a:t>
            </a:r>
            <a:r>
              <a:rPr lang="ko-KR" altLang="en-US" b="1" dirty="0" smtClean="0"/>
              <a:t> </a:t>
            </a:r>
            <a:r>
              <a:rPr lang="ko-KR" altLang="en-US" b="1" dirty="0" smtClean="0"/>
              <a:t>신문이 점차 </a:t>
            </a:r>
            <a:r>
              <a:rPr lang="ko-KR" altLang="en-US" b="1" dirty="0" smtClean="0"/>
              <a:t>다양하게 발간</a:t>
            </a:r>
            <a:endParaRPr lang="en-US" altLang="ko-KR" b="1" dirty="0" smtClean="0"/>
          </a:p>
          <a:p>
            <a:r>
              <a:rPr lang="ko-KR" altLang="en-US" b="1" dirty="0" smtClean="0"/>
              <a:t>민간 </a:t>
            </a:r>
            <a:r>
              <a:rPr lang="ko-KR" altLang="en-US" b="1" dirty="0" smtClean="0"/>
              <a:t>신문의 </a:t>
            </a:r>
            <a:r>
              <a:rPr lang="ko-KR" altLang="en-US" b="1" dirty="0" smtClean="0"/>
              <a:t>시작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에도 막부 말기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: </a:t>
            </a:r>
            <a:r>
              <a:rPr lang="ko-KR" altLang="en-US" b="1" dirty="0" err="1" smtClean="0"/>
              <a:t>浜田彦蔵의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[</a:t>
            </a:r>
            <a:r>
              <a:rPr lang="ko-KR" altLang="en-US" b="1" dirty="0" smtClean="0"/>
              <a:t>海外新聞</a:t>
            </a:r>
            <a:r>
              <a:rPr lang="en-US" altLang="ko-KR" b="1" dirty="0" smtClean="0"/>
              <a:t>]</a:t>
            </a:r>
          </a:p>
          <a:p>
            <a:pPr lvl="2"/>
            <a:r>
              <a:rPr lang="ko-KR" altLang="en-US" b="1" dirty="0" smtClean="0"/>
              <a:t>沼間守一의 </a:t>
            </a:r>
            <a:r>
              <a:rPr lang="en-US" altLang="ko-KR" b="1" dirty="0" smtClean="0"/>
              <a:t>[</a:t>
            </a:r>
            <a:r>
              <a:rPr lang="ko-KR" altLang="en-US" b="1" dirty="0" err="1" smtClean="0"/>
              <a:t>横浜毎日新聞</a:t>
            </a:r>
            <a:r>
              <a:rPr lang="en-US" altLang="ko-KR" b="1" dirty="0" smtClean="0"/>
              <a:t>]</a:t>
            </a:r>
          </a:p>
          <a:p>
            <a:pPr lvl="2"/>
            <a:r>
              <a:rPr lang="ko-KR" altLang="en-US" b="1" dirty="0" err="1" smtClean="0"/>
              <a:t>福地源一郎의</a:t>
            </a:r>
            <a:r>
              <a:rPr lang="ko-KR" altLang="en-US" b="1" dirty="0" smtClean="0"/>
              <a:t> </a:t>
            </a:r>
            <a:r>
              <a:rPr lang="en-US" altLang="ko-KR" b="1" dirty="0"/>
              <a:t>[</a:t>
            </a:r>
            <a:r>
              <a:rPr lang="ko-KR" altLang="en-US" b="1" dirty="0" err="1" smtClean="0"/>
              <a:t>東京日日新聞</a:t>
            </a:r>
            <a:r>
              <a:rPr lang="en-US" altLang="ko-KR" b="1" dirty="0" smtClean="0"/>
              <a:t>]</a:t>
            </a:r>
            <a:endParaRPr lang="en-US" altLang="ko-KR" b="1" dirty="0" smtClean="0"/>
          </a:p>
          <a:p>
            <a:pPr lvl="2"/>
            <a:r>
              <a:rPr lang="ko-KR" altLang="en-US" b="1" dirty="0" err="1" smtClean="0"/>
              <a:t>栗本鋤雲의</a:t>
            </a:r>
            <a:r>
              <a:rPr lang="ko-KR" altLang="en-US" b="1" dirty="0" smtClean="0"/>
              <a:t> </a:t>
            </a:r>
            <a:r>
              <a:rPr lang="en-US" altLang="ko-KR" b="1" dirty="0"/>
              <a:t>[</a:t>
            </a:r>
            <a:r>
              <a:rPr lang="ko-KR" altLang="en-US" b="1" dirty="0" smtClean="0"/>
              <a:t>郵便報知新聞</a:t>
            </a:r>
            <a:r>
              <a:rPr lang="en-US" altLang="ko-KR" b="1" dirty="0" smtClean="0"/>
              <a:t>]</a:t>
            </a: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92896"/>
            <a:ext cx="2733768" cy="36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51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다이쇼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831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근접">
  <a:themeElements>
    <a:clrScheme name="근접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근접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1363</TotalTime>
  <Words>632</Words>
  <Application>Microsoft Office PowerPoint</Application>
  <PresentationFormat>화면 슬라이드 쇼(4:3)</PresentationFormat>
  <Paragraphs>161</Paragraphs>
  <Slides>25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26" baseType="lpstr">
      <vt:lpstr>근접</vt:lpstr>
      <vt:lpstr>근대 일본의 사회와 문화</vt:lpstr>
      <vt:lpstr>목차</vt:lpstr>
      <vt:lpstr>메이지</vt:lpstr>
      <vt:lpstr>메이지</vt:lpstr>
      <vt:lpstr>메이지</vt:lpstr>
      <vt:lpstr>메이지</vt:lpstr>
      <vt:lpstr>메이지</vt:lpstr>
      <vt:lpstr>메이지</vt:lpstr>
      <vt:lpstr>다이쇼</vt:lpstr>
      <vt:lpstr>다이쇼(문화의 발달)</vt:lpstr>
      <vt:lpstr>다이쇼(문화의 발달)</vt:lpstr>
      <vt:lpstr>다이쇼(문화의 발달)</vt:lpstr>
      <vt:lpstr>다이쇼(문화의 발달)</vt:lpstr>
      <vt:lpstr>다이쇼(문화의 발달)</vt:lpstr>
      <vt:lpstr>다이쇼(문화의 발달)</vt:lpstr>
      <vt:lpstr>다이쇼(사회문제)</vt:lpstr>
      <vt:lpstr>다이쇼(사회문제)</vt:lpstr>
      <vt:lpstr>다이쇼(사회문제)</vt:lpstr>
      <vt:lpstr>다이쇼(사회문제)</vt:lpstr>
      <vt:lpstr>다이쇼(사회문제)</vt:lpstr>
      <vt:lpstr>다이쇼(사회문제)</vt:lpstr>
      <vt:lpstr>쇼와</vt:lpstr>
      <vt:lpstr>쇼와</vt:lpstr>
      <vt:lpstr>쇼와</vt:lpstr>
      <vt:lpstr>출처(대부분 사진)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근대 일본의 사회와 문화</dc:title>
  <dc:creator>김준호</dc:creator>
  <cp:lastModifiedBy>김준호</cp:lastModifiedBy>
  <cp:revision>65</cp:revision>
  <dcterms:created xsi:type="dcterms:W3CDTF">2020-09-29T04:51:06Z</dcterms:created>
  <dcterms:modified xsi:type="dcterms:W3CDTF">2020-09-30T03:47:13Z</dcterms:modified>
</cp:coreProperties>
</file>