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70" r:id="rId1"/>
  </p:sldMasterIdLst>
  <p:notesMasterIdLst>
    <p:notesMasterId r:id="rId2"/>
  </p:notesMasterIdLst>
  <p:sldIdLst>
    <p:sldId id="256" r:id="rId3"/>
    <p:sldId id="257" r:id="rId4"/>
    <p:sldId id="259" r:id="rId5"/>
    <p:sldId id="258" r:id="rId6"/>
    <p:sldId id="268" r:id="rId7"/>
    <p:sldId id="260" r:id="rId8"/>
    <p:sldId id="261" r:id="rId9"/>
    <p:sldId id="262" r:id="rId10"/>
    <p:sldId id="263" r:id="rId11"/>
    <p:sldId id="264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1807AC47-91ED-445F-87FB-0372B89CBFEC}" name="기본 구역">
          <p14:sldIdLst>
            <p14:sldId id="256"/>
            <p14:sldId id="257"/>
            <p14:sldId id="259"/>
            <p14:sldId id="258"/>
            <p14:sldId id="268"/>
            <p14:sldId id="260"/>
            <p14:sldId id="261"/>
            <p14:sldId id="262"/>
            <p14:sldId id="263"/>
            <p14:sldId id="264"/>
            <p14:sldId id="269"/>
            <p14:sldId id="270"/>
            <p14:sldId id="271"/>
            <p14:sldId id="272"/>
            <p14:sldId id="273"/>
          </p14:sldIdLst>
        </p14:section>
      </p14:sectionLst>
    </p:ext>
  </p:extLst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3898" autoAdjust="0"/>
    <p:restoredTop sz="94660"/>
  </p:normalViewPr>
  <p:slideViewPr>
    <p:cSldViewPr>
      <p:cViewPr varScale="1">
        <p:scale>
          <a:sx n="100" d="100"/>
          <a:sy n="100" d="100"/>
        </p:scale>
        <p:origin x="900" y="108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notesMaster" Target="notesMasters/notesMaster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en-US" altLang="ko-KR"/>
              <a:t/>
            </a:r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C8FA1FC9-24C3-4311-A637-135FCAEA99FE}" type="datetime1">
              <a:rPr lang="ko-KR" altLang="en-US"/>
              <a:pPr lvl="0">
                <a:defRPr/>
              </a:pPr>
              <a:t>2020-09-30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en-US" altLang="ko-KR"/>
              <a:t/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96AFD6CC-9871-4694-925D-FC518585B72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/>
              <a:t/>
            </a:r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96AFD6CC-9871-4694-925D-FC518585B72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notesSlide" Target="../notesSlides/notesSlide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4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메이지</a:t>
            </a:r>
            <a:r>
              <a:rPr lang="en-US" altLang="ko-KR"/>
              <a:t>, </a:t>
            </a:r>
            <a:r>
              <a:rPr lang="ko-KR" altLang="en-US"/>
              <a:t>다이쇼 시대의 정치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solidFill>
                  <a:schemeClr val="tx1"/>
                </a:solidFill>
              </a:rPr>
              <a:t>막말 정치</a:t>
            </a:r>
            <a:endParaRPr lang="ko-KR" altLang="en-US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en-US" altLang="ko-KR" sz="2000">
                <a:solidFill>
                  <a:schemeClr val="tx1"/>
                </a:solidFill>
              </a:rPr>
              <a:t>219</a:t>
            </a:r>
            <a:r>
              <a:rPr lang="ko-KR" altLang="ko-KR" sz="2000">
                <a:solidFill>
                  <a:schemeClr val="tx1"/>
                </a:solidFill>
              </a:rPr>
              <a:t>44911</a:t>
            </a:r>
            <a:endParaRPr lang="ko-KR" altLang="ko-KR" sz="200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ko-KR" altLang="en-US" sz="2000">
                <a:solidFill>
                  <a:schemeClr val="tx1"/>
                </a:solidFill>
              </a:rPr>
              <a:t>응웬 반 카이</a:t>
            </a:r>
            <a:endParaRPr lang="ko-KR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42042C-7DE5-45E6-99F7-10FBBB84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존황양이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458DAA-47C0-476D-A87A-4117D7C7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천황의 이름을 높이고</a:t>
            </a:r>
            <a:r>
              <a:rPr lang="en-US" altLang="ko-KR" dirty="0"/>
              <a:t>(</a:t>
            </a:r>
            <a:r>
              <a:rPr lang="ko-KR" altLang="en-US" dirty="0" err="1"/>
              <a:t>존황</a:t>
            </a:r>
            <a:r>
              <a:rPr lang="en-US" altLang="ko-KR" dirty="0"/>
              <a:t>), </a:t>
            </a:r>
            <a:r>
              <a:rPr lang="ko-KR" altLang="en-US" dirty="0"/>
              <a:t>외세를 배격</a:t>
            </a:r>
            <a:r>
              <a:rPr lang="en-US" altLang="ko-KR" dirty="0"/>
              <a:t>(</a:t>
            </a:r>
            <a:r>
              <a:rPr lang="ko-KR" altLang="en-US" dirty="0"/>
              <a:t>양이</a:t>
            </a:r>
            <a:r>
              <a:rPr lang="en-US" altLang="ko-KR" dirty="0"/>
              <a:t>)</a:t>
            </a:r>
            <a:r>
              <a:rPr lang="ko-KR" altLang="en-US" dirty="0"/>
              <a:t>하자는 이론</a:t>
            </a:r>
            <a:endParaRPr lang="en-US" altLang="ko-KR" dirty="0"/>
          </a:p>
          <a:p>
            <a:r>
              <a:rPr lang="ko-KR" altLang="en-US" dirty="0"/>
              <a:t>사쓰마</a:t>
            </a:r>
            <a:r>
              <a:rPr lang="en-US" altLang="ko-KR" dirty="0"/>
              <a:t>, </a:t>
            </a:r>
            <a:r>
              <a:rPr lang="ko-KR" altLang="en-US" dirty="0"/>
              <a:t>조슈 등 </a:t>
            </a:r>
            <a:r>
              <a:rPr lang="ko-KR" altLang="en-US" dirty="0" err="1"/>
              <a:t>웅번에서</a:t>
            </a:r>
            <a:r>
              <a:rPr lang="ko-KR" altLang="en-US" dirty="0"/>
              <a:t> 발흥</a:t>
            </a:r>
            <a:endParaRPr lang="en-US" altLang="ko-KR" dirty="0"/>
          </a:p>
          <a:p>
            <a:r>
              <a:rPr lang="ko-KR" altLang="en-US" dirty="0"/>
              <a:t>사실상 명분과 주장으로 이루어진 표어</a:t>
            </a:r>
            <a:endParaRPr lang="en-US" altLang="ko-KR" dirty="0"/>
          </a:p>
          <a:p>
            <a:r>
              <a:rPr lang="ko-KR" altLang="en-US" dirty="0"/>
              <a:t>사이가 좋지 않은 막부가 외세에 굴복한데에 대한 반발</a:t>
            </a:r>
            <a:endParaRPr lang="en-US" altLang="ko-KR" dirty="0"/>
          </a:p>
          <a:p>
            <a:r>
              <a:rPr lang="ko-KR" altLang="en-US" dirty="0"/>
              <a:t>권력의 재편과 외세를 몰아내는 양이가 본심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4776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3A943A4E-1287-41AF-8862-308B58F8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양이론의 포기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D3B0370-A581-4A26-BA33-C5EF6D7CD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사쓰에이</a:t>
            </a:r>
            <a:r>
              <a:rPr lang="ko-KR" altLang="en-US" dirty="0"/>
              <a:t> 전쟁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C901999-7BF8-4212-93F1-6CD44786ED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 err="1"/>
              <a:t>사쓰마번이</a:t>
            </a:r>
            <a:r>
              <a:rPr lang="ko-KR" altLang="en-US" dirty="0"/>
              <a:t> 서양 기술의 우수성을 깨닫고 양이에서 개화 중심으로 입장을 변경</a:t>
            </a:r>
            <a:endParaRPr lang="en-US" altLang="ko-KR" dirty="0"/>
          </a:p>
          <a:p>
            <a:r>
              <a:rPr lang="ko-KR" altLang="en-US" dirty="0"/>
              <a:t>영국은 </a:t>
            </a:r>
            <a:r>
              <a:rPr lang="ko-KR" altLang="en-US" dirty="0" err="1"/>
              <a:t>사쓰마번의</a:t>
            </a:r>
            <a:r>
              <a:rPr lang="ko-KR" altLang="en-US" dirty="0"/>
              <a:t> 군사력을 높게 평가</a:t>
            </a:r>
            <a:endParaRPr lang="en-US" altLang="ko-KR" dirty="0"/>
          </a:p>
          <a:p>
            <a:r>
              <a:rPr lang="ko-KR" altLang="en-US" dirty="0"/>
              <a:t>프랑스 견제를 목적으로 막부를 지지하던 입장을 변경</a:t>
            </a:r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C1034FDC-87EA-47C3-BDA5-9D47F1ADC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err="1"/>
              <a:t>시모노세키</a:t>
            </a:r>
            <a:r>
              <a:rPr lang="ko-KR" altLang="en-US" dirty="0"/>
              <a:t> 전쟁</a:t>
            </a: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E406460D-D870-4E1B-9910-BA934258B8C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o-KR" altLang="en-US" dirty="0"/>
              <a:t>조슈는 서양을 배워야 한다며 </a:t>
            </a:r>
            <a:r>
              <a:rPr lang="ko-KR" altLang="en-US" dirty="0" err="1"/>
              <a:t>사쓰마와</a:t>
            </a:r>
            <a:r>
              <a:rPr lang="ko-KR" altLang="en-US" dirty="0"/>
              <a:t> 같은 입장으로 선회</a:t>
            </a:r>
            <a:endParaRPr lang="en-US" altLang="ko-KR" dirty="0"/>
          </a:p>
          <a:p>
            <a:r>
              <a:rPr lang="ko-KR" altLang="en-US" dirty="0"/>
              <a:t>배상금은 </a:t>
            </a:r>
            <a:r>
              <a:rPr lang="ko-KR" altLang="en-US" dirty="0" err="1"/>
              <a:t>에도막부가</a:t>
            </a:r>
            <a:r>
              <a:rPr lang="ko-KR" altLang="en-US" dirty="0"/>
              <a:t> 지불</a:t>
            </a:r>
            <a:endParaRPr lang="en-US" altLang="ko-KR" dirty="0"/>
          </a:p>
          <a:p>
            <a:r>
              <a:rPr lang="ko-KR" altLang="en-US" dirty="0"/>
              <a:t>막부에 허락 없이 </a:t>
            </a:r>
            <a:r>
              <a:rPr lang="ko-KR" altLang="en-US" dirty="0" err="1"/>
              <a:t>시모노세키</a:t>
            </a:r>
            <a:r>
              <a:rPr lang="ko-KR" altLang="en-US" dirty="0"/>
              <a:t> 항구를 개방</a:t>
            </a:r>
          </a:p>
        </p:txBody>
      </p:sp>
    </p:spTree>
    <p:extLst>
      <p:ext uri="{BB962C8B-B14F-4D97-AF65-F5344CB8AC3E}">
        <p14:creationId xmlns:p14="http://schemas.microsoft.com/office/powerpoint/2010/main" val="214644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8B26CF-8A71-4B1B-89CE-69E8DED30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삿초동맹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8C69B1-466C-4675-836A-F7ACCC218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r>
              <a:rPr lang="ko-KR" altLang="en-US" sz="2500" dirty="0"/>
              <a:t>사쓰마 번과 조슈 번이 맺은 정치적</a:t>
            </a:r>
            <a:r>
              <a:rPr lang="en-US" altLang="ko-KR" sz="2500" dirty="0"/>
              <a:t>, </a:t>
            </a:r>
            <a:r>
              <a:rPr lang="ko-KR" altLang="en-US" sz="2500" dirty="0"/>
              <a:t>군사적 동맹</a:t>
            </a:r>
            <a:endParaRPr lang="en-US" altLang="ko-KR" sz="2500" dirty="0"/>
          </a:p>
          <a:p>
            <a:r>
              <a:rPr lang="ko-KR" altLang="en-US" sz="2500" dirty="0"/>
              <a:t>사쓰마 번은 </a:t>
            </a:r>
            <a:r>
              <a:rPr lang="ko-KR" altLang="en-US" sz="2500" dirty="0" err="1"/>
              <a:t>친막부</a:t>
            </a:r>
            <a:r>
              <a:rPr lang="ko-KR" altLang="en-US" sz="2500" dirty="0"/>
              <a:t> 온건 개혁파</a:t>
            </a:r>
            <a:endParaRPr lang="en-US" altLang="ko-KR" sz="2500" dirty="0"/>
          </a:p>
          <a:p>
            <a:r>
              <a:rPr lang="ko-KR" altLang="en-US" sz="2500" dirty="0"/>
              <a:t>조슈 번은 </a:t>
            </a:r>
            <a:r>
              <a:rPr lang="ko-KR" altLang="en-US" sz="2500" dirty="0" err="1"/>
              <a:t>반막부</a:t>
            </a:r>
            <a:r>
              <a:rPr lang="ko-KR" altLang="en-US" sz="2500" dirty="0"/>
              <a:t> 급진 개혁파</a:t>
            </a:r>
            <a:endParaRPr lang="en-US" altLang="ko-KR" sz="2500" dirty="0"/>
          </a:p>
          <a:p>
            <a:r>
              <a:rPr lang="ko-KR" altLang="en-US" sz="2500" dirty="0"/>
              <a:t>사쓰마 번이 조슈를 정치적으로 매장</a:t>
            </a:r>
            <a:r>
              <a:rPr lang="en-US" altLang="ko-KR" sz="2500" dirty="0"/>
              <a:t>(</a:t>
            </a:r>
            <a:r>
              <a:rPr lang="ko-KR" altLang="en-US" sz="2500" dirty="0"/>
              <a:t>금문의 변</a:t>
            </a:r>
            <a:r>
              <a:rPr lang="en-US" altLang="ko-KR" sz="2500" dirty="0"/>
              <a:t>)</a:t>
            </a:r>
          </a:p>
          <a:p>
            <a:r>
              <a:rPr lang="ko-KR" altLang="en-US" sz="2500" dirty="0"/>
              <a:t>사카모토 </a:t>
            </a:r>
            <a:r>
              <a:rPr lang="ko-KR" altLang="en-US" sz="2500" dirty="0" err="1"/>
              <a:t>료마의</a:t>
            </a:r>
            <a:r>
              <a:rPr lang="ko-KR" altLang="en-US" sz="2500" dirty="0"/>
              <a:t> 중재로 극적으로 동맹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2EF200E-4796-437D-9FB1-AA429AF34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88840"/>
            <a:ext cx="4481392" cy="301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5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D66CFA-83F2-42A5-961B-095E87703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대정봉환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FED8C6B-DF3D-4B5B-9E92-3B26D367C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417638"/>
            <a:ext cx="4040188" cy="4708525"/>
          </a:xfrm>
        </p:spPr>
        <p:txBody>
          <a:bodyPr>
            <a:normAutofit/>
          </a:bodyPr>
          <a:lstStyle/>
          <a:p>
            <a:r>
              <a:rPr lang="en-US" altLang="ko-KR" dirty="0"/>
              <a:t>1867</a:t>
            </a:r>
            <a:r>
              <a:rPr lang="ko-KR" altLang="en-US" dirty="0"/>
              <a:t>년 </a:t>
            </a:r>
            <a:r>
              <a:rPr lang="en-US" altLang="ko-KR" dirty="0"/>
              <a:t>15</a:t>
            </a:r>
            <a:r>
              <a:rPr lang="ko-KR" altLang="en-US" dirty="0"/>
              <a:t>대 쇼군 </a:t>
            </a:r>
            <a:r>
              <a:rPr lang="ko-KR" altLang="en-US" dirty="0" err="1"/>
              <a:t>도쿠가와</a:t>
            </a:r>
            <a:r>
              <a:rPr lang="ko-KR" altLang="en-US" dirty="0"/>
              <a:t> </a:t>
            </a:r>
            <a:r>
              <a:rPr lang="ko-KR" altLang="en-US" dirty="0" err="1"/>
              <a:t>요시노부가</a:t>
            </a:r>
            <a:r>
              <a:rPr lang="ko-KR" altLang="en-US" dirty="0"/>
              <a:t> 메이지 </a:t>
            </a:r>
            <a:r>
              <a:rPr lang="ko-KR" altLang="en-US" dirty="0" err="1"/>
              <a:t>덴노에게</a:t>
            </a:r>
            <a:r>
              <a:rPr lang="ko-KR" altLang="en-US" dirty="0"/>
              <a:t> 통치권을 반납하는 것을 선언한 정치적 사건</a:t>
            </a:r>
            <a:endParaRPr lang="en-US" altLang="ko-KR" dirty="0"/>
          </a:p>
          <a:p>
            <a:r>
              <a:rPr lang="ko-KR" altLang="en-US" dirty="0"/>
              <a:t>하지만 </a:t>
            </a:r>
            <a:r>
              <a:rPr lang="ko-KR" altLang="en-US" dirty="0" err="1"/>
              <a:t>요시노부는</a:t>
            </a:r>
            <a:r>
              <a:rPr lang="ko-KR" altLang="en-US" dirty="0"/>
              <a:t> 군권을 여전히 가지고 있었다</a:t>
            </a:r>
            <a:endParaRPr lang="en-US" altLang="ko-KR" dirty="0"/>
          </a:p>
          <a:p>
            <a:r>
              <a:rPr lang="ko-KR" altLang="en-US" dirty="0"/>
              <a:t>내전을 피하고 막부의 독재를 막아 </a:t>
            </a:r>
            <a:r>
              <a:rPr lang="ko-KR" altLang="en-US" dirty="0" err="1"/>
              <a:t>도쿠가와를</a:t>
            </a:r>
            <a:r>
              <a:rPr lang="ko-KR" altLang="en-US" dirty="0"/>
              <a:t> 필두로 한 공의 정권 체제를 수립하는 것 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7B2303C-C602-483D-8961-177AA5EC1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24192"/>
            <a:ext cx="3559264" cy="389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60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4B57B5-268A-4E04-A4B3-739B0B353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왕정복고 쿠데타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400F10-ECA4-4AA1-B452-36B1413F1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altLang="ko-KR" sz="2500" dirty="0"/>
              <a:t>1868</a:t>
            </a:r>
            <a:r>
              <a:rPr lang="ko-KR" altLang="en-US" sz="2500" dirty="0"/>
              <a:t>년 </a:t>
            </a:r>
            <a:r>
              <a:rPr lang="ko-KR" altLang="en-US" sz="2500" dirty="0" err="1"/>
              <a:t>대정봉환에</a:t>
            </a:r>
            <a:r>
              <a:rPr lang="ko-KR" altLang="en-US" sz="2500" dirty="0"/>
              <a:t> 반발해 쿠데타로 대응</a:t>
            </a:r>
            <a:endParaRPr lang="en-US" altLang="ko-KR" sz="2500" dirty="0"/>
          </a:p>
          <a:p>
            <a:r>
              <a:rPr lang="ko-KR" altLang="en-US" sz="2500" dirty="0"/>
              <a:t>천황의 이름으로 궁정을 장악하고 </a:t>
            </a:r>
            <a:r>
              <a:rPr lang="en-US" altLang="ko-KR" sz="2500" dirty="0"/>
              <a:t>‘</a:t>
            </a:r>
            <a:r>
              <a:rPr lang="ko-KR" altLang="en-US" sz="2500" dirty="0"/>
              <a:t>왕정복고 </a:t>
            </a:r>
            <a:r>
              <a:rPr lang="ko-KR" altLang="en-US" sz="2500" dirty="0" err="1"/>
              <a:t>대호령＇을</a:t>
            </a:r>
            <a:r>
              <a:rPr lang="ko-KR" altLang="en-US" sz="2500" dirty="0"/>
              <a:t> 발표</a:t>
            </a:r>
            <a:endParaRPr lang="en-US" altLang="ko-KR" sz="2500" dirty="0"/>
          </a:p>
          <a:p>
            <a:r>
              <a:rPr lang="ko-KR" altLang="en-US" sz="2500" dirty="0"/>
              <a:t>막부의 폐지와 </a:t>
            </a:r>
            <a:r>
              <a:rPr lang="ko-KR" altLang="en-US" sz="2500" dirty="0" err="1"/>
              <a:t>삼직</a:t>
            </a:r>
            <a:r>
              <a:rPr lang="en-US" altLang="ko-KR" sz="2500" dirty="0"/>
              <a:t>(</a:t>
            </a:r>
            <a:r>
              <a:rPr lang="ko-KR" altLang="en-US" sz="2500" dirty="0"/>
              <a:t>총재</a:t>
            </a:r>
            <a:r>
              <a:rPr lang="en-US" altLang="ko-KR" sz="2500" dirty="0"/>
              <a:t>,</a:t>
            </a:r>
            <a:r>
              <a:rPr lang="ko-KR" altLang="en-US" sz="2500" dirty="0"/>
              <a:t>의정</a:t>
            </a:r>
            <a:r>
              <a:rPr lang="en-US" altLang="ko-KR" sz="2500" dirty="0"/>
              <a:t>,</a:t>
            </a:r>
            <a:r>
              <a:rPr lang="ko-KR" altLang="en-US" sz="2500" dirty="0"/>
              <a:t>참여</a:t>
            </a:r>
            <a:r>
              <a:rPr lang="en-US" altLang="ko-KR" sz="2500" dirty="0"/>
              <a:t>)</a:t>
            </a:r>
            <a:r>
              <a:rPr lang="ko-KR" altLang="en-US" sz="2500" dirty="0"/>
              <a:t>의 설치</a:t>
            </a:r>
            <a:endParaRPr lang="en-US" altLang="ko-KR" sz="2500" dirty="0"/>
          </a:p>
          <a:p>
            <a:r>
              <a:rPr lang="ko-KR" altLang="en-US" sz="2500" dirty="0"/>
              <a:t>장군의 관직사임과 영지몰수가 결정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2C0547C-342E-4399-8766-11C19E0E3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74949"/>
            <a:ext cx="3726708" cy="350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749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0080110-2D38-4CAC-A898-98383AF708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>
                <a:solidFill>
                  <a:schemeClr val="tx1"/>
                </a:solidFill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367720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971600" y="1268760"/>
            <a:ext cx="3600400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쿠로후네</a:t>
            </a:r>
            <a:r>
              <a:rPr lang="ko-KR" altLang="en-US" dirty="0"/>
              <a:t> 사건</a:t>
            </a:r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969782" y="1988840"/>
            <a:ext cx="3602218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미일화친조약</a:t>
            </a:r>
          </a:p>
        </p:txBody>
      </p:sp>
      <p:sp>
        <p:nvSpPr>
          <p:cNvPr id="6" name="대각선 방향의 모서리가 잘린 사각형 5"/>
          <p:cNvSpPr/>
          <p:nvPr/>
        </p:nvSpPr>
        <p:spPr>
          <a:xfrm>
            <a:off x="969782" y="2708920"/>
            <a:ext cx="359785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미일수호통상조약</a:t>
            </a:r>
          </a:p>
        </p:txBody>
      </p:sp>
      <p:sp>
        <p:nvSpPr>
          <p:cNvPr id="7" name="대각선 방향의 모서리가 잘린 사각형 6"/>
          <p:cNvSpPr/>
          <p:nvPr/>
        </p:nvSpPr>
        <p:spPr>
          <a:xfrm>
            <a:off x="969782" y="4869160"/>
            <a:ext cx="3602218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조슈정벌</a:t>
            </a:r>
            <a:endParaRPr lang="ko-KR" altLang="en-US" dirty="0"/>
          </a:p>
        </p:txBody>
      </p:sp>
      <p:sp>
        <p:nvSpPr>
          <p:cNvPr id="8" name="대각선 방향의 모서리가 잘린 사각형 7"/>
          <p:cNvSpPr/>
          <p:nvPr/>
        </p:nvSpPr>
        <p:spPr>
          <a:xfrm>
            <a:off x="969782" y="4149080"/>
            <a:ext cx="3602218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사쓰에이전투</a:t>
            </a:r>
            <a:endParaRPr lang="ko-KR" altLang="en-US" dirty="0"/>
          </a:p>
        </p:txBody>
      </p:sp>
      <p:sp>
        <p:nvSpPr>
          <p:cNvPr id="9" name="대각선 방향의 모서리가 잘린 사각형 8"/>
          <p:cNvSpPr/>
          <p:nvPr/>
        </p:nvSpPr>
        <p:spPr>
          <a:xfrm>
            <a:off x="967236" y="342900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안세이의</a:t>
            </a:r>
            <a:r>
              <a:rPr lang="ko-KR" altLang="en-US" dirty="0"/>
              <a:t> 대옥</a:t>
            </a:r>
          </a:p>
        </p:txBody>
      </p:sp>
      <p:sp>
        <p:nvSpPr>
          <p:cNvPr id="10" name="대각선 방향의 모서리가 잘린 사각형 9"/>
          <p:cNvSpPr/>
          <p:nvPr/>
        </p:nvSpPr>
        <p:spPr>
          <a:xfrm>
            <a:off x="4574357" y="126876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대각선 방향의 모서리가 잘린 사각형 10"/>
          <p:cNvSpPr/>
          <p:nvPr/>
        </p:nvSpPr>
        <p:spPr>
          <a:xfrm>
            <a:off x="4580626" y="198884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대각선 방향의 모서리가 잘린 사각형 11"/>
          <p:cNvSpPr/>
          <p:nvPr/>
        </p:nvSpPr>
        <p:spPr>
          <a:xfrm>
            <a:off x="4580626" y="270892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대각선 방향의 모서리가 잘린 사각형 12"/>
          <p:cNvSpPr/>
          <p:nvPr/>
        </p:nvSpPr>
        <p:spPr>
          <a:xfrm>
            <a:off x="4580626" y="342900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대각선 방향의 모서리가 잘린 사각형 13"/>
          <p:cNvSpPr/>
          <p:nvPr/>
        </p:nvSpPr>
        <p:spPr>
          <a:xfrm>
            <a:off x="4567636" y="270892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대각선 방향의 모서리가 잘린 사각형 14"/>
          <p:cNvSpPr/>
          <p:nvPr/>
        </p:nvSpPr>
        <p:spPr>
          <a:xfrm>
            <a:off x="4567636" y="342900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대각선 방향의 모서리가 잘린 사각형 15"/>
          <p:cNvSpPr/>
          <p:nvPr/>
        </p:nvSpPr>
        <p:spPr>
          <a:xfrm>
            <a:off x="4580626" y="414908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대각선 방향의 모서리가 잘린 사각형 16"/>
          <p:cNvSpPr/>
          <p:nvPr/>
        </p:nvSpPr>
        <p:spPr>
          <a:xfrm>
            <a:off x="4580626" y="4869160"/>
            <a:ext cx="3604764" cy="7200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92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793998-EFFD-4B20-8F0A-F02CBB63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쿠로후네</a:t>
            </a:r>
            <a:r>
              <a:rPr lang="ko-KR" altLang="en-US" dirty="0"/>
              <a:t> 사건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4B0788-E7A2-4A73-9FFC-1048B34F8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135416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/>
              <a:t>1853</a:t>
            </a:r>
            <a:r>
              <a:rPr lang="ko-KR" altLang="en-US" sz="2800" dirty="0"/>
              <a:t>년 페리 제독이 군함 네 척을 이끌고 개항을 요구하며 무력 시위를 하고 이듬해 봄 재차 내항하여 막부에게 답변을 준비할 것을 요구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2A15048-0A49-4AF2-B69B-5B5ECBF095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548" y="1388291"/>
            <a:ext cx="5874904" cy="367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03BD11-D403-44BB-80B4-10EAA164A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1-1</a:t>
            </a:r>
            <a:r>
              <a:rPr lang="ko-KR" altLang="en-US" dirty="0"/>
              <a:t>막부의 대응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A846B2B-FC5F-4DD7-B737-4EAE16553B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차 내항 이전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340729F-8AA7-409A-A0A2-B2673DBFCE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18</a:t>
            </a:r>
            <a:r>
              <a:rPr lang="ko-KR" altLang="en-US" dirty="0"/>
              <a:t>세기 중반 러시아의 간헐적 통상요구</a:t>
            </a:r>
            <a:endParaRPr lang="en-US" altLang="ko-KR" dirty="0"/>
          </a:p>
          <a:p>
            <a:r>
              <a:rPr lang="en-US" altLang="ko-KR" dirty="0"/>
              <a:t>19</a:t>
            </a:r>
            <a:r>
              <a:rPr lang="ko-KR" altLang="en-US" dirty="0"/>
              <a:t>세기 초 영국의 접근</a:t>
            </a:r>
            <a:endParaRPr lang="en-US" altLang="ko-KR" dirty="0"/>
          </a:p>
          <a:p>
            <a:r>
              <a:rPr lang="en-US" altLang="ko-KR" dirty="0"/>
              <a:t>1840</a:t>
            </a:r>
            <a:r>
              <a:rPr lang="ko-KR" altLang="en-US" dirty="0"/>
              <a:t>년 아편전쟁으로 동아시아 정세변화</a:t>
            </a:r>
            <a:endParaRPr lang="en-US" altLang="ko-KR" dirty="0"/>
          </a:p>
          <a:p>
            <a:r>
              <a:rPr lang="en-US" altLang="ko-KR" dirty="0"/>
              <a:t>1842</a:t>
            </a:r>
            <a:r>
              <a:rPr lang="ko-KR" altLang="en-US" dirty="0"/>
              <a:t>년 기존 무력사용정책을 대신하여 온건책으로 변화</a:t>
            </a: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EA6948F5-24E7-43AE-9763-8D46C51A8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차 내항 이후</a:t>
            </a: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6F25659D-A47F-473D-AF6E-31B31B4CB66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기존의 쇄국정책에 따라 시간을 끌어서 흐지부지하려고 함</a:t>
            </a:r>
            <a:endParaRPr lang="en-US" altLang="ko-KR" dirty="0"/>
          </a:p>
          <a:p>
            <a:r>
              <a:rPr lang="ko-KR" altLang="en-US" dirty="0"/>
              <a:t>대통령의 친서만 받고 구체적인 협의는 하지 않음</a:t>
            </a:r>
            <a:endParaRPr lang="en-US" altLang="ko-KR" dirty="0"/>
          </a:p>
          <a:p>
            <a:r>
              <a:rPr lang="ko-KR" altLang="en-US" dirty="0"/>
              <a:t>태평천국의 난으로 동아시아 정세 급변</a:t>
            </a:r>
            <a:endParaRPr lang="en-US" altLang="ko-KR" dirty="0"/>
          </a:p>
          <a:p>
            <a:r>
              <a:rPr lang="en-US" altLang="ko-KR" dirty="0"/>
              <a:t>1854</a:t>
            </a:r>
            <a:r>
              <a:rPr lang="ko-KR" altLang="en-US" dirty="0"/>
              <a:t>년 </a:t>
            </a:r>
            <a:r>
              <a:rPr lang="en-US" altLang="ko-KR" dirty="0"/>
              <a:t>2</a:t>
            </a:r>
            <a:r>
              <a:rPr lang="ko-KR" altLang="en-US" dirty="0"/>
              <a:t>차 페리 내항에 그의 요구를 수용 </a:t>
            </a:r>
            <a:r>
              <a:rPr lang="en-US" altLang="ko-KR" dirty="0"/>
              <a:t>＇</a:t>
            </a:r>
            <a:r>
              <a:rPr lang="ko-KR" altLang="en-US" dirty="0"/>
              <a:t>미일화친조약</a:t>
            </a:r>
            <a:r>
              <a:rPr lang="en-US" altLang="ko-KR" dirty="0"/>
              <a:t>＇</a:t>
            </a:r>
            <a:r>
              <a:rPr lang="ko-KR" altLang="en-US" dirty="0"/>
              <a:t>체결</a:t>
            </a:r>
          </a:p>
        </p:txBody>
      </p:sp>
    </p:spTree>
    <p:extLst>
      <p:ext uri="{BB962C8B-B14F-4D97-AF65-F5344CB8AC3E}">
        <p14:creationId xmlns:p14="http://schemas.microsoft.com/office/powerpoint/2010/main" val="164774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F39824-2CD8-4CCF-B507-2FB1A18D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쿠로후네사건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CCF422-645C-4ECA-A825-612BB2EE3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https://www.youtube.com/watch?v=NMKwunZvztM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968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CE7660-7FAB-496B-BE96-D22158BB4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미일화친조약</a:t>
            </a:r>
            <a:r>
              <a:rPr lang="en-US" altLang="ko-KR" dirty="0"/>
              <a:t>(</a:t>
            </a:r>
            <a:r>
              <a:rPr lang="ko-KR" altLang="en-US" dirty="0"/>
              <a:t>가나가와 조약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graphicFrame>
        <p:nvGraphicFramePr>
          <p:cNvPr id="15" name="표 15">
            <a:extLst>
              <a:ext uri="{FF2B5EF4-FFF2-40B4-BE49-F238E27FC236}">
                <a16:creationId xmlns:a16="http://schemas.microsoft.com/office/drawing/2014/main" id="{12DF7370-F718-4DC7-8AC7-F65370563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619398"/>
              </p:ext>
            </p:extLst>
          </p:nvPr>
        </p:nvGraphicFramePr>
        <p:xfrm>
          <a:off x="459468" y="1417638"/>
          <a:ext cx="8229600" cy="497128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458616">
                  <a:extLst>
                    <a:ext uri="{9D8B030D-6E8A-4147-A177-3AD203B41FA5}">
                      <a16:colId xmlns:a16="http://schemas.microsoft.com/office/drawing/2014/main" val="2401868746"/>
                    </a:ext>
                  </a:extLst>
                </a:gridCol>
                <a:gridCol w="5770984">
                  <a:extLst>
                    <a:ext uri="{9D8B030D-6E8A-4147-A177-3AD203B41FA5}">
                      <a16:colId xmlns:a16="http://schemas.microsoft.com/office/drawing/2014/main" val="3710998025"/>
                    </a:ext>
                  </a:extLst>
                </a:gridCol>
              </a:tblGrid>
              <a:tr h="15654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/>
                        <a:t>2</a:t>
                      </a:r>
                      <a:r>
                        <a:rPr lang="ko-KR" altLang="en-US" b="0" dirty="0"/>
                        <a:t>조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err="1"/>
                        <a:t>시모다와</a:t>
                      </a:r>
                      <a:r>
                        <a:rPr lang="ko-KR" altLang="en-US" b="1" dirty="0"/>
                        <a:t> </a:t>
                      </a:r>
                      <a:r>
                        <a:rPr lang="ko-KR" altLang="en-US" b="1" dirty="0" err="1"/>
                        <a:t>하코다테를</a:t>
                      </a:r>
                      <a:r>
                        <a:rPr lang="ko-KR" altLang="en-US" b="1" dirty="0"/>
                        <a:t> 개항한다</a:t>
                      </a:r>
                      <a:r>
                        <a:rPr lang="en-US" altLang="ko-KR" b="0" dirty="0"/>
                        <a:t>.(</a:t>
                      </a:r>
                      <a:r>
                        <a:rPr lang="ko-KR" altLang="en-US" b="0" dirty="0" err="1"/>
                        <a:t>시모다는</a:t>
                      </a:r>
                      <a:r>
                        <a:rPr lang="ko-KR" altLang="en-US" b="0" dirty="0"/>
                        <a:t> 즉시</a:t>
                      </a:r>
                      <a:r>
                        <a:rPr lang="en-US" altLang="ko-KR" b="0" dirty="0"/>
                        <a:t>, </a:t>
                      </a:r>
                      <a:r>
                        <a:rPr lang="ko-KR" altLang="en-US" b="0" dirty="0" err="1"/>
                        <a:t>하코다테는</a:t>
                      </a:r>
                      <a:r>
                        <a:rPr lang="ko-KR" altLang="en-US" b="0" dirty="0"/>
                        <a:t> 조약 체결 일년 뒤</a:t>
                      </a:r>
                      <a:r>
                        <a:rPr lang="en-US" altLang="ko-KR" b="0" dirty="0"/>
                        <a:t>) </a:t>
                      </a:r>
                      <a:r>
                        <a:rPr lang="ko-KR" altLang="en-US" b="0" dirty="0"/>
                        <a:t>이 두 항구에서 식수</a:t>
                      </a:r>
                      <a:r>
                        <a:rPr lang="en-US" altLang="ko-KR" b="0" dirty="0"/>
                        <a:t>, </a:t>
                      </a:r>
                      <a:r>
                        <a:rPr lang="ko-KR" altLang="en-US" b="0" dirty="0"/>
                        <a:t>식량</a:t>
                      </a:r>
                      <a:r>
                        <a:rPr lang="en-US" altLang="ko-KR" b="0" dirty="0"/>
                        <a:t>, </a:t>
                      </a:r>
                      <a:r>
                        <a:rPr lang="ko-KR" altLang="en-US" b="0" dirty="0"/>
                        <a:t>석탄</a:t>
                      </a:r>
                      <a:r>
                        <a:rPr lang="en-US" altLang="ko-KR" b="0" dirty="0"/>
                        <a:t>, </a:t>
                      </a:r>
                      <a:r>
                        <a:rPr lang="ko-KR" altLang="en-US" b="0" dirty="0"/>
                        <a:t>기타 필요한 물자의 공급을 받을 수 있다</a:t>
                      </a:r>
                      <a:r>
                        <a:rPr lang="en-US" altLang="ko-KR" b="0" dirty="0"/>
                        <a:t>. </a:t>
                      </a:r>
                      <a:br>
                        <a:rPr lang="en-US" altLang="ko-KR" b="0" dirty="0"/>
                      </a:br>
                      <a:r>
                        <a:rPr lang="ko-KR" altLang="en-US" b="0" dirty="0"/>
                        <a:t>상품의 가격은 일본 관료가 결정하고</a:t>
                      </a:r>
                      <a:r>
                        <a:rPr lang="en-US" altLang="ko-KR" b="0" dirty="0"/>
                        <a:t>, </a:t>
                      </a:r>
                      <a:r>
                        <a:rPr lang="ko-KR" altLang="en-US" b="0" dirty="0"/>
                        <a:t>그 지불은 금화 혹은 은화로 한다</a:t>
                      </a:r>
                      <a:r>
                        <a:rPr lang="en-US" altLang="ko-KR" b="0" dirty="0"/>
                        <a:t>. 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657741"/>
                  </a:ext>
                </a:extLst>
              </a:tr>
              <a:tr h="14544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미국 선박이 좌초 또는 난파한 경우 승무원은 </a:t>
                      </a:r>
                      <a:r>
                        <a:rPr lang="ko-KR" altLang="en-US" dirty="0" err="1"/>
                        <a:t>시모다</a:t>
                      </a:r>
                      <a:r>
                        <a:rPr lang="ko-KR" altLang="en-US" dirty="0"/>
                        <a:t> 또는 </a:t>
                      </a:r>
                      <a:r>
                        <a:rPr lang="ko-KR" altLang="en-US" dirty="0" err="1"/>
                        <a:t>하코다테에</a:t>
                      </a:r>
                      <a:r>
                        <a:rPr lang="ko-KR" altLang="en-US" dirty="0"/>
                        <a:t> 이송되어 미국인에 인도된다</a:t>
                      </a:r>
                      <a:r>
                        <a:rPr lang="en-US" altLang="ko-KR" dirty="0"/>
                        <a:t>. </a:t>
                      </a:r>
                      <a:br>
                        <a:rPr lang="en-US" altLang="ko-KR" dirty="0"/>
                      </a:br>
                      <a:r>
                        <a:rPr lang="ko-KR" altLang="en-US" dirty="0"/>
                        <a:t>피난민의 소유 물품은 모두 반환되며 구조에 발생한 지출에 따른 변제는 </a:t>
                      </a:r>
                      <a:r>
                        <a:rPr lang="ko-KR" altLang="en-US" dirty="0" err="1"/>
                        <a:t>필요없다</a:t>
                      </a:r>
                      <a:r>
                        <a:rPr lang="en-US" altLang="ko-KR" dirty="0"/>
                        <a:t>.(</a:t>
                      </a:r>
                      <a:r>
                        <a:rPr lang="ko-KR" altLang="en-US" dirty="0"/>
                        <a:t>일본 선박이 미국에서 조난 당한 경우도 마찬가지</a:t>
                      </a:r>
                      <a:r>
                        <a:rPr lang="en-US" altLang="ko-KR" dirty="0"/>
                        <a:t>) </a:t>
                      </a:r>
                      <a:br>
                        <a:rPr lang="en-US" altLang="ko-KR" dirty="0"/>
                      </a:b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031619"/>
                  </a:ext>
                </a:extLst>
              </a:tr>
              <a:tr h="68317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9</a:t>
                      </a:r>
                      <a:r>
                        <a:rPr lang="ko-KR" altLang="en-US" dirty="0"/>
                        <a:t>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/>
                        <a:t>미국에 </a:t>
                      </a:r>
                      <a:r>
                        <a:rPr lang="ko-KR" altLang="en-US" b="1" dirty="0" err="1"/>
                        <a:t>편무적</a:t>
                      </a:r>
                      <a:r>
                        <a:rPr lang="en-US" altLang="ko-KR" b="1" dirty="0"/>
                        <a:t>(</a:t>
                      </a:r>
                      <a:r>
                        <a:rPr lang="ko-KR" altLang="en-US" b="1" dirty="0"/>
                        <a:t>片務的</a:t>
                      </a:r>
                      <a:r>
                        <a:rPr lang="en-US" altLang="ko-KR" b="1" dirty="0"/>
                        <a:t>)</a:t>
                      </a:r>
                      <a:r>
                        <a:rPr lang="ko-KR" altLang="en-US" b="1" dirty="0"/>
                        <a:t>인 최혜국 대우를 준다</a:t>
                      </a:r>
                      <a:r>
                        <a:rPr lang="en-US" altLang="ko-KR" b="1" dirty="0"/>
                        <a:t>.</a:t>
                      </a:r>
                      <a:endParaRPr lang="ko-KR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282324"/>
                  </a:ext>
                </a:extLst>
              </a:tr>
              <a:tr h="98529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11</a:t>
                      </a:r>
                      <a:r>
                        <a:rPr lang="ko-KR" altLang="en-US" dirty="0"/>
                        <a:t>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양국 정부 중 하나가 필요로 하는 경우에는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본 협약 체결 일로부터 </a:t>
                      </a:r>
                      <a:r>
                        <a:rPr lang="en-US" altLang="ko-KR" dirty="0"/>
                        <a:t>18</a:t>
                      </a:r>
                      <a:r>
                        <a:rPr lang="ko-KR" altLang="en-US" dirty="0"/>
                        <a:t>개월 경과 한 후 미국 정부는 </a:t>
                      </a:r>
                      <a:r>
                        <a:rPr lang="ko-KR" altLang="en-US" dirty="0" err="1"/>
                        <a:t>시모다에</a:t>
                      </a:r>
                      <a:r>
                        <a:rPr lang="ko-KR" altLang="en-US" dirty="0"/>
                        <a:t> 영사를 둘 수 있다</a:t>
                      </a:r>
                      <a:r>
                        <a:rPr lang="en-US" altLang="ko-KR" dirty="0"/>
                        <a:t>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55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08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40F249-1C23-4793-89B3-EFFA36A4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미일수호통상조약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648CC374-B473-4E47-AF53-97A34766D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4114800" cy="3993307"/>
          </a:xfrm>
        </p:spPr>
        <p:txBody>
          <a:bodyPr>
            <a:normAutofit lnSpcReduction="10000"/>
          </a:bodyPr>
          <a:lstStyle/>
          <a:p>
            <a:r>
              <a:rPr lang="ko-KR" altLang="en-US" sz="2800" dirty="0"/>
              <a:t>미국의 제한적 개방으로 인한 불만</a:t>
            </a:r>
            <a:endParaRPr lang="en-US" altLang="ko-KR" sz="2800" dirty="0"/>
          </a:p>
          <a:p>
            <a:r>
              <a:rPr lang="ko-KR" altLang="en-US" sz="2800" dirty="0"/>
              <a:t>조약 체결에 따른 조정과 막부의 갈등</a:t>
            </a:r>
            <a:endParaRPr lang="en-US" altLang="ko-KR" sz="2800" dirty="0"/>
          </a:p>
          <a:p>
            <a:r>
              <a:rPr lang="ko-KR" altLang="en-US" sz="2800" dirty="0"/>
              <a:t>이이 </a:t>
            </a:r>
            <a:r>
              <a:rPr lang="ko-KR" altLang="en-US" sz="2800" dirty="0" err="1"/>
              <a:t>나오스케가</a:t>
            </a:r>
            <a:r>
              <a:rPr lang="ko-KR" altLang="en-US" sz="2800" dirty="0"/>
              <a:t> 이끄는 강경파가 막부권력을 장악</a:t>
            </a:r>
            <a:r>
              <a:rPr lang="en-US" altLang="ko-KR" sz="2800" dirty="0"/>
              <a:t>, </a:t>
            </a:r>
            <a:r>
              <a:rPr lang="ko-KR" altLang="en-US" sz="2800" dirty="0"/>
              <a:t>조정을 무시하고 조약을 체결</a:t>
            </a:r>
            <a:r>
              <a:rPr lang="en-US" altLang="ko-KR" sz="2800" dirty="0"/>
              <a:t>(1858</a:t>
            </a:r>
            <a:r>
              <a:rPr lang="ko-KR" altLang="en-US" sz="2800" dirty="0"/>
              <a:t>년 </a:t>
            </a:r>
            <a:r>
              <a:rPr lang="en-US" altLang="ko-KR" sz="2800" dirty="0"/>
              <a:t>7</a:t>
            </a:r>
            <a:r>
              <a:rPr lang="ko-KR" altLang="en-US" sz="2800" dirty="0"/>
              <a:t>월 </a:t>
            </a:r>
            <a:r>
              <a:rPr lang="en-US" altLang="ko-KR" sz="2800" dirty="0"/>
              <a:t>28</a:t>
            </a:r>
            <a:r>
              <a:rPr lang="ko-KR" altLang="en-US" sz="2800" dirty="0"/>
              <a:t>일</a:t>
            </a:r>
            <a:r>
              <a:rPr lang="en-US" altLang="ko-KR" sz="2800" dirty="0"/>
              <a:t>)</a:t>
            </a:r>
            <a:endParaRPr lang="ko-KR" altLang="en-US" sz="28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E4BFFE0-C1B7-4BA5-8DA9-C719C9797F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423802"/>
            <a:ext cx="2232248" cy="47355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8A6547-89EF-44E8-826A-46688820EB56}"/>
              </a:ext>
            </a:extLst>
          </p:cNvPr>
          <p:cNvSpPr txBox="1"/>
          <p:nvPr/>
        </p:nvSpPr>
        <p:spPr>
          <a:xfrm>
            <a:off x="480863" y="1513637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/>
              <a:t>배경</a:t>
            </a:r>
          </a:p>
        </p:txBody>
      </p:sp>
    </p:spTree>
    <p:extLst>
      <p:ext uri="{BB962C8B-B14F-4D97-AF65-F5344CB8AC3E}">
        <p14:creationId xmlns:p14="http://schemas.microsoft.com/office/powerpoint/2010/main" val="608474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BB99A7-1D9B-4FCF-8FCE-B82748F6C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미일수호통상조약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0410710-1C4F-45E8-B12B-B25172CFE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/>
          <a:lstStyle/>
          <a:p>
            <a:r>
              <a:rPr lang="ko-KR" altLang="en-US" dirty="0"/>
              <a:t>주요 내용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7166632-D5CF-4247-9C76-375CF1170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29600" cy="2046213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개항장을 다섯 개</a:t>
            </a:r>
            <a:r>
              <a:rPr lang="en-US" altLang="ko-KR" dirty="0"/>
              <a:t>(</a:t>
            </a:r>
            <a:r>
              <a:rPr lang="ko-KR" altLang="en-US" dirty="0"/>
              <a:t>요코하마</a:t>
            </a:r>
            <a:r>
              <a:rPr lang="en-US" altLang="ko-KR" dirty="0"/>
              <a:t>, </a:t>
            </a:r>
            <a:r>
              <a:rPr lang="ko-KR" altLang="en-US" dirty="0"/>
              <a:t>하코다테</a:t>
            </a:r>
            <a:r>
              <a:rPr lang="en-US" altLang="ko-KR" dirty="0"/>
              <a:t>, </a:t>
            </a:r>
            <a:r>
              <a:rPr lang="ko-KR" altLang="en-US" dirty="0"/>
              <a:t>니가타</a:t>
            </a:r>
            <a:r>
              <a:rPr lang="en-US" altLang="ko-KR" dirty="0"/>
              <a:t>, </a:t>
            </a:r>
            <a:r>
              <a:rPr lang="ko-KR" altLang="en-US" dirty="0"/>
              <a:t>고베</a:t>
            </a:r>
            <a:r>
              <a:rPr lang="en-US" altLang="ko-KR" dirty="0"/>
              <a:t>, </a:t>
            </a:r>
            <a:r>
              <a:rPr lang="ko-KR" altLang="en-US" dirty="0"/>
              <a:t>나가사키</a:t>
            </a:r>
            <a:r>
              <a:rPr lang="en-US" altLang="ko-KR" dirty="0"/>
              <a:t>)</a:t>
            </a:r>
            <a:r>
              <a:rPr lang="ko-KR" altLang="en-US" dirty="0"/>
              <a:t>로 늘린다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협정 관세 채택</a:t>
            </a:r>
            <a:endParaRPr lang="en-US" altLang="ko-KR" dirty="0"/>
          </a:p>
          <a:p>
            <a:r>
              <a:rPr lang="ko-KR" altLang="en-US" dirty="0"/>
              <a:t>외국인에 대한 영사재판권 인정</a:t>
            </a:r>
            <a:endParaRPr lang="en-US" altLang="ko-KR" dirty="0"/>
          </a:p>
          <a:p>
            <a:r>
              <a:rPr lang="ko-KR" altLang="en-US" dirty="0"/>
              <a:t>무역에 대한 일본 관원의 불간섭</a:t>
            </a:r>
          </a:p>
        </p:txBody>
      </p:sp>
      <p:sp>
        <p:nvSpPr>
          <p:cNvPr id="8" name="화살표: 아래쪽 7">
            <a:extLst>
              <a:ext uri="{FF2B5EF4-FFF2-40B4-BE49-F238E27FC236}">
                <a16:creationId xmlns:a16="http://schemas.microsoft.com/office/drawing/2014/main" id="{2FC59416-97A3-433F-B806-4EC637CE8EDF}"/>
              </a:ext>
            </a:extLst>
          </p:cNvPr>
          <p:cNvSpPr/>
          <p:nvPr/>
        </p:nvSpPr>
        <p:spPr>
          <a:xfrm>
            <a:off x="3959932" y="4324945"/>
            <a:ext cx="1224136" cy="1160438"/>
          </a:xfrm>
          <a:prstGeom prst="downArrow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779B73-3452-4537-8A3C-80262F353D33}"/>
              </a:ext>
            </a:extLst>
          </p:cNvPr>
          <p:cNvSpPr txBox="1"/>
          <p:nvPr/>
        </p:nvSpPr>
        <p:spPr>
          <a:xfrm>
            <a:off x="3244553" y="5877272"/>
            <a:ext cx="2654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/>
              <a:t>불평등 조약</a:t>
            </a:r>
          </a:p>
        </p:txBody>
      </p:sp>
    </p:spTree>
    <p:extLst>
      <p:ext uri="{BB962C8B-B14F-4D97-AF65-F5344CB8AC3E}">
        <p14:creationId xmlns:p14="http://schemas.microsoft.com/office/powerpoint/2010/main" val="216900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BB99A7-1D9B-4FCF-8FCE-B82748F6C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미일수호통상조약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0410710-1C4F-45E8-B12B-B25172CFEA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안세이 </a:t>
            </a:r>
            <a:r>
              <a:rPr lang="en-US" altLang="ko-KR" dirty="0"/>
              <a:t>5</a:t>
            </a:r>
            <a:r>
              <a:rPr lang="ko-KR" altLang="en-US" dirty="0"/>
              <a:t>개국 조약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7166632-D5CF-4247-9C76-375CF1170D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미일수호통상조약 체결 이후 막부는 외교적 압력에 굴복하여 순차적으로 조약을 체결</a:t>
            </a:r>
            <a:endParaRPr lang="en-US" altLang="ko-KR" dirty="0"/>
          </a:p>
          <a:p>
            <a:r>
              <a:rPr lang="ko-KR" altLang="en-US" dirty="0"/>
              <a:t>난일수호통상조약</a:t>
            </a:r>
            <a:endParaRPr lang="en-US" altLang="ko-KR" dirty="0"/>
          </a:p>
          <a:p>
            <a:r>
              <a:rPr lang="ko-KR" altLang="en-US" dirty="0" err="1"/>
              <a:t>러일수호통상조약</a:t>
            </a:r>
            <a:endParaRPr lang="en-US" altLang="ko-KR" dirty="0"/>
          </a:p>
          <a:p>
            <a:r>
              <a:rPr lang="ko-KR" altLang="en-US" dirty="0"/>
              <a:t>영일수호통상조약</a:t>
            </a:r>
            <a:endParaRPr lang="en-US" altLang="ko-KR" dirty="0"/>
          </a:p>
          <a:p>
            <a:r>
              <a:rPr lang="ko-KR" altLang="en-US" dirty="0"/>
              <a:t>불일수호통상조약</a:t>
            </a:r>
            <a:endParaRPr lang="en-US" altLang="ko-KR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833756A-270A-46FA-905D-D2819AABD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/>
              <a:t>결과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14803AC-F11F-4F96-9F0D-EA6DCCA0B1E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o-KR" altLang="en-US" dirty="0"/>
              <a:t>서양 열강이 지배하는 국제질서에 편입</a:t>
            </a:r>
            <a:endParaRPr lang="en-US" altLang="ko-KR" dirty="0"/>
          </a:p>
          <a:p>
            <a:r>
              <a:rPr lang="ko-KR" altLang="en-US" dirty="0"/>
              <a:t>서양과 문물교류 확대로 인한 경제적 혼란</a:t>
            </a:r>
            <a:endParaRPr lang="en-US" altLang="ko-KR" dirty="0"/>
          </a:p>
          <a:p>
            <a:r>
              <a:rPr lang="ko-KR" altLang="en-US" dirty="0" err="1"/>
              <a:t>존황양이</a:t>
            </a:r>
            <a:r>
              <a:rPr lang="ko-KR" altLang="en-US" dirty="0"/>
              <a:t> 사상을 </a:t>
            </a:r>
            <a:r>
              <a:rPr lang="ko-KR" altLang="en-US" dirty="0" err="1"/>
              <a:t>바탕으로한</a:t>
            </a:r>
            <a:r>
              <a:rPr lang="ko-KR" altLang="en-US" dirty="0"/>
              <a:t> 막부 타도 운동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5639868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Malgun Gothic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Malgun Gothic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R&amp;D</ep:Company>
  <ep:Words>411</ep:Words>
  <ep:PresentationFormat>화면 슬라이드 쇼(4:3)</ep:PresentationFormat>
  <ep:Paragraphs>81</ep:Paragraphs>
  <ep:Slides>15</ep:Slides>
  <ep:Notes>1</ep:Notes>
  <ep:TotalTime>0</ep:TotalTime>
  <ep:HiddenSlides>0</ep:HiddenSlides>
  <ep:MMClips>0</ep:MMClips>
  <ep:HeadingPairs>
    <vt:vector size="4" baseType="variant">
      <vt:variant>
        <vt:lpstr>Themes</vt:lpstr>
      </vt:variant>
      <vt:variant>
        <vt:i4>1</vt:i4>
      </vt:variant>
      <vt:variant>
        <vt:lpstr>Slide Title</vt:lpstr>
      </vt:variant>
      <vt:variant>
        <vt:i4>15</vt:i4>
      </vt:variant>
    </vt:vector>
  </ep:HeadingPairs>
  <ep:TitlesOfParts>
    <vt:vector size="16" baseType="lpstr">
      <vt:lpstr>Office 테마</vt:lpstr>
      <vt:lpstr>메이지, 다이쇼 시대의 정치</vt:lpstr>
      <vt:lpstr>목차</vt:lpstr>
      <vt:lpstr>쿠로후네 사건</vt:lpstr>
      <vt:lpstr>1-1막부의 대응</vt:lpstr>
      <vt:lpstr>쿠로후네사건</vt:lpstr>
      <vt:lpstr>미일화친조약(가나가와 조약)</vt:lpstr>
      <vt:lpstr>미일수호통상조약</vt:lpstr>
      <vt:lpstr>미일수호통상조약</vt:lpstr>
      <vt:lpstr>미일수호통상조약</vt:lpstr>
      <vt:lpstr>존황양이</vt:lpstr>
      <vt:lpstr>양이론의 포기</vt:lpstr>
      <vt:lpstr>삿초동맹</vt:lpstr>
      <vt:lpstr>대정봉환</vt:lpstr>
      <vt:lpstr>왕정복고 쿠데타</vt:lpstr>
      <vt:lpstr>Slide 15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2006-10-05T04:04:58.000</dcterms:created>
  <dc:creator>Microsoft Corporation</dc:creator>
  <cp:lastModifiedBy>THIS PC</cp:lastModifiedBy>
  <dcterms:modified xsi:type="dcterms:W3CDTF">2020-09-30T06:15:06.764</dcterms:modified>
  <cp:revision>29</cp:revision>
  <dc:title>메이지, 다이쇼 시대의 정치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