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47" autoAdjust="0"/>
    <p:restoredTop sz="94660"/>
  </p:normalViewPr>
  <p:slideViewPr>
    <p:cSldViewPr>
      <p:cViewPr varScale="1">
        <p:scale>
          <a:sx n="80" d="100"/>
          <a:sy n="80" d="100"/>
        </p:scale>
        <p:origin x="-6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8696883202099757"/>
          <c:y val="0"/>
          <c:w val="0.58138320209973771"/>
          <c:h val="0.776187499999999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일본영화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2014年</c:v>
                </c:pt>
                <c:pt idx="1">
                  <c:v>2013年</c:v>
                </c:pt>
                <c:pt idx="2">
                  <c:v>2012年</c:v>
                </c:pt>
                <c:pt idx="3">
                  <c:v>2011年</c:v>
                </c:pt>
                <c:pt idx="4">
                  <c:v>2010年</c:v>
                </c:pt>
                <c:pt idx="5">
                  <c:v>2005年</c:v>
                </c:pt>
                <c:pt idx="6">
                  <c:v>2000年</c:v>
                </c:pt>
                <c:pt idx="7">
                  <c:v>1990年</c:v>
                </c:pt>
                <c:pt idx="8">
                  <c:v>1980年</c:v>
                </c:pt>
                <c:pt idx="9">
                  <c:v>1970年</c:v>
                </c:pt>
                <c:pt idx="10">
                  <c:v>1960年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58.3</c:v>
                </c:pt>
                <c:pt idx="1">
                  <c:v>60.6</c:v>
                </c:pt>
                <c:pt idx="2">
                  <c:v>65.7</c:v>
                </c:pt>
                <c:pt idx="3">
                  <c:v>54.9</c:v>
                </c:pt>
                <c:pt idx="4">
                  <c:v>53.6</c:v>
                </c:pt>
                <c:pt idx="5">
                  <c:v>41.3</c:v>
                </c:pt>
                <c:pt idx="6">
                  <c:v>31.8</c:v>
                </c:pt>
                <c:pt idx="7">
                  <c:v>41.4</c:v>
                </c:pt>
                <c:pt idx="8">
                  <c:v>55</c:v>
                </c:pt>
                <c:pt idx="9">
                  <c:v>59.4</c:v>
                </c:pt>
                <c:pt idx="10">
                  <c:v>78.3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해외영화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2014年</c:v>
                </c:pt>
                <c:pt idx="1">
                  <c:v>2013年</c:v>
                </c:pt>
                <c:pt idx="2">
                  <c:v>2012年</c:v>
                </c:pt>
                <c:pt idx="3">
                  <c:v>2011年</c:v>
                </c:pt>
                <c:pt idx="4">
                  <c:v>2010年</c:v>
                </c:pt>
                <c:pt idx="5">
                  <c:v>2005年</c:v>
                </c:pt>
                <c:pt idx="6">
                  <c:v>2000年</c:v>
                </c:pt>
                <c:pt idx="7">
                  <c:v>1990年</c:v>
                </c:pt>
                <c:pt idx="8">
                  <c:v>1980年</c:v>
                </c:pt>
                <c:pt idx="9">
                  <c:v>1970年</c:v>
                </c:pt>
                <c:pt idx="10">
                  <c:v>1960年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41.7</c:v>
                </c:pt>
                <c:pt idx="1">
                  <c:v>39.4</c:v>
                </c:pt>
                <c:pt idx="2">
                  <c:v>34.300000000000004</c:v>
                </c:pt>
                <c:pt idx="3">
                  <c:v>45.1</c:v>
                </c:pt>
                <c:pt idx="4">
                  <c:v>46.4</c:v>
                </c:pt>
                <c:pt idx="5">
                  <c:v>58.7</c:v>
                </c:pt>
                <c:pt idx="6">
                  <c:v>68.2</c:v>
                </c:pt>
                <c:pt idx="7">
                  <c:v>58.6</c:v>
                </c:pt>
                <c:pt idx="8">
                  <c:v>45</c:v>
                </c:pt>
                <c:pt idx="9">
                  <c:v>40.6</c:v>
                </c:pt>
                <c:pt idx="10">
                  <c:v>21.7</c:v>
                </c:pt>
              </c:numCache>
            </c:numRef>
          </c:val>
        </c:ser>
        <c:overlap val="100"/>
        <c:axId val="73811456"/>
        <c:axId val="73812992"/>
      </c:barChart>
      <c:catAx>
        <c:axId val="73811456"/>
        <c:scaling>
          <c:orientation val="minMax"/>
        </c:scaling>
        <c:axPos val="l"/>
        <c:tickLblPos val="nextTo"/>
        <c:crossAx val="73812992"/>
        <c:crosses val="autoZero"/>
        <c:auto val="1"/>
        <c:lblAlgn val="ctr"/>
        <c:lblOffset val="100"/>
      </c:catAx>
      <c:valAx>
        <c:axId val="73812992"/>
        <c:scaling>
          <c:orientation val="minMax"/>
        </c:scaling>
        <c:axPos val="b"/>
        <c:majorGridlines/>
        <c:numFmt formatCode="0%" sourceLinked="1"/>
        <c:tickLblPos val="nextTo"/>
        <c:crossAx val="73811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65615447851821"/>
          <c:y val="0.2929572065718094"/>
          <c:w val="0.20341310349332756"/>
          <c:h val="0.16762187900643696"/>
        </c:manualLayout>
      </c:layout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F5B3C-D300-44B7-99EB-DA84478117E3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E8D11-6B85-4723-A110-A5D0540876C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E8D11-6B85-4723-A110-A5D0540876C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8464-FC69-40E3-B638-AFAD02623022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F50D-705A-4B66-B83A-0F28F6FEEE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8464-FC69-40E3-B638-AFAD02623022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F50D-705A-4B66-B83A-0F28F6FEEE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8464-FC69-40E3-B638-AFAD02623022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F50D-705A-4B66-B83A-0F28F6FEEE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8464-FC69-40E3-B638-AFAD02623022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F50D-705A-4B66-B83A-0F28F6FEEE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8464-FC69-40E3-B638-AFAD02623022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F50D-705A-4B66-B83A-0F28F6FEEE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8464-FC69-40E3-B638-AFAD02623022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F50D-705A-4B66-B83A-0F28F6FEEE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8464-FC69-40E3-B638-AFAD02623022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F50D-705A-4B66-B83A-0F28F6FEEE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8464-FC69-40E3-B638-AFAD02623022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F50D-705A-4B66-B83A-0F28F6FEEE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8464-FC69-40E3-B638-AFAD02623022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F50D-705A-4B66-B83A-0F28F6FEEE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8464-FC69-40E3-B638-AFAD02623022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F50D-705A-4B66-B83A-0F28F6FEEE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8464-FC69-40E3-B638-AFAD02623022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F50D-705A-4B66-B83A-0F28F6FEEE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58464-FC69-40E3-B638-AFAD02623022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7F50D-705A-4B66-B83A-0F28F6FEEE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IN\Desktop\&#49324;&#46993;&#51032;%20&#44228;&#51208;.mp4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일본의 대중문화의 특징</a:t>
            </a:r>
            <a:endParaRPr lang="ko-KR" altLang="en-US" sz="2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일본어일본학과 </a:t>
            </a:r>
            <a:r>
              <a:rPr lang="en-US" altLang="ko-KR" sz="1800" dirty="0" smtClean="0"/>
              <a:t>22002137 </a:t>
            </a:r>
            <a:r>
              <a:rPr lang="ko-KR" altLang="en-US" sz="1800" dirty="0" smtClean="0"/>
              <a:t>이남진</a:t>
            </a:r>
            <a:endParaRPr lang="en-US" altLang="ko-KR" sz="1800" dirty="0" smtClean="0"/>
          </a:p>
          <a:p>
            <a:endParaRPr lang="ko-KR" altLang="en-US" sz="2000" dirty="0"/>
          </a:p>
        </p:txBody>
      </p:sp>
      <p:pic>
        <p:nvPicPr>
          <p:cNvPr id="4" name="그림 3" descr="복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39323" cy="2543530"/>
          </a:xfrm>
          <a:prstGeom prst="rect">
            <a:avLst/>
          </a:prstGeom>
        </p:spPr>
      </p:pic>
      <p:pic>
        <p:nvPicPr>
          <p:cNvPr id="3074" name="Picture 2" descr="C:\Users\IN\Desktop\복사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6112" y="4287838"/>
            <a:ext cx="4687888" cy="25701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여가생활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근래에는 극장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영화관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대형 게임센터 등을 병설한 </a:t>
            </a:r>
            <a:r>
              <a:rPr lang="en-US" altLang="ko-KR" sz="1800" dirty="0" smtClean="0"/>
              <a:t>‘</a:t>
            </a:r>
            <a:r>
              <a:rPr lang="ko-KR" altLang="en-US" sz="1800" dirty="0" err="1" smtClean="0"/>
              <a:t>테마형</a:t>
            </a:r>
            <a:r>
              <a:rPr lang="ko-KR" altLang="en-US" sz="1800" dirty="0" smtClean="0"/>
              <a:t> 복합상업시설</a:t>
            </a:r>
            <a:r>
              <a:rPr lang="en-US" altLang="ko-KR" sz="1800" dirty="0" smtClean="0"/>
              <a:t>’ </a:t>
            </a:r>
            <a:r>
              <a:rPr lang="ko-KR" altLang="en-US" sz="1800" dirty="0" smtClean="0"/>
              <a:t>이나 </a:t>
            </a:r>
            <a:r>
              <a:rPr lang="en-US" altLang="ko-KR" sz="1800" dirty="0" smtClean="0"/>
              <a:t>‘</a:t>
            </a:r>
            <a:r>
              <a:rPr lang="ko-KR" altLang="en-US" sz="1800" dirty="0" err="1" smtClean="0"/>
              <a:t>푸드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테마파크</a:t>
            </a:r>
            <a:r>
              <a:rPr lang="en-US" altLang="ko-KR" sz="1800" dirty="0" smtClean="0"/>
              <a:t>’, ‘</a:t>
            </a:r>
            <a:r>
              <a:rPr lang="ko-KR" altLang="en-US" sz="1800" dirty="0" smtClean="0"/>
              <a:t>온천 </a:t>
            </a:r>
            <a:r>
              <a:rPr lang="ko-KR" altLang="en-US" sz="1800" dirty="0" err="1" smtClean="0"/>
              <a:t>테마파크</a:t>
            </a:r>
            <a:r>
              <a:rPr lang="en-US" altLang="ko-KR" sz="1800" dirty="0" smtClean="0"/>
              <a:t>’ </a:t>
            </a:r>
            <a:r>
              <a:rPr lang="ko-KR" altLang="en-US" sz="1800" dirty="0" smtClean="0"/>
              <a:t>등 새로운 오락 시설이 인기</a:t>
            </a: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</p:txBody>
      </p:sp>
      <p:pic>
        <p:nvPicPr>
          <p:cNvPr id="10243" name="Picture 3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6112" y="4287837"/>
            <a:ext cx="4687888" cy="2570163"/>
          </a:xfrm>
          <a:prstGeom prst="rect">
            <a:avLst/>
          </a:prstGeom>
          <a:noFill/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857224" y="2786058"/>
          <a:ext cx="6858047" cy="171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58"/>
                <a:gridCol w="2549155"/>
                <a:gridCol w="663682"/>
                <a:gridCol w="368712"/>
                <a:gridCol w="2359758"/>
                <a:gridCol w="663682"/>
              </a:tblGrid>
              <a:tr h="3566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국내관광여행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피서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피한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온천 등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5,400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6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복합 쇼핑센터</a:t>
                      </a:r>
                      <a:r>
                        <a:rPr lang="en-US" altLang="ko-KR" sz="1200" dirty="0" smtClean="0"/>
                        <a:t>/</a:t>
                      </a:r>
                      <a:r>
                        <a:rPr lang="ko-KR" altLang="en-US" sz="1200" dirty="0" err="1" smtClean="0"/>
                        <a:t>아울렛몰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4,430</a:t>
                      </a:r>
                      <a:endParaRPr lang="ko-KR" altLang="en-US" sz="1200" dirty="0"/>
                    </a:p>
                  </a:txBody>
                  <a:tcPr/>
                </a:tc>
              </a:tr>
              <a:tr h="37628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2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외식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일상적인 것은 제외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5,000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7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영화</a:t>
                      </a:r>
                      <a:r>
                        <a:rPr lang="en-US" altLang="ko-KR" sz="1200" dirty="0" smtClean="0"/>
                        <a:t>(TV</a:t>
                      </a:r>
                      <a:r>
                        <a:rPr lang="ko-KR" altLang="en-US" sz="1200" dirty="0" smtClean="0"/>
                        <a:t>는 제외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4,050</a:t>
                      </a:r>
                      <a:endParaRPr lang="ko-KR" altLang="en-US" sz="1200" dirty="0"/>
                    </a:p>
                  </a:txBody>
                  <a:tcPr/>
                </a:tc>
              </a:tr>
              <a:tr h="32719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3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독서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일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공부 등 제외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4,990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8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동물원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식물원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수족관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박물관 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3,690</a:t>
                      </a:r>
                      <a:endParaRPr lang="ko-KR" altLang="en-US" sz="1200" dirty="0"/>
                    </a:p>
                  </a:txBody>
                  <a:tcPr/>
                </a:tc>
              </a:tr>
              <a:tr h="34028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4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드라이브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4,870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9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걷기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3,630</a:t>
                      </a:r>
                      <a:endParaRPr lang="ko-KR" altLang="en-US" sz="1200" dirty="0"/>
                    </a:p>
                  </a:txBody>
                  <a:tcPr/>
                </a:tc>
              </a:tr>
              <a:tr h="31410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5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윈도 쇼핑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4,510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10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비디오 감상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err="1" smtClean="0"/>
                        <a:t>렌탈</a:t>
                      </a:r>
                      <a:r>
                        <a:rPr lang="ko-KR" altLang="en-US" sz="1200" dirty="0" smtClean="0"/>
                        <a:t> 포함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3,590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7224" y="4572008"/>
            <a:ext cx="53578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/>
              <a:t>공익재단법인 생산성본부 </a:t>
            </a:r>
            <a:r>
              <a:rPr lang="en-US" altLang="ko-KR" sz="1500" dirty="0" smtClean="0"/>
              <a:t>&lt;</a:t>
            </a:r>
            <a:r>
              <a:rPr lang="ko-KR" altLang="en-US" sz="1500" dirty="0" smtClean="0"/>
              <a:t>레저백서</a:t>
            </a:r>
            <a:r>
              <a:rPr lang="en-US" altLang="ko-KR" sz="1500" dirty="0" smtClean="0"/>
              <a:t>&gt; (2015)</a:t>
            </a:r>
            <a:endParaRPr lang="ko-KR" alt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2357430"/>
            <a:ext cx="349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 smtClean="0"/>
              <a:t>2014</a:t>
            </a:r>
            <a:r>
              <a:rPr lang="ko-KR" altLang="en-US" sz="1500" dirty="0" smtClean="0"/>
              <a:t>년도 여가활동 랭킹 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단위 </a:t>
            </a:r>
            <a:r>
              <a:rPr lang="en-US" altLang="ko-KR" sz="1500" dirty="0" smtClean="0"/>
              <a:t>: </a:t>
            </a:r>
            <a:r>
              <a:rPr lang="ko-KR" altLang="en-US" sz="1500" dirty="0" smtClean="0"/>
              <a:t>만 명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스포츠 관전</a:t>
            </a:r>
            <a:endParaRPr lang="ko-KR" altLang="en-US" sz="2000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5286380" y="2143116"/>
          <a:ext cx="3643338" cy="2001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669"/>
                <a:gridCol w="1821669"/>
              </a:tblGrid>
              <a:tr h="3719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종목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요금</a:t>
                      </a:r>
                      <a:endParaRPr lang="ko-KR" altLang="en-US" dirty="0"/>
                    </a:p>
                  </a:txBody>
                  <a:tcPr/>
                </a:tc>
              </a:tr>
              <a:tr h="40733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야구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1,000~6,000</a:t>
                      </a:r>
                      <a:r>
                        <a:rPr lang="ko-KR" altLang="en-US" dirty="0" smtClean="0"/>
                        <a:t>엔</a:t>
                      </a:r>
                      <a:endParaRPr lang="ko-KR" altLang="en-US" dirty="0"/>
                    </a:p>
                  </a:txBody>
                  <a:tcPr/>
                </a:tc>
              </a:tr>
              <a:tr h="42504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축구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2,000~6,000</a:t>
                      </a:r>
                      <a:r>
                        <a:rPr lang="ko-KR" altLang="en-US" dirty="0" smtClean="0"/>
                        <a:t>엔</a:t>
                      </a:r>
                    </a:p>
                  </a:txBody>
                  <a:tcPr/>
                </a:tc>
              </a:tr>
              <a:tr h="43178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여자 축구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1,000~2,000</a:t>
                      </a:r>
                      <a:r>
                        <a:rPr lang="ko-KR" altLang="en-US" dirty="0" smtClean="0"/>
                        <a:t>엔</a:t>
                      </a:r>
                    </a:p>
                  </a:txBody>
                  <a:tcPr/>
                </a:tc>
              </a:tr>
              <a:tr h="3642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스모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2,000~12,000</a:t>
                      </a:r>
                      <a:r>
                        <a:rPr lang="ko-KR" altLang="en-US" dirty="0" smtClean="0"/>
                        <a:t>엔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6112" y="4287837"/>
            <a:ext cx="4687888" cy="25701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29256" y="1785926"/>
            <a:ext cx="35719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/>
              <a:t>각 스포츠 티켓 요금 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어림셈</a:t>
            </a:r>
            <a:r>
              <a:rPr lang="en-US" altLang="ko-KR" sz="1500" dirty="0" smtClean="0"/>
              <a:t>)</a:t>
            </a:r>
            <a:endParaRPr lang="ko-KR" altLang="en-US" sz="1500" dirty="0"/>
          </a:p>
        </p:txBody>
      </p:sp>
      <p:pic>
        <p:nvPicPr>
          <p:cNvPr id="11268" name="Picture 4" descr="C:\Users\IN\Desktop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143380"/>
            <a:ext cx="2428892" cy="1428760"/>
          </a:xfrm>
          <a:prstGeom prst="rect">
            <a:avLst/>
          </a:prstGeom>
          <a:noFill/>
        </p:spPr>
      </p:pic>
      <p:pic>
        <p:nvPicPr>
          <p:cNvPr id="11269" name="Picture 5" descr="C:\Users\IN\Desktop\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143380"/>
            <a:ext cx="2428892" cy="1428760"/>
          </a:xfrm>
          <a:prstGeom prst="rect">
            <a:avLst/>
          </a:prstGeom>
          <a:noFill/>
        </p:spPr>
      </p:pic>
      <p:pic>
        <p:nvPicPr>
          <p:cNvPr id="11270" name="Picture 6" descr="C:\Users\IN\Desktop\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2143116"/>
            <a:ext cx="2417740" cy="1428760"/>
          </a:xfrm>
          <a:prstGeom prst="rect">
            <a:avLst/>
          </a:prstGeom>
          <a:noFill/>
        </p:spPr>
      </p:pic>
      <p:pic>
        <p:nvPicPr>
          <p:cNvPr id="11271" name="Picture 7" descr="C:\Users\IN\Desktop\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143116"/>
            <a:ext cx="2428892" cy="142876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00034" y="1643050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  일본의 인기 스포츠들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57224" y="357187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sz="1500" dirty="0" smtClean="0"/>
              <a:t>야구                                  축구</a:t>
            </a:r>
            <a:endParaRPr lang="en-US" altLang="ko-KR" sz="15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857224" y="5572140"/>
            <a:ext cx="42148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/>
              <a:t>여자 축구                             스모</a:t>
            </a:r>
            <a:endParaRPr lang="ko-KR" altLang="en-US" sz="1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게임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sz="1900" dirty="0" smtClean="0"/>
              <a:t>1983</a:t>
            </a:r>
            <a:r>
              <a:rPr lang="ko-KR" altLang="en-US" sz="1900" dirty="0" smtClean="0"/>
              <a:t>년에 </a:t>
            </a:r>
            <a:r>
              <a:rPr lang="ko-KR" altLang="en-US" sz="1900" dirty="0" err="1" smtClean="0"/>
              <a:t>닌텐도가</a:t>
            </a:r>
            <a:r>
              <a:rPr lang="ko-KR" altLang="en-US" sz="1900" dirty="0" smtClean="0"/>
              <a:t> 패밀리 컴퓨터</a:t>
            </a:r>
            <a:r>
              <a:rPr lang="en-US" altLang="ko-KR" sz="1900" dirty="0" smtClean="0"/>
              <a:t>(</a:t>
            </a:r>
            <a:r>
              <a:rPr lang="ko-KR" altLang="en-US" sz="1900" dirty="0" err="1" smtClean="0"/>
              <a:t>패미콘</a:t>
            </a:r>
            <a:r>
              <a:rPr lang="en-US" altLang="ko-KR" sz="1900" dirty="0" smtClean="0"/>
              <a:t>)</a:t>
            </a:r>
            <a:r>
              <a:rPr lang="ko-KR" altLang="en-US" sz="1900" dirty="0" smtClean="0"/>
              <a:t>를 발매한 이후 </a:t>
            </a:r>
            <a:endParaRPr lang="en-US" altLang="ko-KR" sz="1900" dirty="0" smtClean="0"/>
          </a:p>
          <a:p>
            <a:pPr>
              <a:buNone/>
            </a:pPr>
            <a:r>
              <a:rPr lang="en-US" altLang="ko-KR" sz="1900" dirty="0" smtClean="0"/>
              <a:t> </a:t>
            </a:r>
            <a:r>
              <a:rPr lang="en-US" altLang="ko-KR" sz="1900" dirty="0" smtClean="0"/>
              <a:t>    </a:t>
            </a:r>
            <a:r>
              <a:rPr lang="ko-KR" altLang="en-US" sz="1900" dirty="0" smtClean="0"/>
              <a:t>아이들이나 학생들을 </a:t>
            </a:r>
            <a:r>
              <a:rPr lang="ko-KR" altLang="en-US" sz="1900" dirty="0" smtClean="0"/>
              <a:t>중심으로 </a:t>
            </a:r>
            <a:r>
              <a:rPr lang="ko-KR" altLang="en-US" sz="1900" dirty="0" smtClean="0"/>
              <a:t>폭발적인 인기</a:t>
            </a:r>
            <a:endParaRPr lang="en-US" altLang="ko-KR" sz="1900" dirty="0" smtClean="0"/>
          </a:p>
          <a:p>
            <a:r>
              <a:rPr lang="en-US" altLang="ko-KR" sz="1900" dirty="0" smtClean="0"/>
              <a:t>2014</a:t>
            </a:r>
            <a:r>
              <a:rPr lang="ko-KR" altLang="en-US" sz="1900" dirty="0" smtClean="0"/>
              <a:t>년 일본의 게임 시장은 </a:t>
            </a:r>
            <a:r>
              <a:rPr lang="en-US" altLang="ko-KR" sz="1900" dirty="0" smtClean="0"/>
              <a:t>1</a:t>
            </a:r>
            <a:r>
              <a:rPr lang="ko-KR" altLang="en-US" sz="1900" dirty="0" smtClean="0"/>
              <a:t>조 </a:t>
            </a:r>
            <a:r>
              <a:rPr lang="en-US" altLang="ko-KR" sz="1900" dirty="0" smtClean="0"/>
              <a:t>1,925</a:t>
            </a:r>
            <a:r>
              <a:rPr lang="ko-KR" altLang="en-US" sz="1900" dirty="0" smtClean="0"/>
              <a:t>억 엔으로 사상 최고액을 갱신</a:t>
            </a:r>
            <a:endParaRPr lang="en-US" altLang="ko-KR" sz="1900" dirty="0" smtClean="0"/>
          </a:p>
          <a:p>
            <a:pPr>
              <a:buNone/>
            </a:pPr>
            <a:r>
              <a:rPr lang="en-US" altLang="ko-KR" sz="1800" dirty="0" smtClean="0"/>
              <a:t>     </a:t>
            </a:r>
            <a:r>
              <a:rPr lang="en-US" altLang="ko-KR" sz="1600" dirty="0" smtClean="0"/>
              <a:t>&lt;</a:t>
            </a:r>
            <a:r>
              <a:rPr lang="ko-KR" altLang="en-US" sz="1600" dirty="0" err="1" smtClean="0"/>
              <a:t>패미통</a:t>
            </a:r>
            <a:r>
              <a:rPr lang="ko-KR" altLang="en-US" sz="1600" dirty="0" smtClean="0"/>
              <a:t> 게임 백서 </a:t>
            </a:r>
            <a:r>
              <a:rPr lang="en-US" altLang="ko-KR" sz="1600" dirty="0" smtClean="0"/>
              <a:t>2015&gt;</a:t>
            </a:r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r>
              <a:rPr lang="en-US" altLang="ko-KR" sz="1500" dirty="0" smtClean="0"/>
              <a:t>                         </a:t>
            </a:r>
          </a:p>
          <a:p>
            <a:pPr>
              <a:buNone/>
            </a:pPr>
            <a:r>
              <a:rPr lang="en-US" altLang="ko-KR" sz="1500" dirty="0" smtClean="0"/>
              <a:t>                         </a:t>
            </a:r>
          </a:p>
          <a:p>
            <a:pPr>
              <a:buNone/>
            </a:pPr>
            <a:r>
              <a:rPr lang="en-US" altLang="ko-KR" sz="1500" dirty="0" smtClean="0"/>
              <a:t>                           </a:t>
            </a:r>
            <a:r>
              <a:rPr lang="en-US" altLang="ko-KR" sz="1500" dirty="0" smtClean="0"/>
              <a:t> </a:t>
            </a:r>
            <a:r>
              <a:rPr lang="ko-KR" altLang="en-US" sz="1500" dirty="0" err="1" smtClean="0"/>
              <a:t>닌텐도</a:t>
            </a:r>
            <a:r>
              <a:rPr lang="ko-KR" altLang="en-US" sz="1500" dirty="0" smtClean="0"/>
              <a:t>                                                       </a:t>
            </a:r>
            <a:r>
              <a:rPr lang="ko-KR" altLang="en-US" sz="1500" dirty="0" err="1" smtClean="0"/>
              <a:t>코나미</a:t>
            </a: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r>
              <a:rPr lang="en-US" altLang="ko-KR" sz="1500" dirty="0" smtClean="0"/>
              <a:t>    </a:t>
            </a:r>
          </a:p>
          <a:p>
            <a:pPr>
              <a:buNone/>
            </a:pPr>
            <a:r>
              <a:rPr lang="ko-KR" altLang="en-US" sz="1800" dirty="0" smtClean="0"/>
              <a:t>   </a:t>
            </a:r>
            <a:endParaRPr lang="en-US" altLang="ko-KR" sz="1500" dirty="0" smtClean="0"/>
          </a:p>
        </p:txBody>
      </p:sp>
      <p:pic>
        <p:nvPicPr>
          <p:cNvPr id="12290" name="Picture 2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6113" y="4287837"/>
            <a:ext cx="4687887" cy="2570163"/>
          </a:xfrm>
          <a:prstGeom prst="rect">
            <a:avLst/>
          </a:prstGeom>
          <a:noFill/>
        </p:spPr>
      </p:pic>
      <p:pic>
        <p:nvPicPr>
          <p:cNvPr id="12291" name="Picture 3" descr="C:\Users\IN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86058"/>
            <a:ext cx="3786214" cy="1023647"/>
          </a:xfrm>
          <a:prstGeom prst="rect">
            <a:avLst/>
          </a:prstGeom>
          <a:noFill/>
        </p:spPr>
      </p:pic>
      <p:pic>
        <p:nvPicPr>
          <p:cNvPr id="12292" name="Picture 4" descr="C:\Users\IN\Desktop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786058"/>
            <a:ext cx="3929090" cy="1071570"/>
          </a:xfrm>
          <a:prstGeom prst="rect">
            <a:avLst/>
          </a:prstGeom>
          <a:noFill/>
        </p:spPr>
      </p:pic>
      <p:pic>
        <p:nvPicPr>
          <p:cNvPr id="12293" name="Picture 5" descr="C:\Users\IN\Desktop\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214818"/>
            <a:ext cx="4286279" cy="11954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14546" y="5286388"/>
            <a:ext cx="7858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/>
              <a:t>세가</a:t>
            </a:r>
            <a:endParaRPr lang="ko-KR" alt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5857892"/>
            <a:ext cx="38576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/>
              <a:t>유명한 게임 회사들</a:t>
            </a:r>
            <a:endParaRPr lang="ko-KR" altLang="en-US" sz="1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6112" y="4287838"/>
            <a:ext cx="4687888" cy="257016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그 밖의 오락</a:t>
            </a:r>
            <a:endParaRPr lang="ko-KR" altLang="en-US" sz="2000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928662" y="2214554"/>
          <a:ext cx="7286675" cy="1928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925"/>
                <a:gridCol w="2553472"/>
                <a:gridCol w="871903"/>
                <a:gridCol w="467096"/>
                <a:gridCol w="1946236"/>
                <a:gridCol w="1012043"/>
              </a:tblGrid>
              <a:tr h="3857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 smtClean="0"/>
                        <a:t>워킹</a:t>
                      </a:r>
                      <a:r>
                        <a:rPr lang="en-US" altLang="ko-KR" sz="1200" dirty="0" smtClean="0"/>
                        <a:t>/</a:t>
                      </a:r>
                      <a:r>
                        <a:rPr lang="ko-KR" altLang="en-US" sz="1200" dirty="0" smtClean="0"/>
                        <a:t>가벼운 체조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40,172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6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등산</a:t>
                      </a:r>
                      <a:r>
                        <a:rPr lang="en-US" altLang="ko-KR" sz="1200" dirty="0" smtClean="0"/>
                        <a:t>/</a:t>
                      </a:r>
                      <a:r>
                        <a:rPr lang="ko-KR" altLang="en-US" sz="1200" dirty="0" smtClean="0"/>
                        <a:t>하이킹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10,457</a:t>
                      </a:r>
                      <a:endParaRPr lang="ko-KR" altLang="en-US" sz="1200" dirty="0"/>
                    </a:p>
                  </a:txBody>
                  <a:tcPr/>
                </a:tc>
              </a:tr>
              <a:tr h="3857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2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볼링</a:t>
                      </a:r>
                      <a:endParaRPr lang="en-US" altLang="ko-K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14,621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7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사이클링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10,110</a:t>
                      </a:r>
                      <a:endParaRPr lang="ko-KR" altLang="en-US" sz="1200" dirty="0"/>
                    </a:p>
                  </a:txBody>
                  <a:tcPr/>
                </a:tc>
              </a:tr>
              <a:tr h="3857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3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수영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12,030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8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낚시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9,281</a:t>
                      </a:r>
                      <a:endParaRPr lang="ko-KR" altLang="en-US" sz="1200" dirty="0"/>
                    </a:p>
                  </a:txBody>
                  <a:tcPr/>
                </a:tc>
              </a:tr>
              <a:tr h="3857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4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기구를 사용한 트레이닝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11,243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9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골프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연습장 포함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9,240</a:t>
                      </a:r>
                      <a:endParaRPr lang="ko-KR" altLang="en-US" sz="1200" dirty="0"/>
                    </a:p>
                  </a:txBody>
                  <a:tcPr/>
                </a:tc>
              </a:tr>
              <a:tr h="3857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5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조깅</a:t>
                      </a:r>
                      <a:r>
                        <a:rPr lang="en-US" altLang="ko-KR" sz="1200" dirty="0" smtClean="0"/>
                        <a:t>/</a:t>
                      </a:r>
                      <a:r>
                        <a:rPr lang="ko-KR" altLang="en-US" sz="1200" dirty="0" smtClean="0"/>
                        <a:t>마라톤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10,956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10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야구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캐치볼 포함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8,122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7224" y="1857364"/>
            <a:ext cx="37147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/>
              <a:t>스포츠 참가 인구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단위 </a:t>
            </a:r>
            <a:r>
              <a:rPr lang="en-US" altLang="ko-KR" sz="1500" dirty="0" smtClean="0"/>
              <a:t>: </a:t>
            </a:r>
            <a:r>
              <a:rPr lang="ko-KR" altLang="en-US" sz="1500" dirty="0" smtClean="0"/>
              <a:t>만 명</a:t>
            </a:r>
            <a:r>
              <a:rPr lang="en-US" altLang="ko-KR" sz="1500" dirty="0" smtClean="0"/>
              <a:t>)</a:t>
            </a:r>
            <a:endParaRPr lang="ko-KR" altLang="en-US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4429124" y="4143380"/>
            <a:ext cx="55721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err="1" smtClean="0"/>
              <a:t>총무성</a:t>
            </a:r>
            <a:r>
              <a:rPr lang="ko-KR" altLang="en-US" sz="1500" dirty="0" smtClean="0"/>
              <a:t> 통계국 </a:t>
            </a:r>
            <a:r>
              <a:rPr lang="en-US" altLang="ko-KR" sz="1500" dirty="0" smtClean="0"/>
              <a:t>&lt;</a:t>
            </a:r>
            <a:r>
              <a:rPr lang="ko-KR" altLang="en-US" sz="1500" dirty="0" smtClean="0"/>
              <a:t>사회생활 기본조사</a:t>
            </a:r>
            <a:r>
              <a:rPr lang="en-US" altLang="ko-KR" sz="1500" dirty="0" smtClean="0"/>
              <a:t>&gt; (2011)</a:t>
            </a:r>
            <a:endParaRPr lang="ko-KR" alt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1500174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  이 외에도 각양각색의 오락들이 존재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6112" y="4287838"/>
            <a:ext cx="4687888" cy="257016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3) </a:t>
            </a:r>
            <a:r>
              <a:rPr lang="ko-KR" altLang="en-US" sz="2000" dirty="0" smtClean="0"/>
              <a:t>현대 일본의 젊은 문화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일본 젊은이들 사이에는 연령대에 따른 독특한 문화가 존재</a:t>
            </a:r>
            <a:endParaRPr lang="en-US" altLang="ko-KR" sz="1800" dirty="0" smtClean="0"/>
          </a:p>
          <a:p>
            <a:r>
              <a:rPr lang="ko-KR" altLang="en-US" sz="1800" dirty="0" smtClean="0"/>
              <a:t>항상 시대를 반영하여 극심한 변화가 존재</a:t>
            </a:r>
            <a:endParaRPr lang="en-US" altLang="ko-KR" sz="1800" dirty="0" smtClean="0"/>
          </a:p>
        </p:txBody>
      </p:sp>
      <p:pic>
        <p:nvPicPr>
          <p:cNvPr id="14338" name="Picture 2" descr="C:\Users\IN\Desktop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357430"/>
            <a:ext cx="4572032" cy="32716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643578"/>
            <a:ext cx="50720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1500" dirty="0" smtClean="0"/>
              <a:t>(</a:t>
            </a:r>
            <a:r>
              <a:rPr lang="ko-KR" altLang="en-US" sz="1500" dirty="0" smtClean="0"/>
              <a:t>일본 도쿄 거리 </a:t>
            </a:r>
            <a:r>
              <a:rPr lang="en-US" altLang="ko-KR" sz="1500" dirty="0" smtClean="0"/>
              <a:t>- </a:t>
            </a:r>
            <a:r>
              <a:rPr lang="ko-KR" altLang="en-US" sz="1500" dirty="0" err="1" smtClean="0"/>
              <a:t>시부야</a:t>
            </a:r>
            <a:r>
              <a:rPr lang="ko-KR" altLang="en-US" sz="1500" dirty="0" smtClean="0"/>
              <a:t> </a:t>
            </a:r>
            <a:r>
              <a:rPr lang="en-US" altLang="ko-KR" sz="1500" dirty="0" smtClean="0"/>
              <a:t>2018 </a:t>
            </a:r>
            <a:r>
              <a:rPr lang="ko-KR" altLang="en-US" sz="1500" dirty="0" smtClean="0"/>
              <a:t>년 </a:t>
            </a:r>
            <a:r>
              <a:rPr lang="en-US" altLang="ko-KR" sz="1500" dirty="0" smtClean="0"/>
              <a:t>9 </a:t>
            </a:r>
            <a:r>
              <a:rPr lang="ko-KR" altLang="en-US" sz="1500" dirty="0" smtClean="0"/>
              <a:t>월 </a:t>
            </a:r>
            <a:r>
              <a:rPr lang="en-US" altLang="ko-KR" sz="1500" dirty="0" smtClean="0"/>
              <a:t>8 </a:t>
            </a:r>
            <a:r>
              <a:rPr lang="ko-KR" altLang="en-US" sz="1500" dirty="0" smtClean="0"/>
              <a:t>일</a:t>
            </a:r>
            <a:r>
              <a:rPr lang="en-US" altLang="ko-KR" sz="1500" dirty="0" smtClean="0"/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6112" y="4287838"/>
            <a:ext cx="4687888" cy="257016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젊은이 언어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err="1" smtClean="0"/>
              <a:t>스마트폰</a:t>
            </a:r>
            <a:r>
              <a:rPr lang="ko-KR" altLang="en-US" sz="1800" dirty="0" smtClean="0"/>
              <a:t> 보급에 따라 글자 수가 한정된 </a:t>
            </a:r>
            <a:endParaRPr lang="en-US" altLang="ko-KR" sz="1800" dirty="0" smtClean="0"/>
          </a:p>
          <a:p>
            <a:pPr>
              <a:buNone/>
            </a:pPr>
            <a:r>
              <a:rPr lang="en-US" altLang="ko-KR" sz="1800" dirty="0" smtClean="0"/>
              <a:t>     SNS</a:t>
            </a:r>
            <a:r>
              <a:rPr lang="ko-KR" altLang="en-US" sz="1800" dirty="0" smtClean="0"/>
              <a:t>나 트위터에서 사용되는 짧게 생략된 말들이 증가</a:t>
            </a: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r>
              <a:rPr lang="ko-KR" altLang="en-US" sz="1500" dirty="0" smtClean="0"/>
              <a:t>     </a:t>
            </a:r>
            <a:endParaRPr lang="en-US" altLang="ko-KR" sz="1500" dirty="0" smtClean="0"/>
          </a:p>
          <a:p>
            <a:pPr>
              <a:buNone/>
            </a:pPr>
            <a:r>
              <a:rPr lang="en-US" altLang="ko-KR" sz="1500" dirty="0" smtClean="0"/>
              <a:t>      ‘</a:t>
            </a:r>
            <a:r>
              <a:rPr lang="ko-KR" altLang="en-US" sz="1500" dirty="0" smtClean="0"/>
              <a:t>젊은이 단어사전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당신은 압니까</a:t>
            </a:r>
            <a:r>
              <a:rPr lang="en-US" altLang="ko-KR" sz="1500" dirty="0" smtClean="0"/>
              <a:t>?’ (http://bosesound.blog133.fc2.com/) </a:t>
            </a:r>
          </a:p>
          <a:p>
            <a:pPr>
              <a:buNone/>
            </a:pPr>
            <a:r>
              <a:rPr lang="ko-KR" altLang="en-US" sz="1500" dirty="0" smtClean="0"/>
              <a:t>같은 또래 친구들 사이의 대화에서 쓰이는 것이므로 윗사람에게는 사용하지 않도록 주의</a:t>
            </a:r>
            <a:endParaRPr lang="en-US" altLang="ko-KR" sz="15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ko-KR" altLang="en-US" sz="1800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928662" y="2357430"/>
          <a:ext cx="6929486" cy="150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6072230"/>
              </a:tblGrid>
              <a:tr h="464045">
                <a:tc>
                  <a:txBody>
                    <a:bodyPr/>
                    <a:lstStyle/>
                    <a:p>
                      <a:pPr latinLnBrk="1"/>
                      <a:r>
                        <a:rPr lang="ja-JP" altLang="en-US" sz="1200" dirty="0" smtClean="0"/>
                        <a:t>ネトゲ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인터넷 게임의 준말</a:t>
                      </a:r>
                      <a:r>
                        <a:rPr lang="en-US" altLang="ko-KR" sz="1200" dirty="0" smtClean="0"/>
                        <a:t>. ‘</a:t>
                      </a:r>
                      <a:r>
                        <a:rPr lang="ko-KR" altLang="en-US" sz="1200" dirty="0" smtClean="0"/>
                        <a:t>어제 밤새 인터넷 </a:t>
                      </a:r>
                      <a:r>
                        <a:rPr lang="ko-KR" altLang="en-US" sz="1200" dirty="0" err="1" smtClean="0"/>
                        <a:t>게임해서</a:t>
                      </a:r>
                      <a:r>
                        <a:rPr lang="ko-KR" altLang="en-US" sz="1200" dirty="0" smtClean="0"/>
                        <a:t> 졸려</a:t>
                      </a:r>
                      <a:r>
                        <a:rPr lang="en-US" altLang="ko-KR" sz="1200" dirty="0" smtClean="0"/>
                        <a:t>.’</a:t>
                      </a:r>
                      <a:endParaRPr lang="ko-KR" altLang="en-US" sz="1200" dirty="0"/>
                    </a:p>
                  </a:txBody>
                  <a:tcPr/>
                </a:tc>
              </a:tr>
              <a:tr h="464045">
                <a:tc>
                  <a:txBody>
                    <a:bodyPr/>
                    <a:lstStyle/>
                    <a:p>
                      <a:pPr latinLnBrk="1"/>
                      <a:r>
                        <a:rPr lang="ja-JP" altLang="en-US" sz="1200" dirty="0" smtClean="0"/>
                        <a:t>パクる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다른 사람의 아이디어 등을 훔치는 일</a:t>
                      </a:r>
                      <a:r>
                        <a:rPr lang="en-US" altLang="ko-KR" sz="1200" dirty="0" smtClean="0"/>
                        <a:t>. ‘</a:t>
                      </a:r>
                      <a:r>
                        <a:rPr lang="ko-KR" altLang="en-US" sz="1200" dirty="0" smtClean="0"/>
                        <a:t>이 디자인 훔친 거 아냐</a:t>
                      </a:r>
                      <a:r>
                        <a:rPr lang="en-US" altLang="ko-KR" sz="1200" dirty="0" smtClean="0"/>
                        <a:t>?’</a:t>
                      </a:r>
                      <a:endParaRPr lang="ko-KR" altLang="en-US" sz="1200" dirty="0"/>
                    </a:p>
                  </a:txBody>
                  <a:tcPr/>
                </a:tc>
              </a:tr>
              <a:tr h="572108">
                <a:tc>
                  <a:txBody>
                    <a:bodyPr/>
                    <a:lstStyle/>
                    <a:p>
                      <a:pPr latinLnBrk="1"/>
                      <a:r>
                        <a:rPr lang="ja-JP" altLang="en-US" sz="1200" dirty="0" smtClean="0"/>
                        <a:t>ヤバい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원래는 좋지 않은 상황을 나타내는 말이었지만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최근에는 </a:t>
                      </a:r>
                      <a:r>
                        <a:rPr lang="en-US" altLang="ko-KR" sz="1200" dirty="0" smtClean="0"/>
                        <a:t>‘</a:t>
                      </a:r>
                      <a:r>
                        <a:rPr lang="ko-KR" altLang="en-US" sz="1200" dirty="0" smtClean="0"/>
                        <a:t>즐겁다</a:t>
                      </a:r>
                      <a:r>
                        <a:rPr lang="en-US" altLang="ko-KR" sz="1200" dirty="0" smtClean="0"/>
                        <a:t>’, ‘</a:t>
                      </a:r>
                      <a:r>
                        <a:rPr lang="ko-KR" altLang="en-US" sz="1200" dirty="0" smtClean="0"/>
                        <a:t>맛있다</a:t>
                      </a:r>
                      <a:r>
                        <a:rPr lang="en-US" altLang="ko-KR" sz="1200" dirty="0" smtClean="0"/>
                        <a:t>.’, ‘</a:t>
                      </a:r>
                      <a:r>
                        <a:rPr lang="ko-KR" altLang="en-US" sz="1200" dirty="0" smtClean="0"/>
                        <a:t>기쁘다</a:t>
                      </a:r>
                      <a:r>
                        <a:rPr lang="en-US" altLang="ko-KR" sz="1200" dirty="0" smtClean="0"/>
                        <a:t>’ </a:t>
                      </a:r>
                      <a:r>
                        <a:rPr lang="ko-KR" altLang="en-US" sz="1200" dirty="0" smtClean="0"/>
                        <a:t>등 </a:t>
                      </a:r>
                      <a:endParaRPr lang="en-US" altLang="ko-KR" sz="1200" dirty="0" smtClean="0"/>
                    </a:p>
                    <a:p>
                      <a:pPr latinLnBrk="1"/>
                      <a:r>
                        <a:rPr lang="ko-KR" altLang="en-US" sz="1200" dirty="0" smtClean="0"/>
                        <a:t>고조된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플러스</a:t>
                      </a:r>
                      <a:r>
                        <a:rPr lang="en-US" altLang="ko-KR" sz="1200" dirty="0" smtClean="0"/>
                        <a:t>) </a:t>
                      </a:r>
                      <a:r>
                        <a:rPr lang="ko-KR" altLang="en-US" sz="1200" dirty="0" smtClean="0"/>
                        <a:t>감정에서도 자주 사용된다</a:t>
                      </a:r>
                      <a:r>
                        <a:rPr lang="en-US" altLang="ko-KR" sz="1200" dirty="0" smtClean="0"/>
                        <a:t>. ‘</a:t>
                      </a:r>
                      <a:r>
                        <a:rPr lang="ko-KR" altLang="en-US" sz="1200" dirty="0" smtClean="0"/>
                        <a:t>이 케이크 죽이네</a:t>
                      </a:r>
                      <a:r>
                        <a:rPr lang="en-US" altLang="ko-KR" sz="1200" dirty="0" smtClean="0"/>
                        <a:t>~’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4" name="Picture 4" descr="C:\Users\IN\Desktop\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500570"/>
            <a:ext cx="1825617" cy="1825617"/>
          </a:xfrm>
          <a:prstGeom prst="rect">
            <a:avLst/>
          </a:prstGeom>
          <a:noFill/>
        </p:spPr>
      </p:pic>
      <p:pic>
        <p:nvPicPr>
          <p:cNvPr id="15365" name="Picture 5" descr="C:\Users\IN\Desktop\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500570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패션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sz="1800" dirty="0" smtClean="0"/>
              <a:t>오늘날의 젊은이 패션은 각자 선호하는 스타일을 즐기며 개성이 강함</a:t>
            </a:r>
            <a:endParaRPr lang="en-US" altLang="ko-KR" sz="1800" dirty="0" smtClean="0"/>
          </a:p>
          <a:p>
            <a:r>
              <a:rPr lang="ko-KR" altLang="en-US" sz="1800" dirty="0" smtClean="0"/>
              <a:t>주위 사람들도 그 개성을 존중하려고 하는 사회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환경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가 조성</a:t>
            </a: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</p:txBody>
      </p:sp>
      <p:pic>
        <p:nvPicPr>
          <p:cNvPr id="16386" name="Picture 2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6113" y="4287837"/>
            <a:ext cx="4687887" cy="2570163"/>
          </a:xfrm>
          <a:prstGeom prst="rect">
            <a:avLst/>
          </a:prstGeom>
          <a:noFill/>
        </p:spPr>
      </p:pic>
      <p:pic>
        <p:nvPicPr>
          <p:cNvPr id="16387" name="Picture 3" descr="C:\Users\IN\Desktop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85992"/>
            <a:ext cx="5000660" cy="33316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5643578"/>
            <a:ext cx="54292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/>
              <a:t>(2020 S/S </a:t>
            </a:r>
            <a:r>
              <a:rPr lang="ko-KR" altLang="en-US" sz="1500" dirty="0" smtClean="0"/>
              <a:t>도쿄 </a:t>
            </a:r>
            <a:r>
              <a:rPr lang="ko-KR" altLang="en-US" sz="1500" dirty="0" err="1" smtClean="0"/>
              <a:t>패션위크</a:t>
            </a:r>
            <a:r>
              <a:rPr lang="ko-KR" altLang="en-US" sz="1500" dirty="0" smtClean="0"/>
              <a:t> 일본 </a:t>
            </a:r>
            <a:r>
              <a:rPr lang="ko-KR" altLang="en-US" sz="1500" dirty="0" err="1" smtClean="0"/>
              <a:t>스트릿패션</a:t>
            </a:r>
            <a:r>
              <a:rPr lang="ko-KR" altLang="en-US" sz="1500" dirty="0" smtClean="0"/>
              <a:t> 스냅샷</a:t>
            </a:r>
            <a:r>
              <a:rPr lang="en-US" altLang="ko-KR" sz="1500" dirty="0" smtClean="0"/>
              <a:t>)</a:t>
            </a:r>
            <a:endParaRPr lang="ko-KR" altLang="en-US" sz="1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6112" y="4287838"/>
            <a:ext cx="4687888" cy="257016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휴대전화</a:t>
            </a:r>
            <a:r>
              <a:rPr lang="en-US" altLang="ko-KR" sz="2000" dirty="0" smtClean="0"/>
              <a:t>/</a:t>
            </a:r>
            <a:r>
              <a:rPr lang="ko-KR" altLang="en-US" sz="2000" dirty="0" err="1" smtClean="0"/>
              <a:t>스마트폰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젊은이들에게 있어서 휴대전화나 </a:t>
            </a:r>
            <a:r>
              <a:rPr lang="ko-KR" altLang="en-US" sz="1800" dirty="0" err="1" smtClean="0"/>
              <a:t>스마트폰은</a:t>
            </a:r>
            <a:r>
              <a:rPr lang="ko-KR" altLang="en-US" sz="1800" dirty="0" smtClean="0"/>
              <a:t> 없어서는 안 될 필수품</a:t>
            </a:r>
            <a:endParaRPr lang="en-US" altLang="ko-KR" sz="18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endParaRPr lang="ko-KR" altLang="en-US" sz="1800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500034" y="2357430"/>
          <a:ext cx="6929487" cy="2357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8892"/>
                <a:gridCol w="913779"/>
                <a:gridCol w="761482"/>
                <a:gridCol w="685334"/>
              </a:tblGrid>
              <a:tr h="3034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항목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고등학생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대학생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사회인</a:t>
                      </a:r>
                      <a:endParaRPr lang="ko-KR" altLang="en-US" sz="1200" dirty="0"/>
                    </a:p>
                  </a:txBody>
                  <a:tcPr/>
                </a:tc>
              </a:tr>
              <a:tr h="29134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특별히 할 일이 없을 때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일단 들여다본다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/>
                        <a:t>59.3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/>
                        <a:t>76.2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/>
                        <a:t>69.9</a:t>
                      </a:r>
                      <a:endParaRPr lang="ko-KR" altLang="en-US" sz="1200" dirty="0"/>
                    </a:p>
                  </a:txBody>
                  <a:tcPr/>
                </a:tc>
              </a:tr>
              <a:tr h="29134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집에 놔둔 채 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잊고</a:t>
                      </a:r>
                      <a:r>
                        <a:rPr lang="en-US" altLang="ko-KR" sz="1200" dirty="0" smtClean="0"/>
                        <a:t>) </a:t>
                      </a:r>
                      <a:r>
                        <a:rPr lang="ko-KR" altLang="en-US" sz="1200" dirty="0" smtClean="0"/>
                        <a:t>오면 불안해진다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/>
                        <a:t>38.6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/>
                        <a:t>56.3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/>
                        <a:t>53.2</a:t>
                      </a:r>
                      <a:endParaRPr lang="ko-KR" altLang="en-US" sz="1200" dirty="0"/>
                    </a:p>
                  </a:txBody>
                  <a:tcPr/>
                </a:tc>
              </a:tr>
              <a:tr h="29134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아침에 일어나면 우선 본다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/>
                        <a:t>35.9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/>
                        <a:t>54.6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/>
                        <a:t>44.8</a:t>
                      </a:r>
                      <a:endParaRPr lang="ko-KR" altLang="en-US" sz="1200" dirty="0"/>
                    </a:p>
                  </a:txBody>
                  <a:tcPr/>
                </a:tc>
              </a:tr>
              <a:tr h="29134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가지고 있지 않으면 친구와의 교제가 잘 안 된다고 생각한다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/>
                        <a:t>23.0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/>
                        <a:t>54.6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/>
                        <a:t>29.8</a:t>
                      </a:r>
                      <a:endParaRPr lang="ko-KR" altLang="en-US" sz="1200" dirty="0"/>
                    </a:p>
                  </a:txBody>
                  <a:tcPr/>
                </a:tc>
              </a:tr>
              <a:tr h="29134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전철 안에서도 계속 만지작거리고 있다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/>
                        <a:t>25.1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/>
                        <a:t>28.7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/>
                        <a:t>26.9</a:t>
                      </a:r>
                      <a:endParaRPr lang="ko-KR" altLang="en-US" sz="1200" dirty="0"/>
                    </a:p>
                  </a:txBody>
                  <a:tcPr/>
                </a:tc>
              </a:tr>
              <a:tr h="30589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전화나 문자</a:t>
                      </a:r>
                      <a:r>
                        <a:rPr lang="en-US" altLang="ko-KR" sz="1200" dirty="0" smtClean="0"/>
                        <a:t>/SNS</a:t>
                      </a:r>
                      <a:r>
                        <a:rPr lang="ko-KR" altLang="en-US" sz="1200" dirty="0" smtClean="0"/>
                        <a:t>의 메시지가 오지 않으면 쓸쓸함을 느낀다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/>
                        <a:t>21.8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/>
                        <a:t>24.7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/>
                        <a:t>24.6</a:t>
                      </a:r>
                      <a:endParaRPr lang="ko-KR" altLang="en-US" sz="1200" dirty="0"/>
                    </a:p>
                  </a:txBody>
                  <a:tcPr/>
                </a:tc>
              </a:tr>
              <a:tr h="29134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문자나 </a:t>
                      </a:r>
                      <a:r>
                        <a:rPr lang="en-US" altLang="ko-KR" sz="1200" dirty="0" smtClean="0"/>
                        <a:t>SNS</a:t>
                      </a:r>
                      <a:r>
                        <a:rPr lang="ko-KR" altLang="en-US" sz="1200" dirty="0" smtClean="0"/>
                        <a:t>가 오면 바로 답장해야한다고 생각한다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/>
                        <a:t>24.7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/>
                        <a:t>23.5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dirty="0" smtClean="0"/>
                        <a:t>20.2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8596" y="4714884"/>
            <a:ext cx="58579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ko-KR" altLang="en-US" sz="1500" dirty="0" err="1" smtClean="0"/>
              <a:t>총무성</a:t>
            </a:r>
            <a:r>
              <a:rPr lang="ko-KR" altLang="en-US" sz="1500" dirty="0" smtClean="0"/>
              <a:t> </a:t>
            </a:r>
            <a:r>
              <a:rPr lang="en-US" altLang="ko-KR" sz="1500" dirty="0" smtClean="0"/>
              <a:t>&lt;</a:t>
            </a:r>
            <a:r>
              <a:rPr lang="ko-KR" altLang="en-US" sz="1500" dirty="0" smtClean="0"/>
              <a:t>청소년의 인터넷이용과 의존 경향에 관한 조사</a:t>
            </a:r>
            <a:r>
              <a:rPr lang="en-US" altLang="ko-KR" sz="1500" dirty="0" smtClean="0"/>
              <a:t>&gt; (2013)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596" y="2000240"/>
            <a:ext cx="57864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err="1" smtClean="0"/>
              <a:t>스마트폰이나</a:t>
            </a:r>
            <a:r>
              <a:rPr lang="ko-KR" altLang="en-US" sz="1500" dirty="0" smtClean="0"/>
              <a:t> 휴대전화에 관한 사용자 패턴 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복수응답</a:t>
            </a:r>
            <a:r>
              <a:rPr lang="en-US" altLang="ko-KR" sz="1500" dirty="0" smtClean="0"/>
              <a:t>)</a:t>
            </a:r>
          </a:p>
          <a:p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4) </a:t>
            </a:r>
            <a:r>
              <a:rPr lang="ko-KR" altLang="en-US" sz="2000" dirty="0" smtClean="0"/>
              <a:t>일본의 </a:t>
            </a:r>
            <a:r>
              <a:rPr lang="ko-KR" altLang="en-US" sz="2000" dirty="0" err="1" smtClean="0"/>
              <a:t>마츠리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err="1" smtClean="0"/>
              <a:t>마츠리祭</a:t>
            </a:r>
            <a:r>
              <a:rPr lang="en-US" altLang="ko-KR" sz="1800" dirty="0" smtClean="0"/>
              <a:t>(</a:t>
            </a:r>
            <a:r>
              <a:rPr lang="ja-JP" altLang="en-US" sz="1800" dirty="0" smtClean="0"/>
              <a:t>まつり</a:t>
            </a:r>
            <a:r>
              <a:rPr lang="en-US" altLang="ja-JP" sz="1800" dirty="0" smtClean="0"/>
              <a:t>)</a:t>
            </a:r>
            <a:r>
              <a:rPr lang="ko-KR" altLang="en-US" sz="1800" dirty="0" smtClean="0"/>
              <a:t>란</a:t>
            </a:r>
            <a:r>
              <a:rPr lang="en-US" altLang="ko-KR" sz="1800" dirty="0" smtClean="0"/>
              <a:t>?</a:t>
            </a:r>
          </a:p>
          <a:p>
            <a:pPr>
              <a:buNone/>
            </a:pPr>
            <a:r>
              <a:rPr lang="en-US" altLang="ko-KR" sz="1800" dirty="0" smtClean="0"/>
              <a:t>    </a:t>
            </a:r>
            <a:r>
              <a:rPr lang="ko-KR" altLang="en-US" sz="1800" dirty="0" smtClean="0"/>
              <a:t>일본어로 축제를 뜻하는 단어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제사를 지낸다는 뜻의 </a:t>
            </a:r>
            <a:r>
              <a:rPr lang="ko-KR" altLang="en-US" sz="1800" dirty="0" err="1" smtClean="0"/>
              <a:t>마츠루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祭る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에서 파생</a:t>
            </a:r>
            <a:endParaRPr lang="ko-KR" altLang="en-US" sz="1800" dirty="0"/>
          </a:p>
        </p:txBody>
      </p:sp>
      <p:pic>
        <p:nvPicPr>
          <p:cNvPr id="18434" name="Picture 2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6112" y="4287837"/>
            <a:ext cx="4687888" cy="2570163"/>
          </a:xfrm>
          <a:prstGeom prst="rect">
            <a:avLst/>
          </a:prstGeom>
          <a:noFill/>
        </p:spPr>
      </p:pic>
      <p:pic>
        <p:nvPicPr>
          <p:cNvPr id="18435" name="Picture 3" descr="C:\Users\IN\Desktop\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357430"/>
            <a:ext cx="5003950" cy="271464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6113" y="4287837"/>
            <a:ext cx="4687887" cy="2570163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전통 </a:t>
            </a:r>
            <a:r>
              <a:rPr lang="ko-KR" altLang="en-US" sz="2000" dirty="0" err="1" smtClean="0"/>
              <a:t>마츠리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수백 년 이상의 역사를 지닌 전통적인 </a:t>
            </a:r>
            <a:r>
              <a:rPr lang="ko-KR" altLang="en-US" sz="1800" dirty="0" err="1" smtClean="0"/>
              <a:t>마츠리들</a:t>
            </a:r>
            <a:endParaRPr lang="ko-KR" altLang="en-US" sz="1800" dirty="0"/>
          </a:p>
        </p:txBody>
      </p:sp>
      <p:pic>
        <p:nvPicPr>
          <p:cNvPr id="19458" name="Picture 2" descr="C:\Users\IN\Desktop\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71678"/>
            <a:ext cx="2298644" cy="1643074"/>
          </a:xfrm>
          <a:prstGeom prst="rect">
            <a:avLst/>
          </a:prstGeom>
          <a:noFill/>
        </p:spPr>
      </p:pic>
      <p:pic>
        <p:nvPicPr>
          <p:cNvPr id="19459" name="Picture 3" descr="C:\Users\IN\Desktop\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071678"/>
            <a:ext cx="2286016" cy="1648058"/>
          </a:xfrm>
          <a:prstGeom prst="rect">
            <a:avLst/>
          </a:prstGeom>
          <a:noFill/>
        </p:spPr>
      </p:pic>
      <p:pic>
        <p:nvPicPr>
          <p:cNvPr id="19460" name="Picture 4" descr="C:\Users\IN\Desktop\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071678"/>
            <a:ext cx="2286015" cy="1643073"/>
          </a:xfrm>
          <a:prstGeom prst="rect">
            <a:avLst/>
          </a:prstGeom>
          <a:noFill/>
        </p:spPr>
      </p:pic>
      <p:pic>
        <p:nvPicPr>
          <p:cNvPr id="19461" name="Picture 5" descr="C:\Users\IN\Desktop\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143380"/>
            <a:ext cx="2357454" cy="1643074"/>
          </a:xfrm>
          <a:prstGeom prst="rect">
            <a:avLst/>
          </a:prstGeom>
          <a:noFill/>
        </p:spPr>
      </p:pic>
      <p:pic>
        <p:nvPicPr>
          <p:cNvPr id="19462" name="Picture 6" descr="C:\Users\IN\Desktop\2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4143380"/>
            <a:ext cx="2286015" cy="16430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2910" y="3714752"/>
            <a:ext cx="22860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/>
              <a:t>기온 </a:t>
            </a:r>
            <a:r>
              <a:rPr lang="ko-KR" altLang="en-US" sz="1500" dirty="0" err="1" smtClean="0"/>
              <a:t>마츠리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기온에</a:t>
            </a:r>
            <a:r>
              <a:rPr lang="en-US" altLang="ko-KR" sz="1500" dirty="0" smtClean="0"/>
              <a:t>)</a:t>
            </a:r>
            <a:endParaRPr lang="ko-KR" altLang="en-US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3143240" y="3714752"/>
            <a:ext cx="29289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err="1" smtClean="0"/>
              <a:t>네부타</a:t>
            </a:r>
            <a:r>
              <a:rPr lang="ko-KR" altLang="en-US" sz="1500" dirty="0" smtClean="0"/>
              <a:t> </a:t>
            </a:r>
            <a:r>
              <a:rPr lang="ko-KR" altLang="en-US" sz="1500" dirty="0" err="1" smtClean="0"/>
              <a:t>마츠리</a:t>
            </a:r>
            <a:r>
              <a:rPr lang="en-US" altLang="ko-KR" sz="1500" dirty="0" smtClean="0"/>
              <a:t>(</a:t>
            </a:r>
            <a:r>
              <a:rPr lang="ko-KR" altLang="en-US" sz="1500" dirty="0" err="1" smtClean="0"/>
              <a:t>네푸타</a:t>
            </a:r>
            <a:r>
              <a:rPr lang="ko-KR" altLang="en-US" sz="1500" dirty="0" smtClean="0"/>
              <a:t> </a:t>
            </a:r>
            <a:r>
              <a:rPr lang="ko-KR" altLang="en-US" sz="1500" dirty="0" err="1" smtClean="0"/>
              <a:t>마츠리</a:t>
            </a:r>
            <a:r>
              <a:rPr lang="en-US" altLang="ko-KR" sz="1500" dirty="0" smtClean="0"/>
              <a:t>)</a:t>
            </a:r>
            <a:endParaRPr lang="ko-KR" altLang="en-US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6572264" y="3714752"/>
            <a:ext cx="12144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err="1" smtClean="0"/>
              <a:t>산노</a:t>
            </a:r>
            <a:r>
              <a:rPr lang="ko-KR" altLang="en-US" sz="1500" dirty="0" smtClean="0"/>
              <a:t> </a:t>
            </a:r>
            <a:r>
              <a:rPr lang="ko-KR" altLang="en-US" sz="1500" dirty="0" err="1" smtClean="0"/>
              <a:t>마츠리</a:t>
            </a:r>
            <a:endParaRPr lang="en-US" altLang="ko-KR" sz="15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00034" y="5786454"/>
            <a:ext cx="25003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/>
              <a:t>덴진 </a:t>
            </a:r>
            <a:r>
              <a:rPr lang="ko-KR" altLang="en-US" sz="1500" dirty="0" err="1" smtClean="0"/>
              <a:t>마츠리</a:t>
            </a:r>
            <a:r>
              <a:rPr lang="en-US" altLang="ko-KR" sz="1500" dirty="0" smtClean="0"/>
              <a:t>(</a:t>
            </a:r>
            <a:r>
              <a:rPr lang="ko-KR" altLang="en-US" sz="1500" dirty="0" err="1" smtClean="0"/>
              <a:t>덴마</a:t>
            </a:r>
            <a:r>
              <a:rPr lang="ko-KR" altLang="en-US" sz="1500" dirty="0" smtClean="0"/>
              <a:t> </a:t>
            </a:r>
            <a:r>
              <a:rPr lang="ko-KR" altLang="en-US" sz="1500" dirty="0" err="1" smtClean="0"/>
              <a:t>마츠리</a:t>
            </a:r>
            <a:r>
              <a:rPr lang="en-US" altLang="ko-KR" sz="1500" dirty="0" smtClean="0"/>
              <a:t>)</a:t>
            </a:r>
            <a:endParaRPr lang="ko-KR" altLang="en-US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3643306" y="5786454"/>
            <a:ext cx="19288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err="1" smtClean="0"/>
              <a:t>다나바타</a:t>
            </a:r>
            <a:r>
              <a:rPr lang="ko-KR" altLang="en-US" sz="1500" dirty="0" smtClean="0"/>
              <a:t> </a:t>
            </a:r>
            <a:r>
              <a:rPr lang="ko-KR" altLang="en-US" sz="1500" dirty="0" err="1" smtClean="0"/>
              <a:t>마츠리</a:t>
            </a:r>
            <a:endParaRPr lang="ko-KR" altLang="en-US" sz="1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목차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1) </a:t>
            </a:r>
            <a:r>
              <a:rPr lang="ko-KR" altLang="en-US" sz="2000" dirty="0" smtClean="0"/>
              <a:t>현대 일본의 음악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영화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2) </a:t>
            </a:r>
            <a:r>
              <a:rPr lang="ko-KR" altLang="en-US" sz="2000" dirty="0" smtClean="0"/>
              <a:t>현대 일본의 대중오락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3) </a:t>
            </a:r>
            <a:r>
              <a:rPr lang="ko-KR" altLang="en-US" sz="2000" dirty="0" smtClean="0"/>
              <a:t>현대 일본의 젊은 문화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4) </a:t>
            </a:r>
            <a:r>
              <a:rPr lang="ko-KR" altLang="en-US" sz="2000" dirty="0" smtClean="0"/>
              <a:t>일본의 </a:t>
            </a:r>
            <a:r>
              <a:rPr lang="ko-KR" altLang="en-US" sz="2000" dirty="0" err="1" smtClean="0"/>
              <a:t>마츠리</a:t>
            </a:r>
            <a:endParaRPr lang="en-US" altLang="ko-KR" sz="2000" dirty="0"/>
          </a:p>
        </p:txBody>
      </p:sp>
      <p:pic>
        <p:nvPicPr>
          <p:cNvPr id="4098" name="Picture 2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6112" y="4287837"/>
            <a:ext cx="4687888" cy="25701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6112" y="4287837"/>
            <a:ext cx="4687888" cy="2570163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현대의 </a:t>
            </a:r>
            <a:r>
              <a:rPr lang="ko-KR" altLang="en-US" sz="2000" dirty="0" err="1" smtClean="0"/>
              <a:t>마츠리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풍작기원이라는 전통적인 </a:t>
            </a:r>
            <a:r>
              <a:rPr lang="ko-KR" altLang="en-US" sz="1800" smtClean="0"/>
              <a:t>요소는 옅어지고 </a:t>
            </a:r>
            <a:endParaRPr lang="en-US" altLang="ko-KR" sz="1800" dirty="0" smtClean="0"/>
          </a:p>
          <a:p>
            <a:pPr>
              <a:buNone/>
            </a:pPr>
            <a:r>
              <a:rPr lang="en-US" altLang="ko-KR" sz="1800" dirty="0" smtClean="0"/>
              <a:t>     </a:t>
            </a:r>
            <a:r>
              <a:rPr lang="ko-KR" altLang="en-US" sz="1800" dirty="0" smtClean="0"/>
              <a:t>사람들을 끌어들이는 오락성이 강한 </a:t>
            </a:r>
            <a:r>
              <a:rPr lang="ko-KR" altLang="en-US" sz="1800" dirty="0" err="1" smtClean="0"/>
              <a:t>마츠리로</a:t>
            </a:r>
            <a:r>
              <a:rPr lang="ko-KR" altLang="en-US" sz="1800" dirty="0" smtClean="0"/>
              <a:t> 탈바꿈</a:t>
            </a:r>
            <a:endParaRPr lang="en-US" altLang="ko-KR" sz="1800" dirty="0" smtClean="0"/>
          </a:p>
          <a:p>
            <a:pPr>
              <a:buNone/>
            </a:pPr>
            <a:endParaRPr lang="en-US" altLang="ko-KR" sz="1500" dirty="0" smtClean="0"/>
          </a:p>
          <a:p>
            <a:pPr>
              <a:buNone/>
            </a:pPr>
            <a:r>
              <a:rPr lang="ko-KR" altLang="en-US" sz="1500" dirty="0" smtClean="0"/>
              <a:t>각지에서 다양한 지혜가 담긴 개성적이고 독특한 </a:t>
            </a:r>
            <a:r>
              <a:rPr lang="ko-KR" altLang="en-US" sz="1500" dirty="0" err="1" smtClean="0"/>
              <a:t>마츠리들</a:t>
            </a:r>
            <a:endParaRPr lang="en-US" altLang="ko-KR" sz="1500" dirty="0" smtClean="0"/>
          </a:p>
        </p:txBody>
      </p:sp>
      <p:pic>
        <p:nvPicPr>
          <p:cNvPr id="5" name="Picture 2" descr="C:\Users\IN\Desktop\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857760"/>
            <a:ext cx="2357454" cy="1571636"/>
          </a:xfrm>
          <a:prstGeom prst="rect">
            <a:avLst/>
          </a:prstGeom>
          <a:noFill/>
        </p:spPr>
      </p:pic>
      <p:pic>
        <p:nvPicPr>
          <p:cNvPr id="20484" name="Picture 4" descr="C:\Users\IN\Desktop\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857496"/>
            <a:ext cx="2366921" cy="1571636"/>
          </a:xfrm>
          <a:prstGeom prst="rect">
            <a:avLst/>
          </a:prstGeom>
          <a:noFill/>
        </p:spPr>
      </p:pic>
      <p:pic>
        <p:nvPicPr>
          <p:cNvPr id="20485" name="Picture 5" descr="C:\Users\IN\Desktop\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857496"/>
            <a:ext cx="2359759" cy="1571636"/>
          </a:xfrm>
          <a:prstGeom prst="rect">
            <a:avLst/>
          </a:prstGeom>
          <a:noFill/>
        </p:spPr>
      </p:pic>
      <p:pic>
        <p:nvPicPr>
          <p:cNvPr id="20487" name="Picture 7" descr="C:\Users\IN\Desktop\2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2857496"/>
            <a:ext cx="2357453" cy="154381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428992" y="4857760"/>
            <a:ext cx="18573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/>
              <a:t>삿포로 </a:t>
            </a:r>
            <a:r>
              <a:rPr lang="ko-KR" altLang="en-US" sz="1500" dirty="0" err="1" smtClean="0"/>
              <a:t>유키</a:t>
            </a:r>
            <a:r>
              <a:rPr lang="ko-KR" altLang="en-US" sz="1500" dirty="0" smtClean="0"/>
              <a:t> </a:t>
            </a:r>
            <a:r>
              <a:rPr lang="ko-KR" altLang="en-US" sz="1500" dirty="0" err="1" smtClean="0"/>
              <a:t>마츠리</a:t>
            </a:r>
            <a:endParaRPr lang="ko-KR" altLang="en-US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785786" y="4429132"/>
            <a:ext cx="21431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err="1" smtClean="0"/>
              <a:t>요사코이</a:t>
            </a:r>
            <a:r>
              <a:rPr lang="ko-KR" altLang="en-US" sz="1500" dirty="0" smtClean="0"/>
              <a:t> 소란 </a:t>
            </a:r>
            <a:r>
              <a:rPr lang="ko-KR" altLang="en-US" sz="1500" dirty="0" err="1" smtClean="0"/>
              <a:t>마츠리</a:t>
            </a:r>
            <a:endParaRPr lang="ko-KR" altLang="en-US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3714744" y="4429132"/>
            <a:ext cx="10715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err="1" smtClean="0"/>
              <a:t>헤토마토</a:t>
            </a:r>
            <a:endParaRPr lang="ko-KR" altLang="en-US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6286512" y="4429132"/>
            <a:ext cx="12144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/>
              <a:t>도미 </a:t>
            </a:r>
            <a:r>
              <a:rPr lang="ko-KR" altLang="en-US" sz="1500" dirty="0" err="1" smtClean="0"/>
              <a:t>마츠리</a:t>
            </a:r>
            <a:endParaRPr lang="ko-KR" altLang="en-US" sz="1500" dirty="0"/>
          </a:p>
        </p:txBody>
      </p:sp>
      <p:sp>
        <p:nvSpPr>
          <p:cNvPr id="17" name="TextBox 16"/>
          <p:cNvSpPr txBox="1"/>
          <p:nvPr/>
        </p:nvSpPr>
        <p:spPr>
          <a:xfrm>
            <a:off x="2928926" y="5214950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/>
              <a:t>유명하지만 예로부터 전해오는 전통적인 </a:t>
            </a:r>
            <a:r>
              <a:rPr lang="ko-KR" altLang="en-US" sz="1500" dirty="0" err="1" smtClean="0"/>
              <a:t>마츠리와는</a:t>
            </a:r>
            <a:r>
              <a:rPr lang="ko-KR" altLang="en-US" sz="1500" dirty="0" smtClean="0"/>
              <a:t> 달리 </a:t>
            </a:r>
            <a:endParaRPr lang="en-US" altLang="ko-KR" sz="1500" dirty="0" smtClean="0"/>
          </a:p>
          <a:p>
            <a:pPr algn="ctr"/>
            <a:r>
              <a:rPr lang="ko-KR" altLang="en-US" sz="1500" dirty="0" smtClean="0"/>
              <a:t>   제</a:t>
            </a:r>
            <a:r>
              <a:rPr lang="en-US" altLang="ko-KR" sz="1500" dirty="0" smtClean="0"/>
              <a:t>2</a:t>
            </a:r>
            <a:r>
              <a:rPr lang="ko-KR" altLang="en-US" sz="1500" dirty="0" smtClean="0"/>
              <a:t>차 세계대전 후에 </a:t>
            </a:r>
            <a:endParaRPr lang="en-US" altLang="ko-KR" sz="1500" dirty="0" smtClean="0"/>
          </a:p>
          <a:p>
            <a:pPr algn="ctr"/>
            <a:r>
              <a:rPr lang="ko-KR" altLang="en-US" sz="1500" dirty="0" smtClean="0"/>
              <a:t>새롭게 만들어진 </a:t>
            </a:r>
            <a:r>
              <a:rPr lang="ko-KR" altLang="en-US" sz="1500" dirty="0" err="1" smtClean="0"/>
              <a:t>마츠리</a:t>
            </a:r>
            <a:endParaRPr lang="ko-KR" altLang="en-US" sz="1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                                 </a:t>
            </a:r>
            <a:r>
              <a:rPr lang="ko-KR" altLang="en-US" sz="2000" dirty="0" smtClean="0"/>
              <a:t>감사합니다</a:t>
            </a:r>
            <a:r>
              <a:rPr lang="en-US" altLang="ko-KR" sz="2000" dirty="0" smtClean="0">
                <a:sym typeface="Wingdings" pitchFamily="2" charset="2"/>
              </a:rPr>
              <a:t>:)</a:t>
            </a:r>
            <a:endParaRPr lang="ko-KR" altLang="en-US" sz="2000" dirty="0"/>
          </a:p>
        </p:txBody>
      </p:sp>
      <p:pic>
        <p:nvPicPr>
          <p:cNvPr id="21506" name="Picture 2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6112" y="4287838"/>
            <a:ext cx="4687888" cy="2570162"/>
          </a:xfrm>
          <a:prstGeom prst="rect">
            <a:avLst/>
          </a:prstGeom>
          <a:noFill/>
        </p:spPr>
      </p:pic>
      <p:pic>
        <p:nvPicPr>
          <p:cNvPr id="21507" name="Picture 3" descr="C:\Users\IN\Desktop\복사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38675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1) </a:t>
            </a:r>
            <a:r>
              <a:rPr lang="ko-KR" altLang="en-US" sz="2000" dirty="0" smtClean="0"/>
              <a:t>현대 일본의 음악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영화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음악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현대 일본의 음악</a:t>
            </a:r>
            <a:r>
              <a:rPr lang="en-US" altLang="ko-KR" sz="1800" dirty="0" smtClean="0"/>
              <a:t>/</a:t>
            </a:r>
            <a:r>
              <a:rPr lang="ko-KR" altLang="en-US" sz="1800" dirty="0" smtClean="0"/>
              <a:t>영화는 세대별로 차이가 들어남</a:t>
            </a:r>
            <a:endParaRPr lang="en-US" altLang="ko-KR" sz="1800" dirty="0" smtClean="0"/>
          </a:p>
          <a:p>
            <a:r>
              <a:rPr lang="ko-KR" altLang="en-US" sz="1800" dirty="0" smtClean="0"/>
              <a:t>젊은이에게는 </a:t>
            </a:r>
            <a:r>
              <a:rPr lang="en-US" altLang="ko-KR" sz="1800" dirty="0" smtClean="0"/>
              <a:t>J-POP</a:t>
            </a:r>
            <a:r>
              <a:rPr lang="ko-KR" altLang="en-US" sz="1800" dirty="0" smtClean="0"/>
              <a:t>이나 록</a:t>
            </a:r>
            <a:endParaRPr lang="en-US" altLang="ko-KR" sz="1800" dirty="0" smtClean="0"/>
          </a:p>
          <a:p>
            <a:r>
              <a:rPr lang="ko-KR" altLang="en-US" sz="1800" dirty="0" smtClean="0"/>
              <a:t>중년과 노년층에서는 </a:t>
            </a:r>
            <a:r>
              <a:rPr lang="ko-KR" altLang="en-US" sz="1800" dirty="0" err="1" smtClean="0"/>
              <a:t>엔카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pPr>
              <a:buNone/>
            </a:pPr>
            <a:r>
              <a:rPr lang="en-US" altLang="ko-KR" sz="1800" dirty="0" smtClean="0"/>
              <a:t>    </a:t>
            </a:r>
          </a:p>
          <a:p>
            <a:pPr>
              <a:buNone/>
            </a:pPr>
            <a:r>
              <a:rPr lang="en-US" altLang="ko-KR" sz="1800" dirty="0" smtClean="0"/>
              <a:t>     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일본의 콘서트 관객들</a:t>
            </a:r>
            <a:r>
              <a:rPr lang="en-US" altLang="ko-KR" sz="1500" dirty="0" smtClean="0"/>
              <a:t>)</a:t>
            </a:r>
          </a:p>
        </p:txBody>
      </p:sp>
      <p:pic>
        <p:nvPicPr>
          <p:cNvPr id="5122" name="Picture 2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6112" y="4287838"/>
            <a:ext cx="4687888" cy="2570162"/>
          </a:xfrm>
          <a:prstGeom prst="rect">
            <a:avLst/>
          </a:prstGeom>
          <a:noFill/>
        </p:spPr>
      </p:pic>
      <p:pic>
        <p:nvPicPr>
          <p:cNvPr id="1026" name="Picture 2" descr="C:\Users\IN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714620"/>
            <a:ext cx="5072098" cy="28910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N\Desktop\복사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6113" y="4287838"/>
            <a:ext cx="4687887" cy="257016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최근의 유행 음악</a:t>
            </a:r>
            <a:endParaRPr lang="ko-KR" altLang="en-US" sz="2000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28596" y="2071678"/>
          <a:ext cx="5429287" cy="3922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2214578"/>
                <a:gridCol w="1372035"/>
                <a:gridCol w="1199732"/>
              </a:tblGrid>
              <a:tr h="2666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/>
                        <a:t>순위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err="1" smtClean="0"/>
                        <a:t>싱글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/>
                        <a:t>가수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/>
                        <a:t>판매량</a:t>
                      </a:r>
                      <a:endParaRPr lang="ko-KR" altLang="en-US" sz="1500" dirty="0"/>
                    </a:p>
                  </a:txBody>
                  <a:tcPr/>
                </a:tc>
              </a:tr>
              <a:tr h="3048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1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Teacher</a:t>
                      </a:r>
                      <a:r>
                        <a:rPr lang="en-US" altLang="ko-KR" sz="1500" baseline="0" dirty="0" smtClean="0"/>
                        <a:t> </a:t>
                      </a:r>
                      <a:r>
                        <a:rPr lang="en-US" altLang="ko-KR" sz="1500" dirty="0" err="1" smtClean="0"/>
                        <a:t>Teacher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AKB48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1,819,237</a:t>
                      </a:r>
                      <a:r>
                        <a:rPr lang="ko-KR" altLang="en-US" sz="1500" dirty="0" smtClean="0"/>
                        <a:t>장</a:t>
                      </a:r>
                      <a:endParaRPr lang="ko-KR" altLang="en-US" sz="1500" dirty="0"/>
                    </a:p>
                  </a:txBody>
                  <a:tcPr/>
                </a:tc>
              </a:tr>
              <a:tr h="2705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2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1500" dirty="0" smtClean="0"/>
                        <a:t>センチメンタルトレイン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dirty="0" smtClean="0"/>
                        <a:t>AKB48</a:t>
                      </a:r>
                      <a:endParaRPr lang="ko-KR" alt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1,471,958</a:t>
                      </a:r>
                      <a:r>
                        <a:rPr lang="ko-KR" altLang="en-US" sz="1500" dirty="0" smtClean="0"/>
                        <a:t>장</a:t>
                      </a:r>
                      <a:endParaRPr lang="ko-KR" altLang="en-US" sz="1500" dirty="0"/>
                    </a:p>
                  </a:txBody>
                  <a:tcPr/>
                </a:tc>
              </a:tr>
              <a:tr h="3702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3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1500" dirty="0" smtClean="0"/>
                        <a:t>シンクロニシティ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err="1" smtClean="0"/>
                        <a:t>乃木坂</a:t>
                      </a:r>
                      <a:r>
                        <a:rPr lang="en-US" altLang="ko-KR" sz="1500" dirty="0" smtClean="0"/>
                        <a:t>46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1,306,247</a:t>
                      </a:r>
                      <a:r>
                        <a:rPr lang="ko-KR" altLang="en-US" sz="1500" dirty="0" smtClean="0"/>
                        <a:t>장</a:t>
                      </a:r>
                      <a:endParaRPr lang="ko-KR" altLang="en-US" sz="1500" dirty="0"/>
                    </a:p>
                  </a:txBody>
                  <a:tcPr/>
                </a:tc>
              </a:tr>
              <a:tr h="3702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4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1500" dirty="0" smtClean="0"/>
                        <a:t>ジコチューで行こう！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err="1" smtClean="0"/>
                        <a:t>乃木坂</a:t>
                      </a:r>
                      <a:r>
                        <a:rPr lang="en-US" altLang="ko-KR" sz="1500" dirty="0" smtClean="0"/>
                        <a:t>46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1,281,625</a:t>
                      </a:r>
                      <a:r>
                        <a:rPr lang="ko-KR" altLang="en-US" sz="1500" dirty="0" smtClean="0"/>
                        <a:t>장</a:t>
                      </a:r>
                      <a:endParaRPr lang="ko-KR" altLang="en-US" sz="1500" dirty="0"/>
                    </a:p>
                  </a:txBody>
                  <a:tcPr/>
                </a:tc>
              </a:tr>
              <a:tr h="3702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5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NO</a:t>
                      </a:r>
                      <a:r>
                        <a:rPr lang="en-US" altLang="ko-KR" sz="1500" baseline="0" dirty="0" smtClean="0"/>
                        <a:t> WAY MAN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dirty="0" smtClean="0"/>
                        <a:t>AKB48</a:t>
                      </a:r>
                      <a:endParaRPr lang="ko-KR" alt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1,213,501</a:t>
                      </a:r>
                      <a:r>
                        <a:rPr lang="ko-KR" altLang="en-US" sz="1500" dirty="0" smtClean="0"/>
                        <a:t>장</a:t>
                      </a:r>
                      <a:endParaRPr lang="ko-KR" altLang="en-US" sz="1500" dirty="0"/>
                    </a:p>
                  </a:txBody>
                  <a:tcPr/>
                </a:tc>
              </a:tr>
              <a:tr h="3702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6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ジャーバージャ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dirty="0" smtClean="0"/>
                        <a:t>AKB48</a:t>
                      </a:r>
                      <a:endParaRPr lang="ko-KR" alt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1,172,399</a:t>
                      </a:r>
                      <a:r>
                        <a:rPr lang="ko-KR" altLang="en-US" sz="1500" dirty="0" smtClean="0"/>
                        <a:t>장</a:t>
                      </a:r>
                      <a:endParaRPr lang="ko-KR" altLang="en-US" sz="1500" dirty="0"/>
                    </a:p>
                  </a:txBody>
                  <a:tcPr/>
                </a:tc>
              </a:tr>
              <a:tr h="3702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7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帰り道は遠回りしたくなる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dirty="0" err="1" smtClean="0"/>
                        <a:t>乃木坂</a:t>
                      </a:r>
                      <a:r>
                        <a:rPr lang="en-US" altLang="ko-KR" sz="1500" dirty="0" smtClean="0"/>
                        <a:t>46</a:t>
                      </a:r>
                      <a:endParaRPr lang="ko-KR" alt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1,160,784</a:t>
                      </a:r>
                      <a:r>
                        <a:rPr lang="ko-KR" altLang="en-US" sz="1500" dirty="0" smtClean="0"/>
                        <a:t>장</a:t>
                      </a:r>
                      <a:endParaRPr lang="ko-KR" altLang="en-US" sz="1500" dirty="0"/>
                    </a:p>
                  </a:txBody>
                  <a:tcPr/>
                </a:tc>
              </a:tr>
              <a:tr h="3702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8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1500" dirty="0" smtClean="0"/>
                        <a:t>ガラスを割れ</a:t>
                      </a:r>
                      <a:r>
                        <a:rPr lang="en-US" altLang="ja-JP" sz="1500" dirty="0" smtClean="0"/>
                        <a:t>!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err="1" smtClean="0"/>
                        <a:t>欅坂</a:t>
                      </a:r>
                      <a:r>
                        <a:rPr lang="en-US" altLang="ko-KR" sz="1500" dirty="0" smtClean="0"/>
                        <a:t>46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1,021,450</a:t>
                      </a:r>
                      <a:r>
                        <a:rPr lang="ko-KR" altLang="en-US" sz="1500" dirty="0" smtClean="0"/>
                        <a:t>장</a:t>
                      </a:r>
                      <a:endParaRPr lang="ko-KR" altLang="en-US" sz="1500" dirty="0"/>
                    </a:p>
                  </a:txBody>
                  <a:tcPr/>
                </a:tc>
              </a:tr>
              <a:tr h="3702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9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1500" dirty="0" smtClean="0"/>
                        <a:t>アンビバレント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err="1" smtClean="0"/>
                        <a:t>欅坂</a:t>
                      </a:r>
                      <a:r>
                        <a:rPr lang="en-US" altLang="ko-KR" sz="1500" dirty="0" smtClean="0"/>
                        <a:t>46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  970,268</a:t>
                      </a:r>
                      <a:r>
                        <a:rPr lang="ko-KR" altLang="en-US" sz="1500" dirty="0" smtClean="0"/>
                        <a:t>장</a:t>
                      </a:r>
                      <a:endParaRPr lang="ko-KR" altLang="en-US" sz="1500" dirty="0"/>
                    </a:p>
                  </a:txBody>
                  <a:tcPr/>
                </a:tc>
              </a:tr>
              <a:tr h="3702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10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ja-JP" altLang="en-US" sz="1500" dirty="0" smtClean="0"/>
                        <a:t>シンデレラガール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err="1" smtClean="0"/>
                        <a:t>King&amp;Prince</a:t>
                      </a:r>
                      <a:endParaRPr lang="ko-KR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  688,112</a:t>
                      </a:r>
                      <a:r>
                        <a:rPr lang="ko-KR" altLang="en-US" sz="1500" dirty="0" smtClean="0"/>
                        <a:t>장</a:t>
                      </a:r>
                      <a:endParaRPr lang="ko-KR" alt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8596" y="6000768"/>
            <a:ext cx="23574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/>
              <a:t>(</a:t>
            </a:r>
            <a:r>
              <a:rPr lang="ko-KR" altLang="en-US" sz="1500" dirty="0" smtClean="0"/>
              <a:t>오리온 연간음악랭킹</a:t>
            </a:r>
            <a:r>
              <a:rPr lang="en-US" altLang="ko-KR" sz="1500" dirty="0" smtClean="0"/>
              <a:t>)</a:t>
            </a:r>
            <a:endParaRPr lang="ko-KR" alt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1357298"/>
            <a:ext cx="857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   현대 일본에는 재즈나 포크부터 </a:t>
            </a:r>
            <a:endParaRPr lang="en-US" altLang="ko-KR" dirty="0" smtClean="0"/>
          </a:p>
          <a:p>
            <a:r>
              <a:rPr lang="ko-KR" altLang="en-US" dirty="0" smtClean="0"/>
              <a:t>     </a:t>
            </a:r>
            <a:r>
              <a:rPr lang="ko-KR" altLang="en-US" dirty="0" err="1" smtClean="0"/>
              <a:t>하드록까지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다양한 음악이 광범위하게 존재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N\Desktop\복사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6112" y="4287838"/>
            <a:ext cx="4687888" cy="257016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err="1" smtClean="0"/>
              <a:t>엔카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sz="2100" dirty="0" smtClean="0"/>
              <a:t> </a:t>
            </a:r>
            <a:r>
              <a:rPr lang="ko-KR" altLang="en-US" sz="2100" dirty="0" err="1" smtClean="0"/>
              <a:t>엔카란</a:t>
            </a:r>
            <a:r>
              <a:rPr lang="en-US" altLang="ko-KR" sz="2100" dirty="0" smtClean="0"/>
              <a:t>?</a:t>
            </a:r>
          </a:p>
          <a:p>
            <a:pPr>
              <a:buNone/>
            </a:pPr>
            <a:r>
              <a:rPr lang="ko-KR" altLang="en-US" sz="2100" dirty="0" smtClean="0"/>
              <a:t>     일본의 대중가요 장르 중 하나로 </a:t>
            </a:r>
            <a:endParaRPr lang="en-US" altLang="ko-KR" sz="2100" dirty="0" smtClean="0"/>
          </a:p>
          <a:p>
            <a:pPr>
              <a:buNone/>
            </a:pPr>
            <a:r>
              <a:rPr lang="ko-KR" altLang="en-US" sz="2100" dirty="0" smtClean="0"/>
              <a:t>     서양에서 전래한 </a:t>
            </a:r>
            <a:r>
              <a:rPr lang="ko-KR" altLang="en-US" sz="2100" dirty="0" err="1" smtClean="0"/>
              <a:t>폭스트롯과</a:t>
            </a:r>
            <a:r>
              <a:rPr lang="ko-KR" altLang="en-US" sz="2100" dirty="0" smtClean="0"/>
              <a:t> 일본 민요가 합쳐져 만들어진 장르</a:t>
            </a:r>
            <a:endParaRPr lang="en-US" altLang="ko-KR" sz="21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r>
              <a:rPr lang="en-US" altLang="ko-KR" sz="1800" dirty="0" smtClean="0"/>
              <a:t>     </a:t>
            </a:r>
          </a:p>
          <a:p>
            <a:pPr>
              <a:buNone/>
            </a:pPr>
            <a:r>
              <a:rPr lang="en-US" altLang="ko-KR" sz="1600" dirty="0" smtClean="0"/>
              <a:t>     </a:t>
            </a:r>
          </a:p>
          <a:p>
            <a:pPr>
              <a:buNone/>
            </a:pPr>
            <a:r>
              <a:rPr lang="en-US" altLang="ko-KR" sz="1600" dirty="0" smtClean="0"/>
              <a:t>      </a:t>
            </a:r>
          </a:p>
          <a:p>
            <a:pPr>
              <a:buNone/>
            </a:pPr>
            <a:r>
              <a:rPr lang="en-US" altLang="ko-KR" sz="1600" dirty="0" smtClean="0"/>
              <a:t>     </a:t>
            </a:r>
          </a:p>
          <a:p>
            <a:pPr>
              <a:buNone/>
            </a:pPr>
            <a:r>
              <a:rPr lang="en-US" altLang="ko-KR" sz="1600" dirty="0" smtClean="0"/>
              <a:t>     </a:t>
            </a:r>
            <a:r>
              <a:rPr lang="en-US" altLang="ko-KR" sz="1800" dirty="0" smtClean="0"/>
              <a:t>&lt;</a:t>
            </a:r>
            <a:r>
              <a:rPr lang="ko-KR" altLang="en-US" sz="1800" dirty="0" smtClean="0"/>
              <a:t>동영상</a:t>
            </a:r>
            <a:r>
              <a:rPr lang="en-US" altLang="ko-KR" sz="1800" dirty="0" smtClean="0"/>
              <a:t>-</a:t>
            </a:r>
            <a:r>
              <a:rPr lang="ko-KR" altLang="en-US" sz="1800" dirty="0" smtClean="0"/>
              <a:t>클릭하여 재생</a:t>
            </a:r>
            <a:r>
              <a:rPr lang="en-US" altLang="ko-KR" sz="1800" dirty="0" smtClean="0"/>
              <a:t>&gt;</a:t>
            </a:r>
          </a:p>
          <a:p>
            <a:pPr>
              <a:buNone/>
            </a:pPr>
            <a:r>
              <a:rPr lang="en-US" altLang="ko-KR" sz="1800" dirty="0" smtClean="0"/>
              <a:t>     </a:t>
            </a:r>
            <a:r>
              <a:rPr lang="ko-KR" altLang="en-US" sz="1800" dirty="0" smtClean="0"/>
              <a:t>일본의 국민 </a:t>
            </a:r>
            <a:r>
              <a:rPr lang="ko-KR" altLang="en-US" sz="1800" dirty="0" err="1" smtClean="0"/>
              <a:t>엔카곡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'</a:t>
            </a:r>
            <a:r>
              <a:rPr lang="ko-KR" altLang="en-US" sz="1800" dirty="0" err="1" smtClean="0"/>
              <a:t>恋</a:t>
            </a:r>
            <a:r>
              <a:rPr lang="ko-KR" altLang="en-US" sz="1800" dirty="0" smtClean="0"/>
              <a:t>の季節</a:t>
            </a:r>
            <a:r>
              <a:rPr lang="en-US" altLang="ko-KR" sz="1800" dirty="0" smtClean="0"/>
              <a:t>' (</a:t>
            </a:r>
            <a:r>
              <a:rPr lang="ko-KR" altLang="en-US" sz="1800" dirty="0" smtClean="0"/>
              <a:t>사랑의 계절</a:t>
            </a:r>
            <a:r>
              <a:rPr lang="en-US" altLang="ko-KR" sz="1800" dirty="0" smtClean="0"/>
              <a:t>) 1968</a:t>
            </a:r>
            <a:r>
              <a:rPr lang="ko-KR" altLang="en-US" sz="1800" dirty="0" smtClean="0"/>
              <a:t>년 작품</a:t>
            </a:r>
            <a:endParaRPr lang="en-US" altLang="ko-KR" sz="1800" dirty="0" smtClean="0"/>
          </a:p>
          <a:p>
            <a:endParaRPr lang="ko-KR" altLang="en-US" sz="1800" dirty="0"/>
          </a:p>
        </p:txBody>
      </p:sp>
      <p:pic>
        <p:nvPicPr>
          <p:cNvPr id="4" name="사랑의 계절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7224" y="2500306"/>
            <a:ext cx="4929222" cy="30161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6113" y="4287838"/>
            <a:ext cx="4687887" cy="257016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1) </a:t>
            </a:r>
            <a:r>
              <a:rPr lang="ko-KR" altLang="en-US" sz="2000" dirty="0" smtClean="0"/>
              <a:t>현대 일본의 음악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영화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영화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영화는 주로 학생 등의 젊은이를 중심으로 많은 사람들이 관람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r>
              <a:rPr lang="ko-KR" altLang="en-US" sz="1500" dirty="0" smtClean="0"/>
              <a:t>     영화감상 인구는 </a:t>
            </a:r>
            <a:r>
              <a:rPr lang="en-US" altLang="ko-KR" sz="1500" dirty="0" smtClean="0"/>
              <a:t>1996</a:t>
            </a:r>
            <a:r>
              <a:rPr lang="ko-KR" altLang="en-US" sz="1500" dirty="0" smtClean="0"/>
              <a:t>년까지 매년 감소 일로에 있었으나</a:t>
            </a:r>
            <a:r>
              <a:rPr lang="en-US" altLang="ko-KR" sz="1500" dirty="0" smtClean="0"/>
              <a:t>, </a:t>
            </a:r>
          </a:p>
          <a:p>
            <a:pPr>
              <a:buNone/>
            </a:pPr>
            <a:r>
              <a:rPr lang="en-US" altLang="ko-KR" sz="1500" dirty="0" smtClean="0"/>
              <a:t>     </a:t>
            </a:r>
            <a:r>
              <a:rPr lang="ko-KR" altLang="en-US" sz="1500" dirty="0" smtClean="0"/>
              <a:t>현재는 다소 회복하는 추세</a:t>
            </a:r>
            <a:endParaRPr lang="en-US" altLang="ko-KR" sz="1500" dirty="0" smtClean="0"/>
          </a:p>
          <a:p>
            <a:endParaRPr lang="ko-KR" altLang="en-US" sz="1800" dirty="0"/>
          </a:p>
        </p:txBody>
      </p:sp>
      <p:pic>
        <p:nvPicPr>
          <p:cNvPr id="1026" name="Picture 2" descr="C:\Users\IN\Desktop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3116"/>
            <a:ext cx="5143536" cy="29971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6112" y="4287838"/>
            <a:ext cx="4687888" cy="257016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일본에서 인기 있는 외국 영화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현재 일본에서 인기 있는 외국 영화는 미국 할리우드 영화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pPr>
              <a:buNone/>
            </a:pPr>
            <a:r>
              <a:rPr lang="en-US" altLang="ko-KR" sz="1800" dirty="0" smtClean="0"/>
              <a:t>         </a:t>
            </a:r>
            <a:r>
              <a:rPr lang="en-US" altLang="ko-KR" sz="1000" dirty="0" smtClean="0"/>
              <a:t>&lt;</a:t>
            </a:r>
            <a:r>
              <a:rPr lang="ko-KR" altLang="en-US" sz="1500" dirty="0" smtClean="0"/>
              <a:t>스타워즈</a:t>
            </a:r>
            <a:r>
              <a:rPr lang="en-US" altLang="ko-KR" sz="1500" dirty="0" smtClean="0"/>
              <a:t>&gt;                    &lt;</a:t>
            </a:r>
            <a:r>
              <a:rPr lang="ko-KR" altLang="en-US" sz="1500" dirty="0" smtClean="0"/>
              <a:t>해리포터</a:t>
            </a:r>
            <a:r>
              <a:rPr lang="en-US" altLang="ko-KR" sz="1500" dirty="0" smtClean="0"/>
              <a:t>&gt;                   &lt;</a:t>
            </a:r>
            <a:r>
              <a:rPr lang="ko-KR" altLang="en-US" sz="1500" dirty="0" err="1" smtClean="0"/>
              <a:t>쥬라기월드</a:t>
            </a:r>
            <a:r>
              <a:rPr lang="en-US" altLang="ko-KR" sz="1500" dirty="0" smtClean="0"/>
              <a:t>&gt;</a:t>
            </a:r>
            <a:r>
              <a:rPr lang="ko-KR" altLang="en-US" sz="1500" dirty="0" smtClean="0"/>
              <a:t> </a:t>
            </a:r>
            <a:endParaRPr lang="en-US" altLang="ko-KR" sz="1500" dirty="0" smtClean="0"/>
          </a:p>
          <a:p>
            <a:pPr>
              <a:buNone/>
            </a:pPr>
            <a:r>
              <a:rPr lang="en-US" altLang="ko-KR" sz="1500" dirty="0" smtClean="0"/>
              <a:t>       </a:t>
            </a:r>
          </a:p>
          <a:p>
            <a:pPr>
              <a:buNone/>
            </a:pPr>
            <a:r>
              <a:rPr lang="en-US" altLang="ko-KR" sz="1500" dirty="0" smtClean="0"/>
              <a:t>       </a:t>
            </a:r>
            <a:r>
              <a:rPr lang="ko-KR" altLang="en-US" sz="1500" dirty="0" smtClean="0"/>
              <a:t>그 중에서도 가장 인기를 얻고 있는 작품들 </a:t>
            </a:r>
            <a:endParaRPr lang="en-US" altLang="ko-KR" sz="1500" dirty="0" smtClean="0"/>
          </a:p>
        </p:txBody>
      </p:sp>
      <p:pic>
        <p:nvPicPr>
          <p:cNvPr id="2056" name="Picture 8" descr="C:\Users\IN\Desktop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00240"/>
            <a:ext cx="1618191" cy="2286016"/>
          </a:xfrm>
          <a:prstGeom prst="rect">
            <a:avLst/>
          </a:prstGeom>
          <a:noFill/>
        </p:spPr>
      </p:pic>
      <p:pic>
        <p:nvPicPr>
          <p:cNvPr id="2057" name="Picture 9" descr="C:\Users\IN\Desktop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000240"/>
            <a:ext cx="1609204" cy="2286016"/>
          </a:xfrm>
          <a:prstGeom prst="rect">
            <a:avLst/>
          </a:prstGeom>
          <a:noFill/>
        </p:spPr>
      </p:pic>
      <p:pic>
        <p:nvPicPr>
          <p:cNvPr id="2058" name="Picture 10" descr="C:\Users\IN\Desktop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000240"/>
            <a:ext cx="1643074" cy="23259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6113" y="4287838"/>
            <a:ext cx="4687887" cy="257016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일본 영화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일본 영화는 </a:t>
            </a:r>
            <a:r>
              <a:rPr lang="en-US" altLang="ko-KR" sz="1800" dirty="0" smtClean="0"/>
              <a:t>1950~60</a:t>
            </a:r>
            <a:r>
              <a:rPr lang="ko-KR" altLang="en-US" sz="1800" dirty="0" smtClean="0"/>
              <a:t>년대에 가장 인기</a:t>
            </a:r>
            <a:endParaRPr lang="en-US" altLang="ko-KR" sz="1800" dirty="0" smtClean="0"/>
          </a:p>
          <a:p>
            <a:r>
              <a:rPr lang="ko-KR" altLang="en-US" sz="1800" dirty="0" smtClean="0"/>
              <a:t>이 시대의 대표적인 작품은 </a:t>
            </a:r>
            <a:r>
              <a:rPr lang="ko-KR" altLang="en-US" sz="1800" dirty="0" err="1" smtClean="0"/>
              <a:t>쿠로사와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아키라</a:t>
            </a:r>
            <a:r>
              <a:rPr lang="ko-KR" altLang="en-US" sz="1800" dirty="0" smtClean="0"/>
              <a:t> 감독의 </a:t>
            </a:r>
            <a:r>
              <a:rPr lang="en-US" altLang="ko-KR" sz="1800" dirty="0" smtClean="0"/>
              <a:t>&lt;7</a:t>
            </a:r>
            <a:r>
              <a:rPr lang="ko-KR" altLang="en-US" sz="1800" dirty="0" smtClean="0"/>
              <a:t>인의 사무라이</a:t>
            </a:r>
            <a:r>
              <a:rPr lang="en-US" altLang="ko-KR" sz="1800" dirty="0" smtClean="0"/>
              <a:t>&gt;</a:t>
            </a:r>
            <a:endParaRPr lang="ko-KR" altLang="en-US" sz="1800" dirty="0"/>
          </a:p>
        </p:txBody>
      </p:sp>
      <p:graphicFrame>
        <p:nvGraphicFramePr>
          <p:cNvPr id="6" name="차트 5"/>
          <p:cNvGraphicFramePr/>
          <p:nvPr/>
        </p:nvGraphicFramePr>
        <p:xfrm>
          <a:off x="571472" y="2357430"/>
          <a:ext cx="6215106" cy="450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20" y="6357958"/>
            <a:ext cx="59293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/>
              <a:t>일반사단법인 일본영화제작자 연맹 </a:t>
            </a:r>
            <a:r>
              <a:rPr lang="en-US" altLang="ko-KR" sz="1500" dirty="0" smtClean="0"/>
              <a:t>website &lt;</a:t>
            </a:r>
            <a:r>
              <a:rPr lang="ko-KR" altLang="en-US" sz="1500" dirty="0" smtClean="0"/>
              <a:t>일본영화산업 통계</a:t>
            </a:r>
            <a:r>
              <a:rPr lang="en-US" altLang="ko-KR" sz="1500" dirty="0" smtClean="0"/>
              <a:t>&gt;</a:t>
            </a:r>
            <a:endParaRPr lang="ko-KR" altLang="en-US" sz="1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2) </a:t>
            </a:r>
            <a:r>
              <a:rPr lang="ko-KR" altLang="en-US" sz="2000" dirty="0" smtClean="0"/>
              <a:t>현대 일본의 대중오락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주</a:t>
            </a:r>
            <a:r>
              <a:rPr lang="en-US" altLang="ko-KR" sz="1800" dirty="0" smtClean="0"/>
              <a:t>5</a:t>
            </a:r>
            <a:r>
              <a:rPr lang="ko-KR" altLang="en-US" sz="1800" dirty="0" smtClean="0"/>
              <a:t>일제 확산으로 인해 사람들의 자유시간이 늘어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놀 거리가 다양화</a:t>
            </a: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r>
              <a:rPr lang="en-US" altLang="ko-KR" sz="1800" dirty="0" smtClean="0"/>
              <a:t>     (</a:t>
            </a:r>
            <a:r>
              <a:rPr lang="ko-KR" altLang="en-US" sz="1500" dirty="0" smtClean="0"/>
              <a:t>가라오케를 즐기는 사람들</a:t>
            </a:r>
            <a:r>
              <a:rPr lang="en-US" altLang="ko-KR" sz="1500" dirty="0" smtClean="0"/>
              <a:t>)</a:t>
            </a:r>
          </a:p>
          <a:p>
            <a:pPr>
              <a:buNone/>
            </a:pPr>
            <a:r>
              <a:rPr lang="en-US" altLang="ko-KR" sz="1500" dirty="0" smtClean="0"/>
              <a:t>      </a:t>
            </a:r>
            <a:endParaRPr lang="en-US" altLang="ko-KR" sz="1800" dirty="0" smtClean="0"/>
          </a:p>
        </p:txBody>
      </p:sp>
      <p:pic>
        <p:nvPicPr>
          <p:cNvPr id="9218" name="Picture 2" descr="C:\Users\IN\Desktop\복사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6113" y="4287838"/>
            <a:ext cx="4687887" cy="2570162"/>
          </a:xfrm>
          <a:prstGeom prst="rect">
            <a:avLst/>
          </a:prstGeom>
          <a:noFill/>
        </p:spPr>
      </p:pic>
      <p:pic>
        <p:nvPicPr>
          <p:cNvPr id="9219" name="Picture 3" descr="C:\Users\IN\Desktop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71678"/>
            <a:ext cx="4757202" cy="285432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978</Words>
  <Application>Microsoft Office PowerPoint</Application>
  <PresentationFormat>화면 슬라이드 쇼(4:3)</PresentationFormat>
  <Paragraphs>337</Paragraphs>
  <Slides>21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일본의 대중문화의 특징</vt:lpstr>
      <vt:lpstr>목차</vt:lpstr>
      <vt:lpstr>1) 현대 일본의 음악/영화-음악</vt:lpstr>
      <vt:lpstr>최근의 유행 음악</vt:lpstr>
      <vt:lpstr>엔카</vt:lpstr>
      <vt:lpstr>1) 현대 일본의 음악/영화-영화</vt:lpstr>
      <vt:lpstr>일본에서 인기 있는 외국 영화</vt:lpstr>
      <vt:lpstr>일본 영화</vt:lpstr>
      <vt:lpstr>2) 현대 일본의 대중오락</vt:lpstr>
      <vt:lpstr>여가생활</vt:lpstr>
      <vt:lpstr>스포츠 관전</vt:lpstr>
      <vt:lpstr>게임</vt:lpstr>
      <vt:lpstr>그 밖의 오락</vt:lpstr>
      <vt:lpstr>3) 현대 일본의 젊은 문화</vt:lpstr>
      <vt:lpstr>젊은이 언어</vt:lpstr>
      <vt:lpstr>패션</vt:lpstr>
      <vt:lpstr>휴대전화/스마트폰</vt:lpstr>
      <vt:lpstr>4) 일본의 마츠리</vt:lpstr>
      <vt:lpstr>전통 마츠리</vt:lpstr>
      <vt:lpstr>현대의 마츠리</vt:lpstr>
      <vt:lpstr>슬라이드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대중문화의 특징</dc:title>
  <dc:creator>IN</dc:creator>
  <cp:lastModifiedBy>IN</cp:lastModifiedBy>
  <cp:revision>152</cp:revision>
  <dcterms:created xsi:type="dcterms:W3CDTF">2020-09-29T07:29:29Z</dcterms:created>
  <dcterms:modified xsi:type="dcterms:W3CDTF">2020-09-30T08:10:29Z</dcterms:modified>
</cp:coreProperties>
</file>