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638"/>
    <p:restoredTop sz="89138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Relationship Id="rId5" Type="http://schemas.openxmlformats.org/officeDocument/2006/relationships/image" Target="../media/image1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10" Type="http://schemas.openxmlformats.org/officeDocument/2006/relationships/hyperlink" Target="http://blog.daum.net/santaclausly/11793509" TargetMode="External" /><Relationship Id="rId11" Type="http://schemas.openxmlformats.org/officeDocument/2006/relationships/hyperlink" Target="https://blog.naver.com/miyamazi1957" TargetMode="External" /><Relationship Id="rId12" Type="http://schemas.openxmlformats.org/officeDocument/2006/relationships/hyperlink" Target="https://terms.naver.com/entry.nhn?docId=3352772&amp;cid=62070&amp;categoryId=62085" TargetMode="External" /><Relationship Id="rId13" Type="http://schemas.openxmlformats.org/officeDocument/2006/relationships/hyperlink" Target="https://teropods.tistory.com/192" TargetMode="External" /><Relationship Id="rId14" Type="http://schemas.openxmlformats.org/officeDocument/2006/relationships/hyperlink" Target="https://ko.wikipedia.org/wiki/%EC%9D%BC%EB%B3%B8%EC%84%9C%EA%B8%B0" TargetMode="External" /><Relationship Id="rId15" Type="http://schemas.openxmlformats.org/officeDocument/2006/relationships/hyperlink" Target="https://terms.naver.com/entry.nhn?docId=1078822&amp;cid=40942&amp;categoryId=33409" TargetMode="External" /><Relationship Id="rId16" Type="http://schemas.openxmlformats.org/officeDocument/2006/relationships/hyperlink" Target="http://blog.daum.net/osu0582/931" TargetMode="External" /><Relationship Id="rId17" Type="http://schemas.openxmlformats.org/officeDocument/2006/relationships/hyperlink" Target="https:\\thewiki.kr\w\%EB%82%98%EB%9D%BC%20%EC%8B%9C%EB%8C%80" TargetMode="External" /><Relationship Id="rId18" Type="http://schemas.openxmlformats.org/officeDocument/2006/relationships/hyperlink" Target="https://unzengan.com/1817" TargetMode="External" /><Relationship Id="rId19" Type="http://schemas.openxmlformats.org/officeDocument/2006/relationships/hyperlink" Target="https://teropods.tistory.com/198" TargetMode="External" /><Relationship Id="rId2" Type="http://schemas.openxmlformats.org/officeDocument/2006/relationships/slideLayout" Target="../slideLayouts/slideLayout1.xml"  /><Relationship Id="rId3" Type="http://schemas.openxmlformats.org/officeDocument/2006/relationships/hyperlink" Target="https://ko.wikipedia.org/wiki/%EC%9D%BC%EB%B3%B8%EC%9D%98_%EC%97%AD%EC%82%AC" TargetMode="External" /><Relationship Id="rId4" Type="http://schemas.openxmlformats.org/officeDocument/2006/relationships/hyperlink" Target="https://terms.naver.com/entry.nhn?docId=1965713&amp;cid=60592&amp;categoryId=60592" TargetMode="External" /><Relationship Id="rId5" Type="http://schemas.openxmlformats.org/officeDocument/2006/relationships/hyperlink" Target="https://terms.naver.com/entry.nhn?docId=3546905&amp;cid=58584&amp;categoryId=58596" TargetMode="External" /><Relationship Id="rId6" Type="http://schemas.openxmlformats.org/officeDocument/2006/relationships/hyperlink" Target="https://terms.naver.com/entry.nhn?docId=3546902&amp;cid=58584&amp;categoryId=58596#TABLE_OF_CONTENT6" TargetMode="External" /><Relationship Id="rId7" Type="http://schemas.openxmlformats.org/officeDocument/2006/relationships/hyperlink" Target="https://terms.naver.com/entry.nhn?docId=1121239&amp;cid=40942&amp;categoryId=33408" TargetMode="External" /><Relationship Id="rId8" Type="http://schemas.openxmlformats.org/officeDocument/2006/relationships/hyperlink" Target="https://terms.naver.com/entry.nhn?docId=1232714&amp;cid=40942&amp;categoryId=33407" TargetMode="External" /><Relationship Id="rId9" Type="http://schemas.openxmlformats.org/officeDocument/2006/relationships/hyperlink" Target="https://ehddu.tistory.com/m/2058" TargetMode="External"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.jpeg"  /><Relationship Id="rId4" Type="http://schemas.openxmlformats.org/officeDocument/2006/relationships/hyperlink" Target="https://tv.naver.com/v/15612610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www.youtube.com/watch?v=tBb7xTSbaJI" TargetMode="External" /><Relationship Id="rId3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1793462" y="2276856"/>
            <a:ext cx="8605076" cy="14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xmlns:mc="http://schemas.openxmlformats.org/markup-compatibility/2006" xmlns:hp="http://schemas.haansoft.com/office/presentation/8.0" kumimoji="0" lang="ko-KR" altLang="en-US" sz="3400" u="none" strike="noStrike" kern="1200" cap="none" spc="0" normalizeH="0" baseline="0" mc:Ignorable="hp" hp:hslEmbossed="0">
                <a:solidFill>
                  <a:srgbClr val="000000"/>
                </a:solidFill>
                <a:cs typeface="함초롬돋움"/>
              </a:rPr>
              <a:t>    </a:t>
            </a:r>
            <a:r>
              <a:rPr xmlns:mc="http://schemas.openxmlformats.org/markup-compatibility/2006" xmlns:hp="http://schemas.haansoft.com/office/presentation/8.0" kumimoji="0" lang="ko-KR" altLang="en-US" sz="2400" u="none" strike="noStrike" kern="1200" cap="none" spc="0" normalizeH="0" baseline="0" mc:Ignorable="hp" hp:hslEmbossed="0">
                <a:solidFill>
                  <a:srgbClr val="000000"/>
                </a:solidFill>
                <a:cs typeface="함초롬돋움"/>
              </a:rPr>
              <a:t>고훈시대</a:t>
            </a:r>
            <a:r>
              <a:rPr xmlns:mc="http://schemas.openxmlformats.org/markup-compatibility/2006" xmlns:hp="http://schemas.haansoft.com/office/presentation/8.0" kumimoji="0" lang="en-US" altLang="ko-KR" sz="2400" u="none" strike="noStrike" kern="1200" cap="none" spc="0" normalizeH="0" baseline="0" mc:Ignorable="hp" hp:hslEmbossed="0">
                <a:solidFill>
                  <a:srgbClr val="000000"/>
                </a:solidFill>
                <a:cs typeface="함초롬돋움"/>
              </a:rPr>
              <a:t>~</a:t>
            </a:r>
            <a:r>
              <a:rPr xmlns:mc="http://schemas.openxmlformats.org/markup-compatibility/2006" xmlns:hp="http://schemas.haansoft.com/office/presentation/8.0" kumimoji="0" lang="ko-KR" altLang="en-US" sz="2400" u="none" strike="noStrike" kern="1200" cap="none" spc="0" normalizeH="0" baseline="0" mc:Ignorable="hp" hp:hslEmbossed="0">
                <a:solidFill>
                  <a:srgbClr val="000000"/>
                </a:solidFill>
                <a:cs typeface="함초롬돋움"/>
              </a:rPr>
              <a:t>헤이안시대</a:t>
            </a:r>
            <a:endParaRPr xmlns:mc="http://schemas.openxmlformats.org/markup-compatibility/2006" xmlns:hp="http://schemas.haansoft.com/office/presentation/8.0" kumimoji="0" lang="ko-KR" altLang="en-US" sz="3400" u="none" strike="noStrike" kern="1200" cap="none" spc="0" normalizeH="0" baseline="0" mc:Ignorable="hp" hp:hslEmbossed="0">
              <a:solidFill>
                <a:srgbClr val="000000"/>
              </a:solidFill>
              <a:cs typeface="함초롬돋움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kumimoji="0" lang="ko-KR" altLang="en-US" sz="5700" b="1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고대 일본의 사회와 문화</a:t>
            </a:r>
            <a:endParaRPr xmlns:mc="http://schemas.openxmlformats.org/markup-compatibility/2006" xmlns:hp="http://schemas.haansoft.com/office/presentation/8.0" kumimoji="0" lang="ko-KR" altLang="en-US" sz="5700" b="1" i="0" u="none" strike="noStrike" kern="1200" cap="none" spc="0" normalizeH="0" baseline="0" mc:Ignorable="hp" hp:hslEmbossed="0">
              <a:solidFill>
                <a:srgbClr val="00000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8375522" y="6375654"/>
            <a:ext cx="3816478" cy="3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>
                <a:cs typeface="함초롬돋움"/>
              </a:rPr>
              <a:t>21901909_</a:t>
            </a:r>
            <a:r>
              <a:rPr lang="ko-KR" altLang="en-US"/>
              <a:t>김희주</a:t>
            </a:r>
            <a:r>
              <a:rPr lang="en-US" altLang="ko-KR">
                <a:cs typeface="함초롬돋움"/>
              </a:rPr>
              <a:t>_</a:t>
            </a:r>
            <a:r>
              <a:rPr lang="ko-KR" altLang="en-US"/>
              <a:t>일본어일본학과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"/>
          <p:cNvSpPr txBox="1"/>
          <p:nvPr/>
        </p:nvSpPr>
        <p:spPr>
          <a:xfrm>
            <a:off x="3296035" y="1556766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3100" b="1"/>
              <a:t>&lt;</a:t>
            </a:r>
            <a:r>
              <a:rPr lang="ko-KR" altLang="en-US" sz="3100" b="1"/>
              <a:t> 아스카 시대의 불교문화 </a:t>
            </a:r>
            <a:r>
              <a:rPr lang="en-US" altLang="ko-KR" sz="3100" b="1"/>
              <a:t>&gt;</a:t>
            </a:r>
            <a:endParaRPr lang="en-US" altLang="ko-KR" sz="3100" b="1"/>
          </a:p>
        </p:txBody>
      </p:sp>
      <p:grpSp>
        <p:nvGrpSpPr>
          <p:cNvPr id="20" name="그룹 21"/>
          <p:cNvGrpSpPr/>
          <p:nvPr/>
        </p:nvGrpSpPr>
        <p:grpSpPr>
          <a:xfrm rot="0">
            <a:off x="4115766" y="393061"/>
            <a:ext cx="108000" cy="731651"/>
            <a:chOff x="8267675" y="1647296"/>
            <a:chExt cx="108000" cy="731651"/>
          </a:xfrm>
        </p:grpSpPr>
        <p:sp>
          <p:nvSpPr>
            <p:cNvPr id="21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직사각형 18"/>
          <p:cNvSpPr/>
          <p:nvPr/>
        </p:nvSpPr>
        <p:spPr>
          <a:xfrm>
            <a:off x="2495550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아스카시대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9" name=""/>
          <p:cNvSpPr/>
          <p:nvPr/>
        </p:nvSpPr>
        <p:spPr>
          <a:xfrm>
            <a:off x="2423541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493526" y="2060829"/>
            <a:ext cx="11147167" cy="10713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불교 예술은 사원에 건축할 때 나타나는데 대표적인 사원이 아스카사와 나라외곽에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ff"/>
                </a:solidFill>
              </a:rPr>
              <a:t>쇼토쿠 태자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가 만든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ff6600"/>
                </a:solidFill>
              </a:rPr>
              <a:t>호류사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가 있는데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이 호류지의 유명한 벽화는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ff6600"/>
                </a:solidFill>
              </a:rPr>
              <a:t>고구려의 담징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이 그린 것으로 되어 있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</p:txBody>
      </p:sp>
      <p:pic>
        <p:nvPicPr>
          <p:cNvPr id="3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69645" y="3223260"/>
            <a:ext cx="5486400" cy="3086100"/>
          </a:xfrm>
          <a:prstGeom prst="rect">
            <a:avLst/>
          </a:prstGeom>
        </p:spPr>
      </p:pic>
      <p:pic>
        <p:nvPicPr>
          <p:cNvPr id="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76135" y="3223260"/>
            <a:ext cx="3672459" cy="3086099"/>
          </a:xfrm>
          <a:prstGeom prst="rect">
            <a:avLst/>
          </a:prstGeom>
        </p:spPr>
      </p:pic>
      <p:sp>
        <p:nvSpPr>
          <p:cNvPr id="33" name=""/>
          <p:cNvSpPr txBox="1"/>
          <p:nvPr/>
        </p:nvSpPr>
        <p:spPr>
          <a:xfrm>
            <a:off x="2668714" y="6303645"/>
            <a:ext cx="2088261" cy="31432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1500"/>
              <a:t>[</a:t>
            </a:r>
            <a:r>
              <a:rPr lang="ko-KR" altLang="en-US" sz="1500"/>
              <a:t> 호류사 </a:t>
            </a:r>
            <a:r>
              <a:rPr lang="en-US" altLang="ko-KR" sz="1500"/>
              <a:t>]</a:t>
            </a:r>
            <a:endParaRPr lang="en-US" altLang="ko-KR" sz="1500"/>
          </a:p>
        </p:txBody>
      </p:sp>
      <p:sp>
        <p:nvSpPr>
          <p:cNvPr id="34" name=""/>
          <p:cNvSpPr txBox="1"/>
          <p:nvPr/>
        </p:nvSpPr>
        <p:spPr>
          <a:xfrm>
            <a:off x="7968233" y="6303645"/>
            <a:ext cx="2088262" cy="314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금당벽화 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]</a:t>
            </a:r>
            <a:endPara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326279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5051883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3359658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3287649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나라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553901" y="2195321"/>
            <a:ext cx="11219215" cy="42416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일본국내의 실정에 맞게 여러 방면에서 검토하고 수정하여 시행착오를 거치면서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율령국가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천황중심의 전제국가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중앙집권국가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를 지향하던 시대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00"/>
                </a:solidFill>
              </a:rPr>
              <a:t>율령국가라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는 성격은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호적과 계장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計帳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으로 인민을 파악하고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조용조와 군역을 부과했다는 점에서 드러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남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다이호 율령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은 이후에 후지와라노 후히토 등에 의해 누차 손질되어오며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10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세기까지 일본에서 최고 법전의 지위를 유지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함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altLang="ko-KR" sz="200" b="0" i="0" u="none" strike="noStrike" mc:Ignorable="hp" hp:hslEmbossed="0"/>
          </a:p>
        </p:txBody>
      </p:sp>
      <p:sp>
        <p:nvSpPr>
          <p:cNvPr id="33" name=""/>
          <p:cNvSpPr txBox="1"/>
          <p:nvPr/>
        </p:nvSpPr>
        <p:spPr>
          <a:xfrm>
            <a:off x="3296035" y="1556766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나라 시대의 사회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326279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5555946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3863721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3863721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나라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479298" y="1412748"/>
            <a:ext cx="11521440" cy="16245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역사서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로는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고지키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니혼쇼키가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문학 작품으로는 와카집인 만요슈와 현존하는 가장 오래된 한시집 가이후소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懐風藻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가 편찬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되었으며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각 지방의 지리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전설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유래 등을 기록한 지지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地志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인 풍토기도 활발하게 편찬되었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grpSp>
        <p:nvGrpSpPr>
          <p:cNvPr id="44" name=""/>
          <p:cNvGrpSpPr/>
          <p:nvPr/>
        </p:nvGrpSpPr>
        <p:grpSpPr>
          <a:xfrm rot="0">
            <a:off x="479298" y="3079202"/>
            <a:ext cx="11233404" cy="3590202"/>
            <a:chOff x="479298" y="2817073"/>
            <a:chExt cx="11233404" cy="3590202"/>
          </a:xfrm>
        </p:grpSpPr>
        <p:pic>
          <p:nvPicPr>
            <p:cNvPr id="34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247336" y="2817073"/>
              <a:ext cx="3465366" cy="3258182"/>
            </a:xfrm>
            <a:prstGeom prst="rect">
              <a:avLst/>
            </a:prstGeom>
          </p:spPr>
        </p:pic>
        <p:sp>
          <p:nvSpPr>
            <p:cNvPr id="37" name=""/>
            <p:cNvSpPr txBox="1"/>
            <p:nvPr/>
          </p:nvSpPr>
          <p:spPr>
            <a:xfrm>
              <a:off x="4943856" y="6021324"/>
              <a:ext cx="1440179" cy="38595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lang="en-US" altLang="ko-KR" sz="1200" b="0" i="0" u="none" strike="noStrike" mc:Ignorable="hp" hp:hslEmbossed="0"/>
                <a:t>[</a:t>
              </a:r>
              <a:r>
                <a:rPr xmlns:mc="http://schemas.openxmlformats.org/markup-compatibility/2006" xmlns:hp="http://schemas.haansoft.com/office/presentation/8.0" lang="ko-KR" altLang="en-US" sz="12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sz="1200" b="0" i="0" u="none" strike="noStrike" mc:Ignorable="hp" hp:hslEmbossed="0"/>
                <a:t>니혼쇼키</a:t>
              </a:r>
              <a:r>
                <a:rPr xmlns:mc="http://schemas.openxmlformats.org/markup-compatibility/2006" xmlns:hp="http://schemas.haansoft.com/office/presentation/8.0" lang="ko-KR" altLang="en-US" sz="1200" b="0" i="0" u="none" strike="noStrike" mc:Ignorable="hp" hp:hslEmbossed="0"/>
                <a:t> </a:t>
              </a:r>
              <a:r>
                <a:rPr xmlns:mc="http://schemas.openxmlformats.org/markup-compatibility/2006" xmlns:hp="http://schemas.haansoft.com/office/presentation/8.0" lang="en-US" altLang="ko-KR" sz="1200" b="0" i="0" u="none" strike="noStrike" mc:Ignorable="hp" hp:hslEmbossed="0"/>
                <a:t>]</a:t>
              </a:r>
              <a:endParaRPr xmlns:mc="http://schemas.openxmlformats.org/markup-compatibility/2006" xmlns:hp="http://schemas.haansoft.com/office/presentation/8.0" lang="en-US" altLang="ko-KR" sz="1200" b="0" i="0" u="none" strike="noStrike" mc:Ignorable="hp" hp:hslEmbossed="0"/>
            </a:p>
          </p:txBody>
        </p:sp>
        <p:sp>
          <p:nvSpPr>
            <p:cNvPr id="38" name=""/>
            <p:cNvSpPr txBox="1"/>
            <p:nvPr/>
          </p:nvSpPr>
          <p:spPr>
            <a:xfrm>
              <a:off x="9552432" y="6020944"/>
              <a:ext cx="1440179" cy="3863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Times New Roman"/>
                </a:rPr>
                <a:t>[</a:t>
              </a:r>
              <a:r>
  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sz="1200" b="0" i="0" u="none" strike="noStrike" mc:Ignorable="hp" hp:hslEmbossed="0"/>
                <a:t>만요슈(万葉集)</a:t>
              </a:r>
              <a:r>
  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Times New Roman"/>
                </a:rPr>
                <a:t>]</a:t>
              </a:r>
              <a:endPara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endParaRPr>
            </a:p>
          </p:txBody>
        </p:sp>
        <p:pic>
          <p:nvPicPr>
            <p:cNvPr id="40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79298" y="2817073"/>
              <a:ext cx="2954273" cy="3204250"/>
            </a:xfrm>
            <a:prstGeom prst="rect">
              <a:avLst/>
            </a:prstGeom>
          </p:spPr>
        </p:pic>
        <p:pic>
          <p:nvPicPr>
            <p:cNvPr id="41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287649" y="2817073"/>
              <a:ext cx="4623160" cy="3258182"/>
            </a:xfrm>
            <a:prstGeom prst="rect">
              <a:avLst/>
            </a:prstGeom>
          </p:spPr>
        </p:pic>
        <p:sp>
          <p:nvSpPr>
            <p:cNvPr id="43" name=""/>
            <p:cNvSpPr txBox="1"/>
            <p:nvPr/>
          </p:nvSpPr>
          <p:spPr>
            <a:xfrm>
              <a:off x="1236345" y="5949315"/>
              <a:ext cx="1440179" cy="3863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Times New Roman"/>
                </a:rPr>
                <a:t>[</a:t>
              </a:r>
              <a:r>
  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lang="EN-US" sz="1200" b="0" i="0" u="none" strike="noStrike" mc:Ignorable="hp" hp:hslEmbossed="0"/>
                <a:t>고지키(古事記)</a:t>
              </a:r>
              <a:r>
  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함초롬돋움"/>
                  <a:ea typeface="함초롬돋움"/>
                  <a:cs typeface="Times New Roman"/>
                </a:rPr>
                <a:t>]</a:t>
              </a:r>
              <a:endPara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6023991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4367784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4295775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나라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423250" y="2577467"/>
            <a:ext cx="6320831" cy="482155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율령제로 인해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국가의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부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중앙에 집중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endParaRPr lang="en-US" altLang="en-US" sz="2100" b="1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100" b="1">
                <a:solidFill>
                  <a:schemeClr val="dk1"/>
                </a:solidFill>
              </a:rPr>
              <a:t>                              </a:t>
            </a:r>
            <a:r>
              <a:rPr lang="en-US" altLang="en-US" sz="2100" b="1">
                <a:solidFill>
                  <a:schemeClr val="dk1"/>
                </a:solidFill>
              </a:rPr>
              <a:t>↓</a:t>
            </a:r>
            <a:endParaRPr lang="en-US" altLang="en-US" sz="2100" b="1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ko-KR" altLang="en-US" sz="5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100" b="1">
                <a:solidFill>
                  <a:schemeClr val="dk1"/>
                </a:solidFill>
              </a:rPr>
              <a:t>   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국가의 부가 중앙에 집중되어 수도 나라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의 황족과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귀족은 이러한 부를 배경으로 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호사</a:t>
            </a:r>
            <a:r>
              <a:rPr xmlns:mc="http://schemas.openxmlformats.org/markup-compatibility/2006" xmlns:hp="http://schemas.haansoft.com/office/presentation/8.0" lang="ko-KR" altLang="en-US" sz="2100" b="0" i="0" u="sng" strike="noStrike" mc:Ignorable="hp" hp:hslEmbossed="0"/>
              <a:t>를 누림</a:t>
            </a:r>
            <a:endParaRPr lang="en-US" altLang="en-US" sz="2100" b="1">
              <a:solidFill>
                <a:schemeClr val="dk1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100" b="1">
                <a:solidFill>
                  <a:schemeClr val="dk1"/>
                </a:solidFill>
              </a:rPr>
              <a:t>                             </a:t>
            </a:r>
            <a:r>
              <a:rPr lang="en-US" altLang="en-US" sz="2100" b="1">
                <a:solidFill>
                  <a:schemeClr val="dk1"/>
                </a:solidFill>
              </a:rPr>
              <a:t>↓</a:t>
            </a:r>
            <a:endParaRPr lang="en-US" altLang="en-US" sz="2100" b="1">
              <a:solidFill>
                <a:schemeClr val="dk1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   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귀족적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불교적인 문화</a:t>
            </a:r>
            <a:r>
              <a:rPr xmlns:mc="http://schemas.openxmlformats.org/markup-compatibility/2006" xmlns:hp="http://schemas.haansoft.com/office/presentation/8.0" lang="ko-KR" altLang="en-US" sz="2100" b="0" i="0" u="sng" strike="noStrike" mc:Ignorable="hp" hp:hslEmbossed="0"/>
              <a:t>의 발전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3"/>
          <a:srcRect l="41430"/>
          <a:stretch>
            <a:fillRect/>
          </a:stretch>
        </p:blipFill>
        <p:spPr>
          <a:xfrm rot="516456">
            <a:off x="8293424" y="2482815"/>
            <a:ext cx="3023023" cy="3598150"/>
          </a:xfrm>
          <a:prstGeom prst="rect">
            <a:avLst/>
          </a:prstGeom>
          <a:ln w="76200">
            <a:solidFill>
              <a:schemeClr val="lt1"/>
            </a:solidFill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020094">
            <a:off x="5924773" y="3431635"/>
            <a:ext cx="2406204" cy="2744720"/>
          </a:xfrm>
          <a:prstGeom prst="rect">
            <a:avLst/>
          </a:prstGeom>
          <a:ln w="76200">
            <a:solidFill>
              <a:schemeClr val="lt1"/>
            </a:solidFill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296035" y="1567434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나라 시대의 문화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6456045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4799838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4799838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나라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3296035" y="1484757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나라 시대의 문화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695325" y="2564892"/>
            <a:ext cx="1065733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5" name=""/>
          <p:cNvSpPr txBox="1"/>
          <p:nvPr/>
        </p:nvSpPr>
        <p:spPr>
          <a:xfrm>
            <a:off x="695325" y="2060829"/>
            <a:ext cx="10657332" cy="111861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고쿠가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国衙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구니의 관할 관청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)·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고쿠분지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등에 임명된 고쿠시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国司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관인과 긍려 등에 의해서 지방에서도 새로운 문화가 퍼져나갔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pic>
        <p:nvPicPr>
          <p:cNvPr id="3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9215" y="3179445"/>
            <a:ext cx="4732840" cy="303199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06234" y="3179445"/>
            <a:ext cx="4704806" cy="3009900"/>
          </a:xfrm>
          <a:prstGeom prst="rect">
            <a:avLst/>
          </a:prstGeom>
          <a:effectLst/>
          <a:scene3d>
            <a:camera prst="orthographicFront" fov="0">
              <a:rot lat="0" lon="0" rev="0"/>
            </a:camera>
            <a:lightRig rig="threePt" dir="t"/>
          </a:scene3d>
          <a:sp3d>
            <a:bevelT prst="relaxedInset"/>
          </a:sp3d>
        </p:spPr>
      </p:pic>
      <p:sp>
        <p:nvSpPr>
          <p:cNvPr id="38" name=""/>
          <p:cNvSpPr txBox="1"/>
          <p:nvPr/>
        </p:nvSpPr>
        <p:spPr>
          <a:xfrm>
            <a:off x="2595546" y="6165342"/>
            <a:ext cx="1440179" cy="38595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고쿠분지  본당</a:t>
            </a:r>
            <a:r>
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]</a:t>
            </a:r>
            <a:endPara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7938548" y="6211444"/>
            <a:ext cx="1440180" cy="38595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고쿠분지 </a:t>
            </a:r>
            <a:r>
              <a: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]</a:t>
            </a:r>
            <a:endParaRPr xmlns:mc="http://schemas.openxmlformats.org/markup-compatibility/2006" xmlns:hp="http://schemas.haansoft.com/office/presentation/8.0" kumimoji="0" lang="en-US" altLang="ko-KR" sz="12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7212153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5303901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5303901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나라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3296035" y="1484757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나라 시대의 문화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695325" y="2564892"/>
            <a:ext cx="1065733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5" name=""/>
          <p:cNvSpPr txBox="1"/>
          <p:nvPr/>
        </p:nvSpPr>
        <p:spPr>
          <a:xfrm>
            <a:off x="6312027" y="2483739"/>
            <a:ext cx="4968622" cy="264833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견발해사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이용하여 문물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받아들</a:t>
            </a:r>
            <a:r>
              <a:rPr lang="ko-KR" altLang="en-US" sz="2100" b="1">
                <a:solidFill>
                  <a:schemeClr val="dk1"/>
                </a:solidFill>
              </a:rPr>
              <a:t>임</a:t>
            </a:r>
            <a:endParaRPr lang="en-US" altLang="en-US" sz="2100" b="1">
              <a:solidFill>
                <a:schemeClr val="dk1"/>
              </a:solidFill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100" b="1">
                <a:solidFill>
                  <a:schemeClr val="dk1"/>
                </a:solidFill>
              </a:rPr>
              <a:t>↓</a:t>
            </a:r>
            <a:endParaRPr lang="en-US" altLang="en-US" sz="2100" b="1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대표적인 견당사들로는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716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레이키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에 당나라로 파견된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아베 나카마로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기비 마키비</a:t>
            </a:r>
            <a:r>
              <a:rPr xmlns:mc="http://schemas.openxmlformats.org/markup-compatibility/2006" xmlns:hp="http://schemas.haansoft.com/office/presentation/8.0" lang="EN-US" sz="2100" b="0" i="0" u="sng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승려 겐보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등이 있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pic>
        <p:nvPicPr>
          <p:cNvPr id="4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7104" y="2275352"/>
            <a:ext cx="5367395" cy="374597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1" name=""/>
          <p:cNvSpPr txBox="1"/>
          <p:nvPr/>
        </p:nvSpPr>
        <p:spPr>
          <a:xfrm>
            <a:off x="2442675" y="6021324"/>
            <a:ext cx="2016253" cy="35852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/>
              <a:t>[</a:t>
            </a:r>
            <a:r>
              <a:rPr lang="ko-KR" altLang="en-US"/>
              <a:t> 견당사 항로 </a:t>
            </a:r>
            <a:r>
              <a:rPr lang="en-US" altLang="ko-KR"/>
              <a:t>]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7860234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6312027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6312027" y="836676"/>
            <a:ext cx="1512189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IV.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헤이안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3296035" y="1484757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헤이안 시대의 사회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695325" y="2564892"/>
            <a:ext cx="1065733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42" name=""/>
          <p:cNvSpPr/>
          <p:nvPr/>
        </p:nvSpPr>
        <p:spPr>
          <a:xfrm>
            <a:off x="659320" y="2420874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a6a7d8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3" name=""/>
          <p:cNvSpPr/>
          <p:nvPr/>
        </p:nvSpPr>
        <p:spPr>
          <a:xfrm>
            <a:off x="659320" y="3717036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a6a7d8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4" name=""/>
          <p:cNvSpPr/>
          <p:nvPr/>
        </p:nvSpPr>
        <p:spPr>
          <a:xfrm>
            <a:off x="659320" y="5085207"/>
            <a:ext cx="10873359" cy="1224153"/>
          </a:xfrm>
          <a:prstGeom prst="rect">
            <a:avLst/>
          </a:prstGeom>
          <a:noFill/>
          <a:ln w="76200" cap="flat" cmpd="sng" algn="ctr">
            <a:solidFill>
              <a:srgbClr val="a6a7d8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659321" y="2391156"/>
            <a:ext cx="10873358" cy="60579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794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년 나라에서 천도한 헤이안쿄가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정치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·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문화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의 중심지로 자리 잡은 시기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47" name=""/>
          <p:cNvSpPr/>
          <p:nvPr/>
        </p:nvSpPr>
        <p:spPr>
          <a:xfrm>
            <a:off x="5951982" y="3212973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8" name=""/>
          <p:cNvSpPr/>
          <p:nvPr/>
        </p:nvSpPr>
        <p:spPr>
          <a:xfrm>
            <a:off x="5951982" y="4509135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659320" y="3687699"/>
            <a:ext cx="10873358" cy="60540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9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세기 중엽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~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11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세기 초반까지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후지와라 가문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이 조정의 지배권을 장악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51" name=""/>
          <p:cNvSpPr txBox="1"/>
          <p:nvPr/>
        </p:nvSpPr>
        <p:spPr>
          <a:xfrm>
            <a:off x="659321" y="5117211"/>
            <a:ext cx="10873358" cy="112014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1086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시라카와 천황이 퇴위한 뒤에는 막후에서 정치를 하는 인세이 체제가 확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립 </a:t>
            </a:r>
            <a:endParaRPr lang="en-US" altLang="en-US" sz="2100" b="1">
              <a:solidFill>
                <a:schemeClr val="dk1"/>
              </a:solidFill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>
                <a:solidFill>
                  <a:schemeClr val="dk1"/>
                </a:solidFill>
              </a:rPr>
              <a:t>→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말기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에는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다이라씨가 통치권 행사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>
                <a:solidFill>
                  <a:srgbClr val="ff6600"/>
                </a:solidFill>
              </a:rPr>
              <a:t> 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8868360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7248144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7176135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IV.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헤이안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2" name=""/>
          <p:cNvSpPr/>
          <p:nvPr/>
        </p:nvSpPr>
        <p:spPr>
          <a:xfrm>
            <a:off x="659320" y="2780919"/>
            <a:ext cx="10873359" cy="1152144"/>
          </a:xfrm>
          <a:prstGeom prst="rect">
            <a:avLst/>
          </a:prstGeom>
          <a:noFill/>
          <a:ln w="76200" cap="flat" cmpd="sng" algn="ctr">
            <a:solidFill>
              <a:srgbClr val="a6a7d8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3" name=""/>
          <p:cNvSpPr/>
          <p:nvPr/>
        </p:nvSpPr>
        <p:spPr>
          <a:xfrm>
            <a:off x="659320" y="4797171"/>
            <a:ext cx="10873359" cy="1368171"/>
          </a:xfrm>
          <a:prstGeom prst="rect">
            <a:avLst/>
          </a:prstGeom>
          <a:noFill/>
          <a:ln w="76200" cap="flat" cmpd="sng" algn="ctr">
            <a:solidFill>
              <a:srgbClr val="a6a7d8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659321" y="2780919"/>
            <a:ext cx="10873358" cy="112014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이 시대에는 궁중 귀족 문화가 찬란한 꽃을 피우면서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특히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미술과 문학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분야에서 괄목할 만한 발전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에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이룩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47" name=""/>
          <p:cNvSpPr/>
          <p:nvPr/>
        </p:nvSpPr>
        <p:spPr>
          <a:xfrm>
            <a:off x="5951982" y="2204847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8" name=""/>
          <p:cNvSpPr/>
          <p:nvPr/>
        </p:nvSpPr>
        <p:spPr>
          <a:xfrm>
            <a:off x="5951982" y="4221099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659320" y="4869180"/>
            <a:ext cx="10873358" cy="11201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sz="21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헤이안 시대 말기에 지방의 호족 세력들이 무사단을 편성</a:t>
            </a:r>
            <a:r>
              <a:rPr xmlns:mc="http://schemas.openxmlformats.org/markup-compatibility/2006" xmlns:hp="http://schemas.haansoft.com/office/presentation/8.0" kumimoji="0" lang="ko-KR" altLang="en-US" sz="21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1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en-US" sz="2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Times New Roman"/>
                <a:cs typeface="Times New Roman"/>
              </a:rPr>
              <a:t>→</a:t>
            </a:r>
            <a:r>
              <a:rPr xmlns:mc="http://schemas.openxmlformats.org/markup-compatibility/2006" xmlns:hp="http://schemas.haansoft.com/office/presentation/8.0" kumimoji="0" lang="ko-KR" altLang="en-US" sz="2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sz="21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귀족 정권 수립</a:t>
            </a:r>
            <a:endParaRPr xmlns:mc="http://schemas.openxmlformats.org/markup-compatibility/2006" xmlns:hp="http://schemas.haansoft.com/office/presentation/8.0" kumimoji="0" sz="21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9768459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8040243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8040243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IV.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헤이안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5951982" y="2276856"/>
            <a:ext cx="5544693" cy="39650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헤이안 시대의 귀족은 겨우 백여 명에 불과했다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모든 관리 가운데에서 약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1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퍼센트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만이 귀족이 될 수 있었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600" b="0" i="0" u="none" strike="noStrike" mc:Ignorable="hp" hp:hslEmbossed="0"/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하지만 귀한 대접을 받고 많은 돈을 받는 데 비해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하는 일은 별로 없었</a:t>
            </a:r>
            <a:r>
              <a:rPr xmlns:mc="http://schemas.openxmlformats.org/markup-compatibility/2006" xmlns:hp="http://schemas.haansoft.com/office/presentation/8.0" lang="ko-KR" altLang="en-US" sz="2100" b="0" i="0" u="sng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ko-KR" altLang="en-US" sz="600" b="0" i="0" u="none" strike="noStrike" mc:Ignorable="hp" hp:hslEmbossed="0"/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겉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보기에만 아름답고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활동하기에는 매우 </a:t>
            </a:r>
            <a:r>
              <a:rPr xmlns:mc="http://schemas.openxmlformats.org/markup-compatibility/2006" xmlns:hp="http://schemas.haansoft.com/office/presentation/8.0" sz="2100" b="0" i="0" u="sng" strike="noStrike" mc:Ignorable="hp" hp:hslEmbossed="0"/>
              <a:t>불편한 옷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을 착용하고 다님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</p:txBody>
      </p:sp>
      <p:sp>
        <p:nvSpPr>
          <p:cNvPr id="54" name=""/>
          <p:cNvSpPr txBox="1"/>
          <p:nvPr/>
        </p:nvSpPr>
        <p:spPr>
          <a:xfrm>
            <a:off x="3296035" y="1484757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헤이안 시대의 귀족문화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pic>
        <p:nvPicPr>
          <p:cNvPr id="5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1397" y="2343531"/>
            <a:ext cx="3843236" cy="3975761"/>
          </a:xfrm>
          <a:prstGeom prst="rect">
            <a:avLst/>
          </a:prstGeom>
          <a:ln w="76200">
            <a:solidFill>
              <a:schemeClr val="lt1"/>
            </a:solidFill>
          </a:ln>
          <a:effectLst>
            <a:outerShdw blurRad="76200" sx="104000" sy="104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10704576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9048369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직사각형 18"/>
          <p:cNvSpPr/>
          <p:nvPr/>
        </p:nvSpPr>
        <p:spPr>
          <a:xfrm>
            <a:off x="9048369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ctr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IV.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헤이안 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551307" y="2256663"/>
            <a:ext cx="11147206" cy="31611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귀족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들은 일본의 </a:t>
            </a:r>
            <a:r>
              <a:rPr xmlns:mc="http://schemas.openxmlformats.org/markup-compatibility/2006" xmlns:hp="http://schemas.haansoft.com/office/presentation/8.0" sz="2100" b="1" i="0" u="sng" strike="noStrike" mc:Ignorable="hp" hp:hslEmbossed="0">
                <a:solidFill>
                  <a:srgbClr val="ff6600"/>
                </a:solidFill>
              </a:rPr>
              <a:t>문화를 발전</a:t>
            </a:r>
            <a:r>
              <a:rPr xmlns:mc="http://schemas.openxmlformats.org/markup-compatibility/2006" xmlns:hp="http://schemas.haansoft.com/office/presentation/8.0" sz="2100" b="1" i="0" u="sng" strike="noStrike" mc:Ignorable="hp" hp:hslEmbossed="0"/>
              <a:t>시키는 데 중요한 역할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600" b="0" i="0" u="none" strike="noStrike" mc:Ignorable="hp" hp:hslEmbossed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일본과 교류하던 발해와 신라가 망하고 한동안 유행했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던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 중국 당나라풍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에서 벗어나려 했기 때문에 귀족들은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일본만이 가진 </a:t>
            </a:r>
            <a:r>
              <a:rPr xmlns:mc="http://schemas.openxmlformats.org/markup-compatibility/2006" xmlns:hp="http://schemas.haansoft.com/office/presentation/8.0" kumimoji="0" sz="21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문화 생</a:t>
            </a:r>
            <a:r>
              <a:rPr xmlns:mc="http://schemas.openxmlformats.org/markup-compatibility/2006" xmlns:hp="http://schemas.haansoft.com/office/presentation/8.0" kumimoji="0" lang="ko-KR" altLang="en-US" sz="2100" b="0" i="0" u="none" strike="noStrike" kern="1200" cap="none" spc="0" normalizeH="0" baseline="0" mc:Ignorable="hp" hp:hslEmbossed="0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활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을 누릴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려고 했음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예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다다미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병풍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휘장 등등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</p:txBody>
      </p:sp>
      <p:sp>
        <p:nvSpPr>
          <p:cNvPr id="54" name=""/>
          <p:cNvSpPr txBox="1"/>
          <p:nvPr/>
        </p:nvSpPr>
        <p:spPr>
          <a:xfrm>
            <a:off x="3296035" y="1484757"/>
            <a:ext cx="5599930" cy="56540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헤이안 시대의 귀족문화 </a:t>
            </a:r>
            <a:r>
              <a: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31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  <p:pic>
        <p:nvPicPr>
          <p:cNvPr id="5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88099" y="2328672"/>
            <a:ext cx="4810414" cy="3620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 flipH="1" flipV="1">
            <a:off x="1919478" y="1484757"/>
            <a:ext cx="8353044" cy="792099"/>
          </a:xfrm>
          <a:prstGeom prst="foldedCorner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0" name=""/>
          <p:cNvSpPr/>
          <p:nvPr/>
        </p:nvSpPr>
        <p:spPr>
          <a:xfrm flipH="1" flipV="1">
            <a:off x="1919478" y="2564892"/>
            <a:ext cx="8353044" cy="792099"/>
          </a:xfrm>
          <a:prstGeom prst="foldedCorner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1" name=""/>
          <p:cNvSpPr/>
          <p:nvPr/>
        </p:nvSpPr>
        <p:spPr>
          <a:xfrm flipH="1" flipV="1">
            <a:off x="1919478" y="4797171"/>
            <a:ext cx="8353044" cy="792099"/>
          </a:xfrm>
          <a:prstGeom prst="foldedCorner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2" name=""/>
          <p:cNvSpPr/>
          <p:nvPr/>
        </p:nvSpPr>
        <p:spPr>
          <a:xfrm flipH="1" flipV="1">
            <a:off x="1919478" y="3717035"/>
            <a:ext cx="8353044" cy="792099"/>
          </a:xfrm>
          <a:prstGeom prst="foldedCorner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3" name=""/>
          <p:cNvSpPr/>
          <p:nvPr/>
        </p:nvSpPr>
        <p:spPr>
          <a:xfrm flipH="1" flipV="1">
            <a:off x="1919478" y="5877306"/>
            <a:ext cx="8353044" cy="792099"/>
          </a:xfrm>
          <a:prstGeom prst="foldedCorner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4223766" y="188595"/>
            <a:ext cx="3384423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6500" b="1"/>
              <a:t>목차</a:t>
            </a:r>
            <a:endParaRPr lang="ko-KR" altLang="en-US" sz="6500" b="1"/>
          </a:p>
        </p:txBody>
      </p:sp>
      <p:sp>
        <p:nvSpPr>
          <p:cNvPr id="15" name=""/>
          <p:cNvSpPr txBox="1"/>
          <p:nvPr/>
        </p:nvSpPr>
        <p:spPr>
          <a:xfrm>
            <a:off x="2135505" y="1628775"/>
            <a:ext cx="8137017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2900" b="1"/>
              <a:t>I.</a:t>
            </a:r>
            <a:r>
              <a:rPr lang="en-US" altLang="ko-KR" sz="2600"/>
              <a:t> </a:t>
            </a:r>
            <a:r>
              <a:rPr lang="ko-KR" altLang="en-US" sz="2600"/>
              <a:t>고훈 시대의 사회와 문화</a:t>
            </a:r>
            <a:endParaRPr lang="ko-KR" altLang="en-US" sz="2600"/>
          </a:p>
        </p:txBody>
      </p:sp>
      <p:sp>
        <p:nvSpPr>
          <p:cNvPr id="16" name=""/>
          <p:cNvSpPr txBox="1"/>
          <p:nvPr/>
        </p:nvSpPr>
        <p:spPr>
          <a:xfrm>
            <a:off x="2027491" y="2699956"/>
            <a:ext cx="8137017" cy="527114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II.</a:t>
            </a:r>
            <a:r>
              <a:rPr xmlns:mc="http://schemas.openxmlformats.org/markup-compatibility/2006" xmlns:hp="http://schemas.haansoft.com/office/presentation/8.0" kumimoji="0" lang="en-US" altLang="ko-KR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아스카 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시대의 사회와 문화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2027491" y="3849338"/>
            <a:ext cx="8137017" cy="5274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III.</a:t>
            </a:r>
            <a:r>
              <a:rPr xmlns:mc="http://schemas.openxmlformats.org/markup-compatibility/2006" xmlns:hp="http://schemas.haansoft.com/office/presentation/8.0" kumimoji="0" lang="en-US" altLang="ko-KR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나라 시대의 사회와 문화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2027491" y="4932235"/>
            <a:ext cx="8137017" cy="5236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IV.</a:t>
            </a:r>
            <a:r>
              <a:rPr xmlns:mc="http://schemas.openxmlformats.org/markup-compatibility/2006" xmlns:hp="http://schemas.haansoft.com/office/presentation/8.0" kumimoji="0" lang="en-US" altLang="ko-KR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헤이안 시대의 사회와 문화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2027491" y="6012371"/>
            <a:ext cx="8137017" cy="529399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V.</a:t>
            </a:r>
            <a:r>
              <a:rPr xmlns:mc="http://schemas.openxmlformats.org/markup-compatibility/2006" xmlns:hp="http://schemas.haansoft.com/office/presentation/8.0" kumimoji="0" lang="en-US" altLang="ko-KR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관련 영상</a:t>
            </a:r>
            <a:endParaRPr xmlns:mc="http://schemas.openxmlformats.org/markup-compatibility/2006" xmlns:hp="http://schemas.haansoft.com/office/presentation/8.0" kumimoji="0" lang="ko-KR" altLang="en-US" sz="26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63271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내용 개체 틀 2"/>
          <p:cNvSpPr>
            <a:spLocks noGrp="1"/>
          </p:cNvSpPr>
          <p:nvPr/>
        </p:nvSpPr>
        <p:spPr>
          <a:xfrm>
            <a:off x="609599" y="1816227"/>
            <a:ext cx="10972798" cy="485317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p>
            <a:pPr marL="0" indent="0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8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  <p:grpSp>
        <p:nvGrpSpPr>
          <p:cNvPr id="10" name="그룹 18"/>
          <p:cNvGrpSpPr/>
          <p:nvPr/>
        </p:nvGrpSpPr>
        <p:grpSpPr>
          <a:xfrm rot="0">
            <a:off x="11892738" y="0"/>
            <a:ext cx="108000" cy="1084076"/>
            <a:chOff x="8267675" y="1809221"/>
            <a:chExt cx="108000" cy="1084076"/>
          </a:xfrm>
        </p:grpSpPr>
        <p:sp>
          <p:nvSpPr>
            <p:cNvPr id="11" name="직사각형 14"/>
            <p:cNvSpPr/>
            <p:nvPr/>
          </p:nvSpPr>
          <p:spPr>
            <a:xfrm>
              <a:off x="8303675" y="1809221"/>
              <a:ext cx="36000" cy="104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타원 17"/>
            <p:cNvSpPr/>
            <p:nvPr/>
          </p:nvSpPr>
          <p:spPr>
            <a:xfrm>
              <a:off x="8267675" y="278529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"/>
          <p:cNvSpPr txBox="1"/>
          <p:nvPr/>
        </p:nvSpPr>
        <p:spPr>
          <a:xfrm>
            <a:off x="569315" y="1124712"/>
            <a:ext cx="11323423" cy="550278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위키백과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일본의 역사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ko-KR" altLang="en-US" sz="1000" b="0" i="0" u="sng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3"/>
              </a:rPr>
              <a:t>https://ko.wikipedia.org/wiki/%EC%9D%BC%EB%B3%B8%EC%9D%98_%EC%97%AD%EC%82%AC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네이버 지식백과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헤이안 시대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중고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의 문학 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일본문학사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, 2013. 1. 18.,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민병훈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1" i="0" u="sng" strike="noStrike" mc:Ignorable="hp" hp:hslEmbossed="0">
                <a:hlinkClick r:id="rId4"/>
              </a:rPr>
              <a:t>https://terms.naver.com/entry.nhn?docId=1965713&amp;cid=60592&amp;categoryId=60592</a:t>
            </a:r>
            <a:endParaRPr xmlns:mc="http://schemas.openxmlformats.org/markup-compatibility/2006" xmlns:hp="http://schemas.haansoft.com/office/presentation/8.0" lang="EN-US" sz="1000" b="1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네이버 지식백과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헤이안 시대의 귀족들 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천재학습백과 초등 스토리텔링 세계사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5"/>
              </a:rPr>
              <a:t>https://terms.naver.com/entry.nhn?docId=3546905&amp;cid=58584&amp;categoryId=58596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네이버 지식백과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아스카 문화 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천재학습백과 초등 스토리텔링 세계사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6"/>
              </a:rPr>
              <a:t>https://terms.naver.com/entry.nhn?docId=3546902&amp;cid=58584&amp;categoryId=58596#TABLE_OF_CONTENT6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네이버 지식백과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아스카 시대 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飛鳥時代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비조시대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)] 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두산백과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 </a:t>
            </a: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7"/>
              </a:rPr>
              <a:t>https://terms.naver.com/entry.nhn?docId=1121239&amp;cid=40942&amp;categoryId=33408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네이버 지식백과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야마토 시대 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大和時代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] (</a:t>
            </a:r>
            <a:r>
              <a:rPr xmlns:mc="http://schemas.openxmlformats.org/markup-compatibility/2006" xmlns:hp="http://schemas.haansoft.com/office/presentation/8.0" sz="1000" b="0" i="0" u="none" strike="noStrike" mc:Ignorable="hp" hp:hslEmbossed="0"/>
              <a:t>두산백과</a:t>
            </a:r>
            <a:r>
              <a:rPr xmlns:mc="http://schemas.openxmlformats.org/markup-compatibility/2006" xmlns:hp="http://schemas.haansoft.com/office/presentation/8.0" lang="EN-US" sz="1000" b="0" i="0" u="none" strike="noStrike" mc:Ignorable="hp" hp:hslEmbossed="0"/>
              <a:t>) </a:t>
            </a:r>
            <a:endParaRPr xmlns:mc="http://schemas.openxmlformats.org/markup-compatibility/2006" xmlns:hp="http://schemas.haansoft.com/office/presentation/8.0" 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8"/>
              </a:rPr>
              <a:t>https://terms.naver.com/entry.nhn?docId=1232714&amp;cid=40942&amp;categoryId=33407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000" b="1" i="0" u="sng" strike="noStrike" mc:Ignorable="hp" hp:hslEmbossed="0"/>
              <a:t>사진</a:t>
            </a:r>
            <a:endParaRPr xmlns:mc="http://schemas.openxmlformats.org/markup-compatibility/2006" xmlns:hp="http://schemas.haansoft.com/office/presentation/8.0" lang="ko-KR" alt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9"/>
              </a:rPr>
              <a:t>https://ehddu.tistory.com/m/2058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0"/>
              </a:rPr>
              <a:t>http://blog.daum.net/santaclausly/11793509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1"/>
              </a:rPr>
              <a:t>https://blog.naver.com/miyamazi1957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2"/>
              </a:rPr>
              <a:t>https://terms.naver.com/entry.nhn?docId=3352772&amp;cid=62070&amp;categoryId=62085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3"/>
              </a:rPr>
              <a:t>https://teropods.tistory.com/192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4"/>
              </a:rPr>
              <a:t>https://ko.wikipedia.org/wiki/%EC%9D%BC%EB%B3%B8%EC%84%9C%EA%B8%B0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5"/>
              </a:rPr>
              <a:t>https://terms.naver.com/entry.nhn?docId=1078822&amp;cid=40942&amp;categoryId=33409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6"/>
              </a:rPr>
              <a:t>http://blog.daum.net/osu0582/931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7"/>
              </a:rPr>
              <a:t>https://thewiki.kr/w/%EB%82%98%EB%9D%BC%20%EC%8B%9C%EB%8C%80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8"/>
              </a:rPr>
              <a:t>https://unzengan.com/1817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hlinkClick r:id="rId19"/>
              </a:rPr>
              <a:t>https://teropods.tistory.com/198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/>
          </a:p>
        </p:txBody>
      </p:sp>
      <p:sp>
        <p:nvSpPr>
          <p:cNvPr id="45" name=""/>
          <p:cNvSpPr txBox="1"/>
          <p:nvPr/>
        </p:nvSpPr>
        <p:spPr>
          <a:xfrm>
            <a:off x="695325" y="692658"/>
            <a:ext cx="2016252" cy="5436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 b="1"/>
              <a:t>[</a:t>
            </a:r>
            <a:r>
              <a:rPr lang="ko-KR" altLang="en-US" sz="3000" b="1"/>
              <a:t> 출처 </a:t>
            </a:r>
            <a:r>
              <a:rPr lang="en-US" altLang="ko-KR" sz="3000" b="1"/>
              <a:t>]</a:t>
            </a:r>
            <a:endParaRPr lang="en-US" altLang="ko-KR"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rot="5400000" flipV="1">
            <a:off x="10910657" y="5586651"/>
            <a:ext cx="1712734" cy="851837"/>
          </a:xfrm>
          <a:prstGeom prst="triangle">
            <a:avLst>
              <a:gd name="adj" fmla="val 99921"/>
            </a:avLst>
          </a:prstGeom>
          <a:solidFill>
            <a:srgbClr val="8080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rot="5400000">
            <a:off x="-1592967" y="1582032"/>
            <a:ext cx="6868935" cy="3683000"/>
          </a:xfrm>
          <a:prstGeom prst="triangle">
            <a:avLst>
              <a:gd name="adj" fmla="val 0"/>
            </a:avLst>
          </a:prstGeom>
          <a:solidFill>
            <a:srgbClr val="a0b4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양쪽 대괄호 1"/>
          <p:cNvSpPr/>
          <p:nvPr/>
        </p:nvSpPr>
        <p:spPr>
          <a:xfrm>
            <a:off x="2984500" y="2399419"/>
            <a:ext cx="8585205" cy="2324100"/>
          </a:xfrm>
          <a:prstGeom prst="bracketPair">
            <a:avLst>
              <a:gd name="adj" fmla="val 16667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42560" y="3007471"/>
            <a:ext cx="4059555" cy="10958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6600" spc="-300">
                <a:solidFill>
                  <a:schemeClr val="accent1">
                    <a:lumMod val="50000"/>
                  </a:schemeClr>
                </a:solidFill>
              </a:rPr>
              <a:t>감사합니다</a:t>
            </a:r>
            <a:endParaRPr lang="ko-KR" altLang="en-US" sz="6600" spc="-3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/>
        </p:nvSpPr>
        <p:spPr>
          <a:xfrm>
            <a:off x="0" y="245836"/>
            <a:ext cx="12191999" cy="571500"/>
          </a:xfrm>
          <a:prstGeom prst="rect">
            <a:avLst/>
          </a:prstGeom>
          <a:pattFill prst="narVert">
            <a:fgClr>
              <a:srgbClr val="a0b4e6"/>
            </a:fgClr>
            <a:bgClr>
              <a:srgbClr val="cddee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" name="표 13"/>
          <p:cNvGraphicFramePr>
            <a:graphicFrameLocks noGrp="1"/>
          </p:cNvGraphicFramePr>
          <p:nvPr/>
        </p:nvGraphicFramePr>
        <p:xfrm>
          <a:off x="104750" y="362505"/>
          <a:ext cx="11963424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  <a:gridCol w="249236"/>
                <a:gridCol w="249240"/>
                <a:gridCol w="249240"/>
                <a:gridCol w="249236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표 12"/>
          <p:cNvGraphicFramePr>
            <a:graphicFrameLocks noGrp="1"/>
          </p:cNvGraphicFramePr>
          <p:nvPr/>
        </p:nvGraphicFramePr>
        <p:xfrm>
          <a:off x="104797" y="362505"/>
          <a:ext cx="11963352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  <a:gridCol w="996946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그룹 18"/>
          <p:cNvGrpSpPr/>
          <p:nvPr/>
        </p:nvGrpSpPr>
        <p:grpSpPr>
          <a:xfrm rot="0">
            <a:off x="11253" y="0"/>
            <a:ext cx="108000" cy="1084076"/>
            <a:chOff x="8267675" y="1809221"/>
            <a:chExt cx="108000" cy="1084076"/>
          </a:xfrm>
        </p:grpSpPr>
        <p:sp>
          <p:nvSpPr>
            <p:cNvPr id="6" name="직사각형 14"/>
            <p:cNvSpPr/>
            <p:nvPr/>
          </p:nvSpPr>
          <p:spPr>
            <a:xfrm>
              <a:off x="8303675" y="1809221"/>
              <a:ext cx="36000" cy="104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타원 17"/>
            <p:cNvSpPr/>
            <p:nvPr/>
          </p:nvSpPr>
          <p:spPr>
            <a:xfrm>
              <a:off x="8267675" y="278529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"/>
          <p:cNvPicPr>
            <a:picLocks noChangeAspect="1"/>
          </p:cNvPicPr>
          <p:nvPr/>
        </p:nvPicPr>
        <p:blipFill rotWithShape="1">
          <a:blip r:embed="rId3">
            <a:lum bright="5000"/>
          </a:blip>
          <a:stretch>
            <a:fillRect/>
          </a:stretch>
        </p:blipFill>
        <p:spPr>
          <a:xfrm>
            <a:off x="3215639" y="1556766"/>
            <a:ext cx="6126860" cy="3821271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6" name=""/>
          <p:cNvSpPr txBox="1"/>
          <p:nvPr/>
        </p:nvSpPr>
        <p:spPr>
          <a:xfrm>
            <a:off x="2279523" y="5517261"/>
            <a:ext cx="8137017" cy="1119759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고대 일본 조몬 시대부터 전국시대인 센고쿠 시대 총 정리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>
                <a:hlinkClick r:id="rId4"/>
              </a:rPr>
              <a:t>https://tv.naver.com/v/15612610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</p:txBody>
      </p:sp>
      <p:sp>
        <p:nvSpPr>
          <p:cNvPr id="17" name=""/>
          <p:cNvSpPr/>
          <p:nvPr/>
        </p:nvSpPr>
        <p:spPr>
          <a:xfrm>
            <a:off x="255217" y="1052703"/>
            <a:ext cx="1228180" cy="72009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399235" y="1129415"/>
            <a:ext cx="1016180" cy="5736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200" b="1"/>
              <a:t>참고</a:t>
            </a:r>
            <a:endParaRPr lang="ko-KR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"/>
          <p:cNvSpPr/>
          <p:nvPr/>
        </p:nvSpPr>
        <p:spPr>
          <a:xfrm>
            <a:off x="659320" y="2276856"/>
            <a:ext cx="10873359" cy="648081"/>
          </a:xfrm>
          <a:prstGeom prst="rect">
            <a:avLst/>
          </a:prstGeom>
          <a:noFill/>
          <a:ln w="76200"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5" name=""/>
          <p:cNvSpPr/>
          <p:nvPr/>
        </p:nvSpPr>
        <p:spPr>
          <a:xfrm>
            <a:off x="659320" y="3501009"/>
            <a:ext cx="10873359" cy="576072"/>
          </a:xfrm>
          <a:prstGeom prst="rect">
            <a:avLst/>
          </a:prstGeom>
          <a:noFill/>
          <a:ln w="76200"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"/>
          <p:cNvSpPr/>
          <p:nvPr/>
        </p:nvSpPr>
        <p:spPr>
          <a:xfrm>
            <a:off x="659320" y="4725162"/>
            <a:ext cx="10873359" cy="576072"/>
          </a:xfrm>
          <a:prstGeom prst="rect">
            <a:avLst/>
          </a:prstGeom>
          <a:noFill/>
          <a:ln w="76200"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"/>
          <p:cNvSpPr/>
          <p:nvPr/>
        </p:nvSpPr>
        <p:spPr>
          <a:xfrm>
            <a:off x="659319" y="5877306"/>
            <a:ext cx="10873359" cy="576072"/>
          </a:xfrm>
          <a:prstGeom prst="rect">
            <a:avLst/>
          </a:prstGeom>
          <a:noFill/>
          <a:ln w="76200">
            <a:solidFill>
              <a:srgbClr val="59595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" name=""/>
          <p:cNvSpPr txBox="1"/>
          <p:nvPr/>
        </p:nvSpPr>
        <p:spPr>
          <a:xfrm>
            <a:off x="695327" y="2276856"/>
            <a:ext cx="10873357" cy="6057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100" i="0" u="none" strike="noStrike" mc:Ignorable="hp" hp:hslEmbossed="0"/>
              <a:t>야마모토 정권</a:t>
            </a:r>
            <a:r>
              <a:rPr xmlns:mc="http://schemas.openxmlformats.org/markup-compatibility/2006" xmlns:hp="http://schemas.haansoft.com/office/presentation/8.0" lang="en-US" altLang="ko-KR" sz="2100" i="0" u="none" strike="noStrike" mc:Ignorable="hp" hp:hslEmbossed="0"/>
              <a:t>(4</a:t>
            </a:r>
            <a:r>
              <a:rPr xmlns:mc="http://schemas.openxmlformats.org/markup-compatibility/2006" xmlns:hp="http://schemas.haansoft.com/office/presentation/8.0" lang="ko-KR" altLang="en-US" sz="2100" i="0" u="none" strike="noStrike" mc:Ignorable="hp" hp:hslEmbossed="0"/>
              <a:t>세기 초</a:t>
            </a:r>
            <a:r>
              <a:rPr xmlns:mc="http://schemas.openxmlformats.org/markup-compatibility/2006" xmlns:hp="http://schemas.haansoft.com/office/presentation/8.0" lang="en-US" altLang="ko-KR" sz="210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: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최초 통일정권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긴키내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近畿內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의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야마토 중심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>
                <a:solidFill>
                  <a:srgbClr val="ff6600"/>
                </a:solidFill>
              </a:rPr>
              <a:t>으로 통일 국가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생김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30" name=""/>
          <p:cNvSpPr txBox="1"/>
          <p:nvPr/>
        </p:nvSpPr>
        <p:spPr>
          <a:xfrm>
            <a:off x="695325" y="3573018"/>
            <a:ext cx="10873358" cy="41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>
                <a:solidFill>
                  <a:srgbClr val="ff6600"/>
                </a:solidFill>
              </a:rPr>
              <a:t>도래인의 급증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4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세기 말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~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6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세기 중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기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lang="en-US" altLang="en-US" sz="2100" b="1">
                <a:solidFill>
                  <a:schemeClr val="dk1"/>
                </a:solidFill>
              </a:rPr>
              <a:t>→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>
                <a:solidFill>
                  <a:srgbClr val="ff0000"/>
                </a:solidFill>
              </a:rPr>
              <a:t>why?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고구려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의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남진 정책으로 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인한 피난민多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31" name=""/>
          <p:cNvSpPr txBox="1"/>
          <p:nvPr/>
        </p:nvSpPr>
        <p:spPr>
          <a:xfrm>
            <a:off x="659321" y="4696110"/>
            <a:ext cx="10873358" cy="60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일본 왕실은 도래 기술자로부터 유용한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대륙 기술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을 도입하기 시작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(+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전면적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지원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</p:txBody>
      </p:sp>
      <p:sp>
        <p:nvSpPr>
          <p:cNvPr id="32" name=""/>
          <p:cNvSpPr txBox="1"/>
          <p:nvPr/>
        </p:nvSpPr>
        <p:spPr>
          <a:xfrm>
            <a:off x="659321" y="5848731"/>
            <a:ext cx="10873358" cy="60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도래인들에게 각종 특혜를 주면서 외교와 경제 분야에서 도래 씨족이 실권을 장악하기 시작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33" name=""/>
          <p:cNvSpPr/>
          <p:nvPr/>
        </p:nvSpPr>
        <p:spPr>
          <a:xfrm>
            <a:off x="5951982" y="3068955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/>
          </a:solidFill>
          <a:ln>
            <a:solidFill>
              <a:schemeClr val="accent1">
                <a:shade val="20000"/>
                <a:alpha val="78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4" name=""/>
          <p:cNvSpPr/>
          <p:nvPr/>
        </p:nvSpPr>
        <p:spPr>
          <a:xfrm>
            <a:off x="5951982" y="4293108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/>
          </a:solidFill>
          <a:ln>
            <a:solidFill>
              <a:schemeClr val="accent1">
                <a:shade val="20000"/>
                <a:alpha val="78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"/>
          <p:cNvSpPr/>
          <p:nvPr/>
        </p:nvSpPr>
        <p:spPr>
          <a:xfrm>
            <a:off x="5951982" y="5517261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/>
          </a:solidFill>
          <a:ln>
            <a:solidFill>
              <a:schemeClr val="accent1">
                <a:shade val="20000"/>
                <a:alpha val="78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"/>
          <p:cNvSpPr txBox="1"/>
          <p:nvPr/>
        </p:nvSpPr>
        <p:spPr>
          <a:xfrm>
            <a:off x="2819590" y="1459230"/>
            <a:ext cx="6552820" cy="529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&lt;</a:t>
            </a:r>
            <a:r>
              <a:rPr xmlns:mc="http://schemas.openxmlformats.org/markup-compatibility/2006" xmlns:hp="http://schemas.haansoft.com/office/presentation/8.0" kumimoji="0" lang="ko-KR" altLang="en-US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고훈 시대의 사회</a:t>
            </a:r>
            <a:r>
              <a: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&gt;</a:t>
            </a:r>
            <a:endParaRPr xmlns:mc="http://schemas.openxmlformats.org/markup-compatibility/2006" xmlns:hp="http://schemas.haansoft.com/office/presentation/8.0" kumimoji="0" lang="en-US" altLang="ko-KR" sz="2900" b="1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44" name="그룹 21"/>
          <p:cNvGrpSpPr/>
          <p:nvPr/>
        </p:nvGrpSpPr>
        <p:grpSpPr>
          <a:xfrm rot="0">
            <a:off x="659334" y="393061"/>
            <a:ext cx="108000" cy="731651"/>
            <a:chOff x="8267675" y="1647296"/>
            <a:chExt cx="108000" cy="731651"/>
          </a:xfrm>
        </p:grpSpPr>
        <p:sp>
          <p:nvSpPr>
            <p:cNvPr id="45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46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47" name="직사각형 18"/>
          <p:cNvSpPr/>
          <p:nvPr/>
        </p:nvSpPr>
        <p:spPr>
          <a:xfrm>
            <a:off x="839343" y="836676"/>
            <a:ext cx="1368171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I. 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고훈시대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8" name=""/>
          <p:cNvSpPr/>
          <p:nvPr/>
        </p:nvSpPr>
        <p:spPr>
          <a:xfrm>
            <a:off x="839343" y="836676"/>
            <a:ext cx="1368171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" name="그룹 21"/>
          <p:cNvGrpSpPr/>
          <p:nvPr/>
        </p:nvGrpSpPr>
        <p:grpSpPr>
          <a:xfrm rot="0">
            <a:off x="659334" y="393061"/>
            <a:ext cx="108000" cy="731651"/>
            <a:chOff x="8267675" y="1647296"/>
            <a:chExt cx="108000" cy="731651"/>
          </a:xfrm>
        </p:grpSpPr>
        <p:sp>
          <p:nvSpPr>
            <p:cNvPr id="45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46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47" name="직사각형 18"/>
          <p:cNvSpPr/>
          <p:nvPr/>
        </p:nvSpPr>
        <p:spPr>
          <a:xfrm>
            <a:off x="839343" y="836676"/>
            <a:ext cx="1368171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I. 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고훈시대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8" name=""/>
          <p:cNvSpPr/>
          <p:nvPr/>
        </p:nvSpPr>
        <p:spPr>
          <a:xfrm>
            <a:off x="839343" y="836676"/>
            <a:ext cx="1368171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767334" y="5229225"/>
            <a:ext cx="10657332" cy="1118996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고대 일본 도래인 문화의 전래 《Cultural influences of Ancient Japan》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>
                <a:hlinkClick r:id="rId2"/>
              </a:rPr>
              <a:t>https://www.youtube.com/watch?v=tBb7xTSbaJI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</p:txBody>
      </p:sp>
      <p:pic>
        <p:nvPicPr>
          <p:cNvPr id="5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91251" y="1552804"/>
            <a:ext cx="7409497" cy="360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3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21"/>
          <p:cNvGrpSpPr/>
          <p:nvPr/>
        </p:nvGrpSpPr>
        <p:grpSpPr>
          <a:xfrm rot="0">
            <a:off x="1307415" y="393061"/>
            <a:ext cx="108000" cy="731651"/>
            <a:chOff x="8267675" y="1647296"/>
            <a:chExt cx="108000" cy="731651"/>
          </a:xfrm>
        </p:grpSpPr>
        <p:sp>
          <p:nvSpPr>
            <p:cNvPr id="9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"/>
          <p:cNvSpPr/>
          <p:nvPr/>
        </p:nvSpPr>
        <p:spPr>
          <a:xfrm>
            <a:off x="1559433" y="836676"/>
            <a:ext cx="1296162" cy="469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8"/>
          <p:cNvSpPr/>
          <p:nvPr/>
        </p:nvSpPr>
        <p:spPr>
          <a:xfrm>
            <a:off x="1559433" y="836676"/>
            <a:ext cx="1404175" cy="46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 I. </a:t>
            </a:r>
            <a:r>
              <a:rPr lang="ko-KR" altLang="en-US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고훈시대</a:t>
            </a:r>
            <a:endParaRPr lang="ko-KR" altLang="en-US" sz="16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3935730" y="2023871"/>
            <a:ext cx="7762783" cy="38534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100">
                <a:solidFill>
                  <a:schemeClr val="dk1"/>
                </a:solidFill>
                <a:cs typeface="함초롬돋움"/>
              </a:rPr>
              <a:t>-</a:t>
            </a:r>
            <a:r>
              <a:rPr lang="ko-KR" altLang="en-US" sz="2100">
                <a:solidFill>
                  <a:schemeClr val="dk1"/>
                </a:solidFill>
              </a:rPr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중국과 한반도에서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문자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유교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가 전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해짐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>
                <a:solidFill>
                  <a:srgbClr val="0000ff"/>
                </a:solidFill>
              </a:rPr>
              <a:t>하지키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土師器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와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스에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>
                <a:solidFill>
                  <a:srgbClr val="0000ff"/>
                </a:solidFill>
              </a:rPr>
              <a:t>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須惠器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를 사용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청동기도 대륙에서 들어왔지만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성능이 뛰어난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철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을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사용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0000ff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0000ff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ff0000"/>
                </a:solidFill>
              </a:rPr>
              <a:t>why?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고대 오리엔트 지역과 달라서 철기를 사용하기 시작한 시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기와  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격차가 없기 때문에 실제로 사용할 기회가 없었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1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청동기는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동탁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銅鐸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0000ff"/>
                </a:solidFill>
              </a:rPr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과 같은 제사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종교용으로만 쓰이게 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됨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21" name=""/>
          <p:cNvSpPr txBox="1"/>
          <p:nvPr/>
        </p:nvSpPr>
        <p:spPr>
          <a:xfrm>
            <a:off x="3935730" y="1387601"/>
            <a:ext cx="3456432" cy="5292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900" b="1">
                <a:solidFill>
                  <a:schemeClr val="dk1"/>
                </a:solidFill>
                <a:cs typeface="함초롬돋움"/>
              </a:rPr>
              <a:t>&lt;</a:t>
            </a:r>
            <a:r>
              <a:rPr lang="ko-KR" altLang="en-US" sz="2900" b="1">
                <a:solidFill>
                  <a:schemeClr val="dk1"/>
                </a:solidFill>
              </a:rPr>
              <a:t>고훈 시대의 문화</a:t>
            </a:r>
            <a:r>
              <a:rPr lang="en-US" altLang="ko-KR" sz="2900" b="1">
                <a:solidFill>
                  <a:schemeClr val="dk1"/>
                </a:solidFill>
                <a:cs typeface="함초롬돋움"/>
              </a:rPr>
              <a:t>&gt;</a:t>
            </a:r>
            <a:endParaRPr lang="en-US" altLang="ko-KR" sz="2900" b="1">
              <a:solidFill>
                <a:schemeClr val="dk1"/>
              </a:solidFill>
              <a:cs typeface="함초롬돋움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 l="5960" t="9390" r="11570" b="-3220"/>
          <a:stretch>
            <a:fillRect/>
          </a:stretch>
        </p:blipFill>
        <p:spPr>
          <a:xfrm>
            <a:off x="502798" y="4293108"/>
            <a:ext cx="3312414" cy="2067017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4"/>
          <a:srcRect l="6770" r="16160" b="5750"/>
          <a:stretch>
            <a:fillRect/>
          </a:stretch>
        </p:blipFill>
        <p:spPr>
          <a:xfrm>
            <a:off x="479298" y="2060829"/>
            <a:ext cx="3312414" cy="2261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3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21"/>
          <p:cNvGrpSpPr/>
          <p:nvPr/>
        </p:nvGrpSpPr>
        <p:grpSpPr>
          <a:xfrm rot="0">
            <a:off x="2243532" y="393061"/>
            <a:ext cx="108000" cy="731651"/>
            <a:chOff x="8267675" y="1647296"/>
            <a:chExt cx="108000" cy="731651"/>
          </a:xfrm>
        </p:grpSpPr>
        <p:sp>
          <p:nvSpPr>
            <p:cNvPr id="9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"/>
          <p:cNvSpPr/>
          <p:nvPr/>
        </p:nvSpPr>
        <p:spPr>
          <a:xfrm>
            <a:off x="2495550" y="836676"/>
            <a:ext cx="1584198" cy="469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8"/>
          <p:cNvSpPr/>
          <p:nvPr/>
        </p:nvSpPr>
        <p:spPr>
          <a:xfrm>
            <a:off x="2567559" y="836676"/>
            <a:ext cx="1584198" cy="46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II.</a:t>
            </a:r>
            <a:r>
              <a:rPr lang="ko-KR" altLang="en-US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 아스카시대</a:t>
            </a:r>
            <a:endParaRPr lang="ko-KR" altLang="en-US" sz="16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4224890" y="1533525"/>
            <a:ext cx="3742219" cy="5273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900" b="1">
                <a:cs typeface="함초롬돋움"/>
              </a:rPr>
              <a:t>&lt;</a:t>
            </a:r>
            <a:r>
              <a:rPr lang="ko-KR" altLang="en-US" sz="2900" b="1">
                <a:solidFill>
                  <a:schemeClr val="dk1"/>
                </a:solidFill>
              </a:rPr>
              <a:t>아스카 시대의 사회</a:t>
            </a:r>
            <a:r>
              <a:rPr lang="en-US" altLang="ko-KR" sz="2900" b="1">
                <a:solidFill>
                  <a:schemeClr val="dk1"/>
                </a:solidFill>
                <a:cs typeface="함초롬돋움"/>
              </a:rPr>
              <a:t>&gt;</a:t>
            </a:r>
            <a:endParaRPr lang="en-US" altLang="ko-KR" sz="2900" b="1">
              <a:solidFill>
                <a:schemeClr val="dk1"/>
              </a:solidFill>
              <a:cs typeface="함초롬돋움"/>
            </a:endParaRPr>
          </a:p>
        </p:txBody>
      </p:sp>
      <p:sp>
        <p:nvSpPr>
          <p:cNvPr id="18" name=""/>
          <p:cNvSpPr/>
          <p:nvPr/>
        </p:nvSpPr>
        <p:spPr>
          <a:xfrm>
            <a:off x="659320" y="2420874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659321" y="2348865"/>
            <a:ext cx="10873358" cy="60560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한국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과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중국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의 제도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문물 등을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수입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하여 국내의 제반 체제를 혁신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20" name=""/>
          <p:cNvSpPr/>
          <p:nvPr/>
        </p:nvSpPr>
        <p:spPr>
          <a:xfrm>
            <a:off x="659320" y="3752469"/>
            <a:ext cx="10873359" cy="104470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" name=""/>
          <p:cNvSpPr/>
          <p:nvPr/>
        </p:nvSpPr>
        <p:spPr>
          <a:xfrm>
            <a:off x="659320" y="5589270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659320" y="3677793"/>
            <a:ext cx="10873358" cy="111937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쇼토쿠태자는 중신 소가노 우마코의 협력을 얻어 조정의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중앙집권 강화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관료제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확립시켜 관위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冠位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 12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계층을 제정</a:t>
            </a:r>
            <a:endParaRPr xmlns:mc="http://schemas.openxmlformats.org/markup-compatibility/2006" xmlns:hp="http://schemas.haansoft.com/office/presentation/8.0" sz="2100" b="0" i="0" u="none" strike="noStrike" mc:Ignorable="hp" hp:hslEmbossed="0"/>
          </a:p>
        </p:txBody>
      </p:sp>
      <p:sp>
        <p:nvSpPr>
          <p:cNvPr id="25" name=""/>
          <p:cNvSpPr txBox="1"/>
          <p:nvPr/>
        </p:nvSpPr>
        <p:spPr>
          <a:xfrm>
            <a:off x="695326" y="5559933"/>
            <a:ext cx="10873358" cy="60540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고토쿠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孝德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천황이 즉위 </a:t>
            </a:r>
            <a:r>
              <a:rPr lang="en-US" altLang="en-US" sz="2100" b="1">
                <a:solidFill>
                  <a:schemeClr val="dk1"/>
                </a:solidFill>
              </a:rPr>
              <a:t>→</a:t>
            </a:r>
            <a:r>
              <a:rPr lang="ko-KR" altLang="en-US" sz="2100" b="1">
                <a:solidFill>
                  <a:schemeClr val="dk1"/>
                </a:solidFill>
              </a:rPr>
              <a:t>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일본 최초의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다이카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[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大化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]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라는 독자적인 연호가 사용되었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음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26" name=""/>
          <p:cNvSpPr/>
          <p:nvPr/>
        </p:nvSpPr>
        <p:spPr>
          <a:xfrm>
            <a:off x="5951982" y="3212973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8" name=""/>
          <p:cNvSpPr/>
          <p:nvPr/>
        </p:nvSpPr>
        <p:spPr>
          <a:xfrm>
            <a:off x="5951982" y="5013198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3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21"/>
          <p:cNvGrpSpPr/>
          <p:nvPr/>
        </p:nvGrpSpPr>
        <p:grpSpPr>
          <a:xfrm rot="0">
            <a:off x="2531568" y="393061"/>
            <a:ext cx="108000" cy="731651"/>
            <a:chOff x="8267675" y="1647296"/>
            <a:chExt cx="108000" cy="731651"/>
          </a:xfrm>
        </p:grpSpPr>
        <p:sp>
          <p:nvSpPr>
            <p:cNvPr id="9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"/>
          <p:cNvSpPr/>
          <p:nvPr/>
        </p:nvSpPr>
        <p:spPr>
          <a:xfrm>
            <a:off x="2711577" y="836676"/>
            <a:ext cx="1584198" cy="469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8"/>
          <p:cNvSpPr/>
          <p:nvPr/>
        </p:nvSpPr>
        <p:spPr>
          <a:xfrm>
            <a:off x="2783586" y="836676"/>
            <a:ext cx="1584198" cy="46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II.</a:t>
            </a:r>
            <a:r>
              <a:rPr lang="ko-KR" altLang="en-US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 아스카시대</a:t>
            </a:r>
            <a:endParaRPr lang="ko-KR" altLang="en-US" sz="16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659320" y="2348865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659321" y="2319337"/>
            <a:ext cx="10873358" cy="60560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다이카개신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[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大和改新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>
                <a:solidFill>
                  <a:srgbClr val="ff6600"/>
                </a:solidFill>
              </a:rPr>
              <a:t>]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00"/>
                </a:solidFill>
              </a:rPr>
              <a:t>이 단행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되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고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모든 토지와 사람은 천황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의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소유가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 됨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21" name=""/>
          <p:cNvSpPr/>
          <p:nvPr/>
        </p:nvSpPr>
        <p:spPr>
          <a:xfrm>
            <a:off x="659320" y="3573018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659321" y="3501009"/>
            <a:ext cx="10873358" cy="60579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중앙과 지방에는 행정기관이 설치되고 각 지방에는 행정관을 파견하여 통치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함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26" name=""/>
          <p:cNvSpPr/>
          <p:nvPr/>
        </p:nvSpPr>
        <p:spPr>
          <a:xfrm>
            <a:off x="5951982" y="3068955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8" name=""/>
          <p:cNvSpPr/>
          <p:nvPr/>
        </p:nvSpPr>
        <p:spPr>
          <a:xfrm>
            <a:off x="5951982" y="5373243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2" name=""/>
          <p:cNvSpPr/>
          <p:nvPr/>
        </p:nvSpPr>
        <p:spPr>
          <a:xfrm>
            <a:off x="659320" y="4653153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3" name=""/>
          <p:cNvSpPr/>
          <p:nvPr/>
        </p:nvSpPr>
        <p:spPr>
          <a:xfrm>
            <a:off x="659320" y="5805297"/>
            <a:ext cx="10873359" cy="576072"/>
          </a:xfrm>
          <a:prstGeom prst="rect">
            <a:avLst/>
          </a:prstGeom>
          <a:noFill/>
          <a:ln w="76200" cap="flat" cmpd="sng" algn="ctr">
            <a:solidFill>
              <a:srgbClr val="3057b9">
                <a:alpha val="100000"/>
              </a:srgb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659320" y="4581144"/>
            <a:ext cx="10873358" cy="6057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681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덴무 천황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이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 일본식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0000ff"/>
                </a:solidFill>
              </a:rPr>
              <a:t>율령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의 본격적인 편찬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을 시작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당나라의 율령 기반</a:t>
            </a:r>
            <a:r>
              <a:rPr xmlns:mc="http://schemas.openxmlformats.org/markup-compatibility/2006" xmlns:hp="http://schemas.haansoft.com/office/presentation/8.0" lang="en-US" altLang="ko-KR" sz="21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sz="2100" b="0" i="0" u="none" strike="noStrike" mc:Ignorable="hp" hp:hslEmbossed="0"/>
          </a:p>
        </p:txBody>
      </p:sp>
      <p:sp>
        <p:nvSpPr>
          <p:cNvPr id="35" name=""/>
          <p:cNvSpPr txBox="1"/>
          <p:nvPr/>
        </p:nvSpPr>
        <p:spPr>
          <a:xfrm>
            <a:off x="659320" y="5775579"/>
            <a:ext cx="10873358" cy="6057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701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다이호 원년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에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>
                <a:solidFill>
                  <a:srgbClr val="ff6600"/>
                </a:solidFill>
              </a:rPr>
              <a:t>다이호 율령을 반포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하여 첫 결실을 거</a:t>
            </a:r>
            <a:r>
              <a:rPr xmlns:mc="http://schemas.openxmlformats.org/markup-compatibility/2006" xmlns:hp="http://schemas.haansoft.com/office/presentation/8.0" lang="ko-KR" altLang="en-US" sz="2100" b="0" i="0" u="none" strike="noStrike" mc:Ignorable="hp" hp:hslEmbossed="0"/>
              <a:t>두게 됨</a:t>
            </a:r>
            <a:endParaRPr xmlns:mc="http://schemas.openxmlformats.org/markup-compatibility/2006" xmlns:hp="http://schemas.haansoft.com/office/presentation/8.0" lang="ko-KR" altLang="en-US" sz="2100" b="0" i="0" u="none" strike="noStrike" mc:Ignorable="hp" hp:hslEmbossed="0"/>
          </a:p>
        </p:txBody>
      </p:sp>
      <p:sp>
        <p:nvSpPr>
          <p:cNvPr id="36" name=""/>
          <p:cNvSpPr/>
          <p:nvPr/>
        </p:nvSpPr>
        <p:spPr>
          <a:xfrm>
            <a:off x="5951982" y="4293108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7" name=""/>
          <p:cNvSpPr/>
          <p:nvPr/>
        </p:nvSpPr>
        <p:spPr>
          <a:xfrm>
            <a:off x="5951982" y="1916811"/>
            <a:ext cx="288036" cy="288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0b4e6">
              <a:alpha val="100000"/>
            </a:srgbClr>
          </a:solidFill>
          <a:ln w="19050" cap="flat" cmpd="sng" algn="ctr">
            <a:solidFill>
              <a:srgbClr val="172d48">
                <a:alpha val="7765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narVert">
          <a:fgClr>
            <a:srgbClr val="a0b4e6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258770" y="260604"/>
            <a:ext cx="11674459" cy="63367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6" name="표 12"/>
          <p:cNvGraphicFramePr>
            <a:graphicFrameLocks noGrp="1"/>
          </p:cNvGraphicFramePr>
          <p:nvPr/>
        </p:nvGraphicFramePr>
        <p:xfrm>
          <a:off x="423250" y="420564"/>
          <a:ext cx="11275224" cy="31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  <a:gridCol w="939602"/>
              </a:tblGrid>
              <a:tr h="311014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13"/>
          <p:cNvGraphicFramePr>
            <a:graphicFrameLocks noGrp="1"/>
          </p:cNvGraphicFramePr>
          <p:nvPr/>
        </p:nvGraphicFramePr>
        <p:xfrm>
          <a:off x="423241" y="420564"/>
          <a:ext cx="11275272" cy="18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  <a:gridCol w="234900"/>
                <a:gridCol w="234903"/>
                <a:gridCol w="234903"/>
                <a:gridCol w="234900"/>
              </a:tblGrid>
              <a:tr h="116840"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0" tIns="0" rIns="0" bIns="0" anchor="ctr" anchorCtr="0"/>
                    <a:p>
                      <a:pPr algn="ctr" latinLnBrk="1">
                        <a:defRPr/>
                      </a:pPr>
                      <a:endParaRPr lang="ko-KR" alt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그룹 21"/>
          <p:cNvGrpSpPr/>
          <p:nvPr/>
        </p:nvGrpSpPr>
        <p:grpSpPr>
          <a:xfrm rot="0">
            <a:off x="3179649" y="393061"/>
            <a:ext cx="108000" cy="731651"/>
            <a:chOff x="8267675" y="1647296"/>
            <a:chExt cx="108000" cy="731651"/>
          </a:xfrm>
        </p:grpSpPr>
        <p:sp>
          <p:nvSpPr>
            <p:cNvPr id="28" name="직사각형 22"/>
            <p:cNvSpPr/>
            <p:nvPr/>
          </p:nvSpPr>
          <p:spPr>
            <a:xfrm>
              <a:off x="8303675" y="1647296"/>
              <a:ext cx="36000" cy="6480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9" name="타원 23"/>
            <p:cNvSpPr/>
            <p:nvPr/>
          </p:nvSpPr>
          <p:spPr>
            <a:xfrm>
              <a:off x="8267675" y="2270947"/>
              <a:ext cx="108000" cy="108000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8575" cap="flat" cmpd="sng" algn="ctr">
              <a:solidFill>
                <a:srgbClr val="ff0000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30" name="직사각형 18"/>
          <p:cNvSpPr/>
          <p:nvPr/>
        </p:nvSpPr>
        <p:spPr>
          <a:xfrm>
            <a:off x="3503676" y="836676"/>
            <a:ext cx="1584198" cy="469950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txBody>
          <a:bodyPr anchor="t"/>
          <a:p>
            <a:pPr marL="0" indent="0" algn="l" defTabSz="914400" rtl="0" eaLnBrk="1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Times New Roman"/>
              </a:rPr>
              <a:t>II.</a:t>
            </a:r>
            <a:r>
              <a: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  <a:solidFill>
                  <a:srgbClr val="404040"/>
                </a:solidFill>
                <a:latin typeface="함초롬돋움"/>
                <a:ea typeface="함초롬돋움"/>
                <a:cs typeface="함초롬돋움"/>
              </a:rPr>
              <a:t> 아스카시대</a:t>
            </a:r>
            <a:endParaRPr xmlns:mc="http://schemas.openxmlformats.org/markup-compatibility/2006" xmlns:hp="http://schemas.haansoft.com/office/presentation/8.0" kumimoji="0" lang="ko-KR" altLang="en-US" sz="1600" b="1" i="0" u="none" strike="noStrike" kern="1200" cap="none" spc="0" normalizeH="0" baseline="0" mc:Ignorable="hp" hp:hslEmbossed="0">
              <a:solidFill>
                <a:srgbClr val="40404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31" name=""/>
          <p:cNvSpPr/>
          <p:nvPr/>
        </p:nvSpPr>
        <p:spPr>
          <a:xfrm>
            <a:off x="3431667" y="836676"/>
            <a:ext cx="1512189" cy="46995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3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43406" y="1769745"/>
            <a:ext cx="4256873" cy="4035552"/>
          </a:xfrm>
          <a:prstGeom prst="rect">
            <a:avLst/>
          </a:prstGeom>
          <a:ln>
            <a:solidFill>
              <a:schemeClr val="dk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28054" y="1769744"/>
            <a:ext cx="4560935" cy="4035551"/>
          </a:xfrm>
          <a:prstGeom prst="rect">
            <a:avLst/>
          </a:prstGeom>
          <a:ln>
            <a:solidFill>
              <a:schemeClr val="dk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5" name=""/>
          <p:cNvSpPr txBox="1"/>
          <p:nvPr/>
        </p:nvSpPr>
        <p:spPr>
          <a:xfrm>
            <a:off x="2067667" y="5805297"/>
            <a:ext cx="2808351" cy="57454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고토쿠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孝德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천황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]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/>
          </a:p>
        </p:txBody>
      </p:sp>
      <p:sp>
        <p:nvSpPr>
          <p:cNvPr id="36" name=""/>
          <p:cNvSpPr txBox="1"/>
          <p:nvPr/>
        </p:nvSpPr>
        <p:spPr>
          <a:xfrm>
            <a:off x="7404346" y="5805297"/>
            <a:ext cx="2808352" cy="57454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[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 덴무</a:t>
            </a:r>
            <a:r>
              <a:rPr xmlns:mc="http://schemas.openxmlformats.org/markup-compatibility/2006" xmlns:hp="http://schemas.haansoft.com/office/presentation/8.0" kumimoji="0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천황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함초롬돋움"/>
                <a:ea typeface="함초롬돋움"/>
                <a:cs typeface="Times New Roman"/>
              </a:rPr>
              <a:t>]</a:t>
            </a: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rgbClr val="000000"/>
              </a:solidFill>
              <a:latin typeface="함초롬돋움"/>
              <a:ea typeface="함초롬돋움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fe6f7">
            <a:alpha val="100000"/>
          </a:srgbClr>
        </a:solidFill>
        <a:ln w="19050" cap="flat" cmpd="sng" algn="ctr">
          <a:noFill/>
          <a:prstDash val="solid"/>
        </a:ln>
        <a:effectLst>
          <a:glow rad="63500">
            <a:schemeClr val="accent5">
              <a:satMod val="175000"/>
              <a:alpha val="50000"/>
            </a:schemeClr>
          </a:glow>
          <a:softEdge rad="127000"/>
        </a:effectLst>
      </a:spPr>
      <a:bodyPr anchor="ctr"/>
      <a:lstStyle>
        <a:defPPr marL="0" indent="0" algn="ctr" defTabSz="914400" rtl="0" eaLnBrk="1" latinLnBrk="1" hangingPunct="1">
          <a:lnSpc>
            <a:spcPct val="100000"/>
          </a:lnSpc>
          <a:spcBef>
            <a:spcPct val="0"/>
          </a:spcBef>
          <a:spcAft>
            <a:spcPts val="0"/>
          </a:spcAft>
          <a:buNone/>
          <a:def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<a:solidFill>
              <a:srgbClr val="ffffff"/>
            </a:solidFill>
            <a:latin typeface="함초롬돋움"/>
            <a:ea typeface="함초롬돋움"/>
            <a:cs typeface="함초롬돋움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648</ep:Words>
  <ep:PresentationFormat>화면 슬라이드 쇼(4:3)</ep:PresentationFormat>
  <ep:Paragraphs>119</ep:Paragraphs>
  <ep:Slides>21</ep:Slides>
  <ep:Notes>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2020-04-21T09:41:27.308</dcterms:created>
  <dc:creator>user</dc:creator>
  <cp:lastModifiedBy>user</cp:lastModifiedBy>
  <dcterms:modified xsi:type="dcterms:W3CDTF">2020-09-30T10:44:19.418</dcterms:modified>
  <cp:revision>339</cp:revision>
  <cp:version>1000.0000.01</cp:version>
</cp:coreProperties>
</file>