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273" r:id="rId5"/>
    <p:sldId id="274" r:id="rId6"/>
    <p:sldId id="270" r:id="rId7"/>
    <p:sldId id="271" r:id="rId8"/>
    <p:sldId id="272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85C02E65-D104-4550-A2C3-BA9EC1A4AB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02A79D4-641D-476A-858F-22FA3F7559E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1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1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1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1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1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1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1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1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1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ja.wikipedia.org/wiki/%E9%87%91%E8%9E%8D%E5%86%8D%E7%94%9F%E3%83%97%E3%83%AD%E3%82%B0%E3%83%A9%E3%83%A0" TargetMode="External"/><Relationship Id="rId2" Type="http://schemas.openxmlformats.org/officeDocument/2006/relationships/hyperlink" Target="https://ja.wikipedia.org/wiki/%E4%B8%8D%E8%89%AF%E5%82%B5%E6%A8%A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9%A0%90%E9%87%91%E4%BF%9D%E9%99%BA%E6%A9%9F%E6%A7%8B" TargetMode="External"/><Relationship Id="rId5" Type="http://schemas.openxmlformats.org/officeDocument/2006/relationships/hyperlink" Target="https://ja.wikipedia.org/wiki/%E9%83%BD%E5%B8%82%E9%8A%80%E8%A1%8C" TargetMode="External"/><Relationship Id="rId4" Type="http://schemas.openxmlformats.org/officeDocument/2006/relationships/hyperlink" Target="https://ja.wikipedia.org/wiki/%E8%B2%B8%E5%80%92%E5%BC%95%E5%BD%93%E9%87%91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ja.wikipedia.org/wiki/%E6%94%AF%E5%BA%97%E7%B5%8C%E6%B8%88%E9%83%BD%E5%B8%82" TargetMode="External"/><Relationship Id="rId3" Type="http://schemas.openxmlformats.org/officeDocument/2006/relationships/hyperlink" Target="https://ja.wikipedia.org/wiki/%E9%A6%96%E9%83%BD" TargetMode="External"/><Relationship Id="rId7" Type="http://schemas.openxmlformats.org/officeDocument/2006/relationships/hyperlink" Target="https://ja.wikipedia.org/wiki/%E5%B9%B3%E6%88%90%E4%B8%8D%E6%B3%81" TargetMode="External"/><Relationship Id="rId2" Type="http://schemas.openxmlformats.org/officeDocument/2006/relationships/hyperlink" Target="https://ja.wikipedia.org/wiki/%E9%AB%98%E5%BA%A6%E7%B5%8C%E6%B8%88%E6%88%90%E9%95%B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9%81%8E%E5%AF%86" TargetMode="External"/><Relationship Id="rId5" Type="http://schemas.openxmlformats.org/officeDocument/2006/relationships/hyperlink" Target="https://ja.wikipedia.org/wiki/%E9%81%8E%E7%96%8E" TargetMode="External"/><Relationship Id="rId4" Type="http://schemas.openxmlformats.org/officeDocument/2006/relationships/hyperlink" Target="https://ja.wikipedia.org/wiki/%E6%9D%B1%E4%BA%AC%E9%83%BD" TargetMode="External"/><Relationship Id="rId9" Type="http://schemas.openxmlformats.org/officeDocument/2006/relationships/hyperlink" Target="https://ja.wikipedia.org/wiki/%E4%BC%81%E6%A5%AD%E5%9F%8E%E4%B8%8B%E7%94%BA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ja.wikipedia.org/wiki/%E5%9B%A3%E5%A1%8A%E4%B8%96%E4%BB%A3" TargetMode="External"/><Relationship Id="rId2" Type="http://schemas.openxmlformats.org/officeDocument/2006/relationships/hyperlink" Target="https://ja.wikipedia.org/wiki/%E5%80%8B%E4%BA%BA%E6%B6%88%E8%B2%BB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ja.wikipedia.org/wiki/%E8%B2%A1%E6%94%BF%E6%94%BF%E7%AD%96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ja.wikipedia.org/wiki/%E3%83%95%E3%83%AA%E3%83%BC%E3%82%BF%E3%83%BC" TargetMode="External"/><Relationship Id="rId3" Type="http://schemas.openxmlformats.org/officeDocument/2006/relationships/hyperlink" Target="https://ja.wikipedia.org/wiki/%E5%B9%B4%E5%8A%9F%E5%BA%8F%E5%88%97" TargetMode="External"/><Relationship Id="rId7" Type="http://schemas.openxmlformats.org/officeDocument/2006/relationships/hyperlink" Target="https://ja.wikipedia.org/wiki/%E5%A4%B1%E6%A5%AD" TargetMode="External"/><Relationship Id="rId2" Type="http://schemas.openxmlformats.org/officeDocument/2006/relationships/hyperlink" Target="https://ja.wikipedia.org/w/index.php?title=%E6%97%A5%E6%9C%AC%E3%81%AE%E7%B5%8C%E6%B8%88&amp;action=edit&amp;section=6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9%9B%87%E7%94%A8" TargetMode="External"/><Relationship Id="rId5" Type="http://schemas.openxmlformats.org/officeDocument/2006/relationships/hyperlink" Target="https://ja.wikipedia.org/wiki/%E9%9D%9E%E6%AD%A3%E8%A6%8F%E9%9B%87%E7%94%A8" TargetMode="External"/><Relationship Id="rId10" Type="http://schemas.openxmlformats.org/officeDocument/2006/relationships/hyperlink" Target="https://ja.wikipedia.org/wiki/%E5%81%BD%E8%A3%85%E8%AB%8B%E8%B2%A0" TargetMode="External"/><Relationship Id="rId4" Type="http://schemas.openxmlformats.org/officeDocument/2006/relationships/hyperlink" Target="https://ja.wikipedia.org/wiki/%E6%97%A5%E6%9C%AC%E3%81%AE%E7%B5%8C%E6%B8%88#cite_note-sinbyodo-135" TargetMode="External"/><Relationship Id="rId9" Type="http://schemas.openxmlformats.org/officeDocument/2006/relationships/hyperlink" Target="https://ja.wikipedia.org/wiki/%E3%83%8B%E3%83%BC%E3%83%88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ja.wikipedia.org/wiki/%E7%94%9F%E7%94%A3%E6%80%A7" TargetMode="External"/><Relationship Id="rId3" Type="http://schemas.openxmlformats.org/officeDocument/2006/relationships/hyperlink" Target="https://ja.wikipedia.org/wiki/%E9%9D%9E%E6%AD%A3%E8%A6%8F%E9%9B%87%E7%94%A8" TargetMode="External"/><Relationship Id="rId7" Type="http://schemas.openxmlformats.org/officeDocument/2006/relationships/hyperlink" Target="https://ja.wikipedia.org/wiki/%E5%B8%B8%E5%8B%A4" TargetMode="External"/><Relationship Id="rId12" Type="http://schemas.openxmlformats.org/officeDocument/2006/relationships/hyperlink" Target="https://ja.wikipedia.org/wiki/%E6%97%A5%E6%9C%AC%E3%81%AE%E7%B5%8C%E6%B8%88#cite_note-139" TargetMode="External"/><Relationship Id="rId2" Type="http://schemas.openxmlformats.org/officeDocument/2006/relationships/hyperlink" Target="https://ja.wikipedia.org/w/index.php?title=%E6%97%A5%E6%9C%AC%E3%81%AE%E7%B5%8C%E6%B8%88&amp;action=edit&amp;section=6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3%83%91%E3%83%BC%E3%83%88%E3%82%BF%E3%82%A4%E3%83%A0" TargetMode="External"/><Relationship Id="rId11" Type="http://schemas.openxmlformats.org/officeDocument/2006/relationships/hyperlink" Target="https://ja.wikipedia.org/wiki/%E3%83%91%E3%83%BC%E3%83%88" TargetMode="External"/><Relationship Id="rId5" Type="http://schemas.openxmlformats.org/officeDocument/2006/relationships/hyperlink" Target="https://ja.wikipedia.org/wiki/%E6%97%A5%E6%9C%AC%E3%81%AE%E7%B5%8C%E6%B8%88#cite_note-137" TargetMode="External"/><Relationship Id="rId10" Type="http://schemas.openxmlformats.org/officeDocument/2006/relationships/hyperlink" Target="https://ja.wikipedia.org/wiki/%E6%B4%BE%E9%81%A3" TargetMode="External"/><Relationship Id="rId4" Type="http://schemas.openxmlformats.org/officeDocument/2006/relationships/hyperlink" Target="https://ja.wikipedia.org/wiki/%E6%97%A5%E6%9C%AC%E3%81%AE%E7%B5%8C%E6%B8%88#cite_note-136" TargetMode="External"/><Relationship Id="rId9" Type="http://schemas.openxmlformats.org/officeDocument/2006/relationships/hyperlink" Target="https://ja.wikipedia.org/wiki/%E6%97%A5%E6%9C%AC%E3%81%AE%E7%B5%8C%E6%B8%88#cite_note-oecd2006-138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ja.wikipedia.org/wiki/OECD" TargetMode="External"/><Relationship Id="rId3" Type="http://schemas.openxmlformats.org/officeDocument/2006/relationships/hyperlink" Target="https://ja.wikipedia.org/wiki/%E3%82%B8%E3%83%8B%E4%BF%82%E6%95%B0" TargetMode="External"/><Relationship Id="rId7" Type="http://schemas.openxmlformats.org/officeDocument/2006/relationships/hyperlink" Target="https://ja.wikipedia.org/wiki/%E4%B8%96%E4%BB%A3%E9%96%93%E6%A0%BC%E5%B7%AE" TargetMode="External"/><Relationship Id="rId2" Type="http://schemas.openxmlformats.org/officeDocument/2006/relationships/hyperlink" Target="https://ja.wikipedia.org/w/index.php?title=%E6%97%A5%E6%9C%AC%E3%81%AE%E7%B5%8C%E6%B8%88&amp;action=edit&amp;section=7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6%AD%A3%E8%A6%8F%E7%A4%BE%E5%93%A1%E3%81%AE%E8%A7%A3%E9%9B%87%E8%A6%8F%E5%88%B6%E7%B7%A9%E5%92%8C%E8%AB%96" TargetMode="External"/><Relationship Id="rId5" Type="http://schemas.openxmlformats.org/officeDocument/2006/relationships/hyperlink" Target="https://ja.wikipedia.org/wiki/%E6%97%A5%E6%9C%AC%E3%81%AE%E7%B5%8C%E6%B8%88#cite_note-oecd2006-138" TargetMode="External"/><Relationship Id="rId10" Type="http://schemas.openxmlformats.org/officeDocument/2006/relationships/hyperlink" Target="https://ja.wikipedia.org/wiki/%E7%94%B7%E5%A5%B3%E3%81%AE%E8%B3%83%E9%87%91%E5%B7%AE" TargetMode="External"/><Relationship Id="rId4" Type="http://schemas.openxmlformats.org/officeDocument/2006/relationships/hyperlink" Target="https://ja.wikipedia.org/wiki/%E7%B5%8C%E6%B8%88%E7%9A%84%E4%B8%8D%E5%B9%B3%E7%AD%89" TargetMode="External"/><Relationship Id="rId9" Type="http://schemas.openxmlformats.org/officeDocument/2006/relationships/hyperlink" Target="https://ja.wikipedia.org/wiki/%E9%9F%93%E5%9B%BD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ja.wikipedia.org/wiki/OECD" TargetMode="External"/><Relationship Id="rId3" Type="http://schemas.openxmlformats.org/officeDocument/2006/relationships/hyperlink" Target="https://ja.wikipedia.org/wiki/%E3%82%B8%E3%83%8B%E4%BF%82%E6%95%B0" TargetMode="External"/><Relationship Id="rId7" Type="http://schemas.openxmlformats.org/officeDocument/2006/relationships/hyperlink" Target="https://ja.wikipedia.org/wiki/%E4%B8%96%E4%BB%A3%E9%96%93%E6%A0%BC%E5%B7%AE" TargetMode="External"/><Relationship Id="rId2" Type="http://schemas.openxmlformats.org/officeDocument/2006/relationships/hyperlink" Target="https://ja.wikipedia.org/w/index.php?title=%E6%97%A5%E6%9C%AC%E3%81%AE%E7%B5%8C%E6%B8%88&amp;action=edit&amp;section=7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6%AD%A3%E8%A6%8F%E7%A4%BE%E5%93%A1%E3%81%AE%E8%A7%A3%E9%9B%87%E8%A6%8F%E5%88%B6%E7%B7%A9%E5%92%8C%E8%AB%96" TargetMode="External"/><Relationship Id="rId5" Type="http://schemas.openxmlformats.org/officeDocument/2006/relationships/hyperlink" Target="https://ja.wikipedia.org/wiki/%E6%97%A5%E6%9C%AC%E3%81%AE%E7%B5%8C%E6%B8%88#cite_note-oecd2006-138" TargetMode="External"/><Relationship Id="rId10" Type="http://schemas.openxmlformats.org/officeDocument/2006/relationships/hyperlink" Target="https://ja.wikipedia.org/wiki/%E7%94%B7%E5%A5%B3%E3%81%AE%E8%B3%83%E9%87%91%E5%B7%AE" TargetMode="External"/><Relationship Id="rId4" Type="http://schemas.openxmlformats.org/officeDocument/2006/relationships/hyperlink" Target="https://ja.wikipedia.org/wiki/%E7%B5%8C%E6%B8%88%E7%9A%84%E4%B8%8D%E5%B9%B3%E7%AD%89" TargetMode="External"/><Relationship Id="rId9" Type="http://schemas.openxmlformats.org/officeDocument/2006/relationships/hyperlink" Target="https://ja.wikipedia.org/wiki/%E9%9F%93%E5%9B%BD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ja.wikipedia.org/wiki/%E5%9B%BD%E6%B0%91%E7%B5%8C%E6%B8%88%E8%A8%88%E7%AE%97" TargetMode="External"/><Relationship Id="rId7" Type="http://schemas.openxmlformats.org/officeDocument/2006/relationships/hyperlink" Target="https://ja.wikipedia.org/wiki/%E6%97%A5%E6%9C%AC%E3%81%AE%E7%B5%8C%E6%B8%88#cite_note-144" TargetMode="External"/><Relationship Id="rId2" Type="http://schemas.openxmlformats.org/officeDocument/2006/relationships/hyperlink" Target="https://ja.wikipedia.org/w/index.php?title=%E6%97%A5%E6%9C%AC%E3%81%AE%E7%B5%8C%E6%B8%88&amp;action=edit&amp;section=7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8%B2%AF%E8%93%84%E7%8E%87" TargetMode="External"/><Relationship Id="rId5" Type="http://schemas.openxmlformats.org/officeDocument/2006/relationships/hyperlink" Target="https://ja.wikipedia.org/wiki/%E6%97%A5%E6%9C%AC%E3%81%AE%E7%B5%8C%E6%B8%88#cite_note-143" TargetMode="External"/><Relationship Id="rId4" Type="http://schemas.openxmlformats.org/officeDocument/2006/relationships/hyperlink" Target="https://ja.wikipedia.org/wiki/%E6%97%A5%E6%9C%AC%E3%81%AE%E7%B5%8C%E6%B8%88#cite_note-14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ja.wikipedia.org/wiki/%E7%B5%8C%E6%B8%88%E5%8D%94%E5%8A%9B%E9%96%8B%E7%99%BA%E6%A9%9F%E6%A7%8B" TargetMode="External"/><Relationship Id="rId3" Type="http://schemas.openxmlformats.org/officeDocument/2006/relationships/hyperlink" Target="https://ja.wikipedia.org/wiki/1993%E5%B9%B4" TargetMode="External"/><Relationship Id="rId7" Type="http://schemas.openxmlformats.org/officeDocument/2006/relationships/hyperlink" Target="https://ja.wikipedia.org/wiki/%E5%86%86%E5%AE%89" TargetMode="External"/><Relationship Id="rId2" Type="http://schemas.openxmlformats.org/officeDocument/2006/relationships/hyperlink" Target="https://ja.wikipedia.org/w/index.php?title=%E6%97%A5%E6%9C%AC%E3%81%AE%E7%B5%8C%E6%B8%88&amp;action=edit&amp;section=6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3%83%A6%E3%83%BC%E3%83%AD" TargetMode="External"/><Relationship Id="rId11" Type="http://schemas.openxmlformats.org/officeDocument/2006/relationships/hyperlink" Target="https://ja.wikipedia.org/wiki/%E5%9B%BD%E6%B0%91%E5%9B%BD%E5%AE%B6" TargetMode="External"/><Relationship Id="rId5" Type="http://schemas.openxmlformats.org/officeDocument/2006/relationships/hyperlink" Target="https://ja.wikipedia.org/wiki/Wikipedia:%E8%A8%80%E8%91%89%E3%82%92%E6%BF%81%E3%81%95%E3%81%AA%E3%81%84" TargetMode="External"/><Relationship Id="rId10" Type="http://schemas.openxmlformats.org/officeDocument/2006/relationships/hyperlink" Target="https://ja.wikipedia.org/wiki/%E9%83%BD%E5%B8%82%E5%9B%BD%E5%AE%B6" TargetMode="External"/><Relationship Id="rId4" Type="http://schemas.openxmlformats.org/officeDocument/2006/relationships/hyperlink" Target="https://ja.wikipedia.org/wiki/%E5%9B%BD%E9%9A%9B%E9%80%9A%E8%B2%A8%E5%9F%BA%E9%87%91" TargetMode="External"/><Relationship Id="rId9" Type="http://schemas.openxmlformats.org/officeDocument/2006/relationships/hyperlink" Target="https://ja.wikipedia.org/wiki/%E9%87%91%E8%9E%8D%E3%82%BB%E3%83%B3%E3%82%BF%E3%83%B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67544" y="3933056"/>
            <a:ext cx="6400800" cy="1752600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21831383 </a:t>
            </a:r>
          </a:p>
          <a:p>
            <a:r>
              <a:rPr lang="ko-KR" altLang="en-US" dirty="0" err="1" smtClean="0">
                <a:solidFill>
                  <a:schemeClr val="tx1"/>
                </a:solidFill>
              </a:rPr>
              <a:t>응웬</a:t>
            </a:r>
            <a:r>
              <a:rPr lang="ko-KR" altLang="en-US" dirty="0" smtClean="0">
                <a:solidFill>
                  <a:schemeClr val="tx1"/>
                </a:solidFill>
              </a:rPr>
              <a:t> 티 </a:t>
            </a:r>
            <a:r>
              <a:rPr lang="ko-KR" altLang="en-US" dirty="0" err="1" smtClean="0">
                <a:solidFill>
                  <a:schemeClr val="tx1"/>
                </a:solidFill>
              </a:rPr>
              <a:t>응억</a:t>
            </a:r>
            <a:r>
              <a:rPr lang="ko-KR" altLang="en-US" dirty="0" smtClean="0">
                <a:solidFill>
                  <a:schemeClr val="tx1"/>
                </a:solidFill>
              </a:rPr>
              <a:t> 린</a:t>
            </a:r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 descr="Nhật Bản “đau đầu” vì... du lịch phát triển mạ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16632"/>
            <a:ext cx="6264696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539552" y="2852936"/>
            <a:ext cx="5900192" cy="6779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일본경제의 장점과 문제점</a:t>
            </a:r>
            <a:endParaRPr lang="ko-KR" altLang="en-US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774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/>
              <a:t>금융 기능의 저하 </a:t>
            </a:r>
            <a:r>
              <a:rPr lang="ko-KR" altLang="en-US" dirty="0" smtClean="0"/>
              <a:t>버블 </a:t>
            </a:r>
            <a:r>
              <a:rPr lang="ko-KR" altLang="en-US" dirty="0"/>
              <a:t>기의 과잉 대출과 버블 붕괴에 따른 담보 가치의 감소로 은행은 막대한 </a:t>
            </a:r>
            <a:r>
              <a:rPr lang="ko-KR" altLang="en-US" dirty="0">
                <a:hlinkClick r:id="rId2" tooltip="부실 채권"/>
              </a:rPr>
              <a:t>부실 채권</a:t>
            </a:r>
            <a:r>
              <a:rPr lang="ko-KR" altLang="en-US" dirty="0"/>
              <a:t> 을 </a:t>
            </a:r>
            <a:r>
              <a:rPr lang="ko-KR" altLang="en-US" dirty="0" err="1"/>
              <a:t>안고있는에</a:t>
            </a:r>
            <a:r>
              <a:rPr lang="ko-KR" altLang="en-US" dirty="0"/>
              <a:t> 이르렀다</a:t>
            </a:r>
            <a:r>
              <a:rPr lang="en-US" altLang="ko-KR" dirty="0"/>
              <a:t>. 2000 </a:t>
            </a:r>
            <a:r>
              <a:rPr lang="ko-KR" altLang="en-US" dirty="0"/>
              <a:t>년 이후 </a:t>
            </a:r>
            <a:r>
              <a:rPr lang="ko-KR" altLang="en-US" dirty="0">
                <a:hlinkClick r:id="rId3" tooltip="금융 재생 프로그램"/>
              </a:rPr>
              <a:t>금융 재생 프로그램</a:t>
            </a:r>
            <a:r>
              <a:rPr lang="ko-KR" altLang="en-US" dirty="0"/>
              <a:t> 을 처음으로 부실 채권 처리가 진행되어</a:t>
            </a:r>
            <a:r>
              <a:rPr lang="en-US" altLang="ko-KR" dirty="0"/>
              <a:t>, </a:t>
            </a:r>
            <a:r>
              <a:rPr lang="ko-KR" altLang="en-US" dirty="0"/>
              <a:t>은행은 거액의 증자 및 </a:t>
            </a:r>
            <a:r>
              <a:rPr lang="ko-KR" altLang="en-US" dirty="0">
                <a:hlinkClick r:id="rId4" tooltip="대손 충당금"/>
              </a:rPr>
              <a:t>대손 충당금</a:t>
            </a:r>
            <a:r>
              <a:rPr lang="ko-KR" altLang="en-US" dirty="0"/>
              <a:t> 적립을 실시해</a:t>
            </a:r>
            <a:r>
              <a:rPr lang="en-US" altLang="ko-KR" dirty="0"/>
              <a:t>, </a:t>
            </a:r>
            <a:r>
              <a:rPr lang="ko-KR" altLang="en-US" dirty="0"/>
              <a:t>이후 경기 회복에 따라 </a:t>
            </a:r>
            <a:r>
              <a:rPr lang="ko-KR" altLang="en-US" dirty="0">
                <a:hlinkClick r:id="rId5" tooltip="시중 은행"/>
              </a:rPr>
              <a:t>시중 은행</a:t>
            </a:r>
            <a:r>
              <a:rPr lang="ko-KR" altLang="en-US" dirty="0"/>
              <a:t> 에 대해서는 거의 </a:t>
            </a:r>
            <a:r>
              <a:rPr lang="ko-KR" altLang="en-US" dirty="0" err="1"/>
              <a:t>해소되고있다</a:t>
            </a:r>
            <a:r>
              <a:rPr lang="en-US" altLang="ko-KR" dirty="0"/>
              <a:t>. </a:t>
            </a:r>
            <a:r>
              <a:rPr lang="ko-KR" altLang="en-US" dirty="0"/>
              <a:t>그러나 현재에도 </a:t>
            </a:r>
            <a:r>
              <a:rPr lang="en-US" altLang="ko-KR" dirty="0"/>
              <a:t>20 </a:t>
            </a:r>
            <a:r>
              <a:rPr lang="ko-KR" altLang="en-US" dirty="0"/>
              <a:t>개 이상의 금융 기관이 </a:t>
            </a:r>
            <a:r>
              <a:rPr lang="ko-KR" altLang="en-US" dirty="0">
                <a:hlinkClick r:id="rId6" tooltip="예금 보험기구"/>
              </a:rPr>
              <a:t>예금 보험기구</a:t>
            </a:r>
            <a:r>
              <a:rPr lang="ko-KR" altLang="en-US" dirty="0"/>
              <a:t> 에 의한 차입 </a:t>
            </a:r>
            <a:r>
              <a:rPr lang="en-US" altLang="ko-KR" dirty="0"/>
              <a:t>(</a:t>
            </a:r>
            <a:r>
              <a:rPr lang="ko-KR" altLang="en-US" dirty="0"/>
              <a:t>공적 자금 주입</a:t>
            </a:r>
            <a:r>
              <a:rPr lang="en-US" altLang="ko-KR" dirty="0"/>
              <a:t>)</a:t>
            </a:r>
            <a:r>
              <a:rPr lang="ko-KR" altLang="en-US" dirty="0"/>
              <a:t>을 </a:t>
            </a:r>
            <a:r>
              <a:rPr lang="ko-KR" altLang="en-US" dirty="0" err="1"/>
              <a:t>받고있다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411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수도의 과밀과 지방의 과소</a:t>
            </a:r>
          </a:p>
          <a:p>
            <a:pPr fontAlgn="auto"/>
            <a:r>
              <a:rPr lang="ko-KR" altLang="en-US" dirty="0"/>
              <a:t>전후 </a:t>
            </a:r>
            <a:r>
              <a:rPr lang="ko-KR" altLang="en-US" dirty="0">
                <a:hlinkClick r:id="rId2" tooltip="고도 경제 성장"/>
              </a:rPr>
              <a:t>고도 경제 성장</a:t>
            </a:r>
            <a:r>
              <a:rPr lang="ko-KR" altLang="en-US" dirty="0"/>
              <a:t> 시기에 걸쳐 태평양 벨트를 중심으로 한 도시로의 인구 집중이 이어졌다</a:t>
            </a:r>
            <a:r>
              <a:rPr lang="en-US" altLang="ko-KR" dirty="0"/>
              <a:t>. </a:t>
            </a:r>
            <a:r>
              <a:rPr lang="ko-KR" altLang="en-US" dirty="0"/>
              <a:t>고도 경제 성장 이후</a:t>
            </a:r>
            <a:r>
              <a:rPr lang="en-US" altLang="ko-KR" dirty="0"/>
              <a:t>, </a:t>
            </a:r>
            <a:r>
              <a:rPr lang="ko-KR" altLang="en-US" dirty="0">
                <a:hlinkClick r:id="rId3" tooltip="수도"/>
              </a:rPr>
              <a:t>수도</a:t>
            </a:r>
            <a:r>
              <a:rPr lang="ko-KR" altLang="en-US" dirty="0"/>
              <a:t> </a:t>
            </a:r>
            <a:r>
              <a:rPr lang="en-US" altLang="ko-KR" dirty="0"/>
              <a:t>· </a:t>
            </a:r>
            <a:r>
              <a:rPr lang="ko-KR" altLang="en-US" dirty="0">
                <a:hlinkClick r:id="rId4" tooltip="도쿄도"/>
              </a:rPr>
              <a:t>도쿄</a:t>
            </a:r>
            <a:r>
              <a:rPr lang="ko-KR" altLang="en-US" dirty="0"/>
              <a:t> 에 </a:t>
            </a:r>
            <a:r>
              <a:rPr lang="ko-KR" altLang="en-US" dirty="0" err="1"/>
              <a:t>일극</a:t>
            </a:r>
            <a:r>
              <a:rPr lang="ko-KR" altLang="en-US" dirty="0"/>
              <a:t> 집중을 가속화하고 지방의 농업과 지역 산업의 쇠퇴에 따라 </a:t>
            </a:r>
            <a:r>
              <a:rPr lang="en-US" altLang="ko-KR" dirty="0"/>
              <a:t>" </a:t>
            </a:r>
            <a:r>
              <a:rPr lang="ko-KR" altLang="en-US" dirty="0">
                <a:hlinkClick r:id="rId5" tooltip="과소"/>
              </a:rPr>
              <a:t>과소</a:t>
            </a:r>
            <a:r>
              <a:rPr lang="ko-KR" altLang="en-US" dirty="0"/>
              <a:t> 와 </a:t>
            </a:r>
            <a:r>
              <a:rPr lang="ko-KR" altLang="en-US" dirty="0">
                <a:hlinkClick r:id="rId6" tooltip="과밀"/>
              </a:rPr>
              <a:t>과밀</a:t>
            </a:r>
            <a:r>
              <a:rPr lang="ko-KR" altLang="en-US" dirty="0"/>
              <a:t> </a:t>
            </a:r>
            <a:r>
              <a:rPr lang="en-US" altLang="ko-KR" dirty="0"/>
              <a:t>"</a:t>
            </a:r>
            <a:r>
              <a:rPr lang="ko-KR" altLang="en-US" dirty="0"/>
              <a:t>국토가 형성되었다</a:t>
            </a:r>
            <a:r>
              <a:rPr lang="en-US" altLang="ko-KR" dirty="0"/>
              <a:t>. </a:t>
            </a:r>
            <a:r>
              <a:rPr lang="ko-KR" altLang="en-US" dirty="0"/>
              <a:t>그리고 「</a:t>
            </a:r>
            <a:r>
              <a:rPr lang="ko-KR" altLang="en-US" dirty="0" err="1">
                <a:hlinkClick r:id="rId7" tooltip="헤이 세이 불황"/>
              </a:rPr>
              <a:t>헤이</a:t>
            </a:r>
            <a:r>
              <a:rPr lang="ko-KR" altLang="en-US" dirty="0">
                <a:hlinkClick r:id="rId7" tooltip="헤이 세이 불황"/>
              </a:rPr>
              <a:t> 세이 불황</a:t>
            </a:r>
            <a:r>
              <a:rPr lang="ko-KR" altLang="en-US" dirty="0"/>
              <a:t> </a:t>
            </a:r>
            <a:r>
              <a:rPr lang="en-US" altLang="ko-KR" dirty="0"/>
              <a:t>'</a:t>
            </a:r>
            <a:r>
              <a:rPr lang="ko-KR" altLang="en-US" dirty="0"/>
              <a:t>이 도래하면 더욱 도쿄 </a:t>
            </a:r>
            <a:r>
              <a:rPr lang="ko-KR" altLang="en-US" dirty="0" err="1"/>
              <a:t>일극</a:t>
            </a:r>
            <a:r>
              <a:rPr lang="ko-KR" altLang="en-US" dirty="0"/>
              <a:t> 집중이 </a:t>
            </a:r>
            <a:r>
              <a:rPr lang="ko-KR" altLang="en-US" dirty="0" err="1"/>
              <a:t>가속화되고있다</a:t>
            </a:r>
            <a:r>
              <a:rPr lang="en-US" altLang="ko-KR" dirty="0"/>
              <a:t>.</a:t>
            </a:r>
          </a:p>
          <a:p>
            <a:pPr fontAlgn="auto"/>
            <a:r>
              <a:rPr lang="ko-KR" altLang="en-US" dirty="0"/>
              <a:t>고도 경제 성장기의 지방에는 지점이나 영업소가 늘어선 </a:t>
            </a:r>
            <a:r>
              <a:rPr lang="en-US" altLang="ko-KR" dirty="0"/>
              <a:t>" </a:t>
            </a:r>
            <a:r>
              <a:rPr lang="ko-KR" altLang="en-US" dirty="0">
                <a:hlinkClick r:id="rId8" tooltip="지점 경제 도시"/>
              </a:rPr>
              <a:t>지점 경제 도시</a:t>
            </a:r>
            <a:r>
              <a:rPr lang="ko-KR" altLang="en-US" dirty="0"/>
              <a:t> </a:t>
            </a:r>
            <a:r>
              <a:rPr lang="en-US" altLang="ko-KR" dirty="0"/>
              <a:t>'</a:t>
            </a:r>
            <a:r>
              <a:rPr lang="ko-KR" altLang="en-US" dirty="0"/>
              <a:t>로 특정 기업의 공장이 서 나란히</a:t>
            </a:r>
            <a:r>
              <a:rPr lang="en-US" altLang="ko-KR" dirty="0"/>
              <a:t>' </a:t>
            </a:r>
            <a:r>
              <a:rPr lang="ko-KR" altLang="en-US" dirty="0">
                <a:hlinkClick r:id="rId9" tooltip="기업 도시"/>
              </a:rPr>
              <a:t>기업 도시</a:t>
            </a:r>
            <a:r>
              <a:rPr lang="ko-KR" altLang="en-US" dirty="0"/>
              <a:t> </a:t>
            </a:r>
            <a:r>
              <a:rPr lang="en-US" altLang="ko-KR" dirty="0"/>
              <a:t>'</a:t>
            </a:r>
            <a:r>
              <a:rPr lang="ko-KR" altLang="en-US" dirty="0"/>
              <a:t>가 증가했다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5906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/>
              <a:t>경제 성장률</a:t>
            </a:r>
          </a:p>
          <a:p>
            <a:pPr fontAlgn="auto"/>
            <a:r>
              <a:rPr lang="ko-KR" altLang="en-US" dirty="0"/>
              <a:t>국내 총생산에서 보면</a:t>
            </a:r>
            <a:r>
              <a:rPr lang="en-US" altLang="ko-KR" dirty="0"/>
              <a:t>, </a:t>
            </a:r>
            <a:r>
              <a:rPr lang="ko-KR" altLang="en-US" dirty="0"/>
              <a:t>제조업의 영향이 크다</a:t>
            </a:r>
            <a:r>
              <a:rPr lang="en-US" altLang="ko-KR" dirty="0"/>
              <a:t>.</a:t>
            </a:r>
          </a:p>
          <a:p>
            <a:pPr fontAlgn="auto"/>
            <a:r>
              <a:rPr lang="ko-KR" altLang="en-US" dirty="0"/>
              <a:t>국내 총지출에서 보면 미국에 비해 수출 비중이 크다</a:t>
            </a:r>
            <a:r>
              <a:rPr lang="en-US" altLang="ko-KR" dirty="0"/>
              <a:t>. </a:t>
            </a:r>
            <a:r>
              <a:rPr lang="ko-KR" altLang="en-US" dirty="0">
                <a:hlinkClick r:id="rId2" tooltip="개인 소비"/>
              </a:rPr>
              <a:t>개인 소비</a:t>
            </a:r>
            <a:r>
              <a:rPr lang="ko-KR" altLang="en-US" dirty="0"/>
              <a:t> 는 </a:t>
            </a:r>
            <a:r>
              <a:rPr lang="en-US" altLang="ko-KR" dirty="0"/>
              <a:t>1990 </a:t>
            </a:r>
            <a:r>
              <a:rPr lang="ko-KR" altLang="en-US" dirty="0"/>
              <a:t>년 후반부터 </a:t>
            </a:r>
            <a:r>
              <a:rPr lang="ko-KR" altLang="en-US" dirty="0" err="1"/>
              <a:t>주춤하고있다</a:t>
            </a:r>
            <a:r>
              <a:rPr lang="en-US" altLang="ko-KR" dirty="0"/>
              <a:t>.</a:t>
            </a:r>
          </a:p>
          <a:p>
            <a:pPr fontAlgn="auto"/>
            <a:r>
              <a:rPr lang="ko-KR" altLang="en-US" dirty="0"/>
              <a:t>잠재 성장률은 </a:t>
            </a:r>
            <a:r>
              <a:rPr lang="ko-KR" altLang="en-US" dirty="0">
                <a:hlinkClick r:id="rId3" tooltip="베이비 붐 세대"/>
              </a:rPr>
              <a:t>베이비 붐 세대</a:t>
            </a:r>
            <a:r>
              <a:rPr lang="ko-KR" altLang="en-US" dirty="0"/>
              <a:t> 의 대량 퇴직과 인구 감소로 점차 감소 할 것으로 </a:t>
            </a:r>
            <a:r>
              <a:rPr lang="ko-KR" altLang="en-US" dirty="0" err="1"/>
              <a:t>견해가있다</a:t>
            </a:r>
            <a:r>
              <a:rPr lang="en-US" altLang="ko-KR" dirty="0"/>
              <a:t>. </a:t>
            </a:r>
            <a:r>
              <a:rPr lang="ko-KR" altLang="en-US" dirty="0"/>
              <a:t>반면 생산성의 향상과 노인</a:t>
            </a:r>
            <a:r>
              <a:rPr lang="en-US" altLang="ko-KR" dirty="0"/>
              <a:t>, </a:t>
            </a:r>
            <a:r>
              <a:rPr lang="ko-KR" altLang="en-US" dirty="0"/>
              <a:t>주부 등 </a:t>
            </a:r>
            <a:r>
              <a:rPr lang="ko-KR" altLang="en-US" dirty="0" err="1"/>
              <a:t>비경제</a:t>
            </a:r>
            <a:r>
              <a:rPr lang="ko-KR" altLang="en-US" dirty="0"/>
              <a:t> 활동 인구를 노동력 화함으로써 성장을 확보 할 수 있다는 </a:t>
            </a:r>
            <a:r>
              <a:rPr lang="ko-KR" altLang="en-US" dirty="0" err="1"/>
              <a:t>의견도있다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51213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27584" y="1052737"/>
            <a:ext cx="7402016" cy="5256624"/>
          </a:xfrm>
        </p:spPr>
        <p:txBody>
          <a:bodyPr>
            <a:normAutofit/>
          </a:bodyPr>
          <a:lstStyle/>
          <a:p>
            <a:r>
              <a:rPr lang="ko-KR" altLang="en-US" b="1" dirty="0"/>
              <a:t>공공 부채 증가 </a:t>
            </a:r>
            <a:r>
              <a:rPr lang="en-US" altLang="ko-KR" dirty="0" smtClean="0"/>
              <a:t>[</a:t>
            </a:r>
          </a:p>
          <a:p>
            <a:r>
              <a:rPr lang="ko-KR" altLang="en-US" dirty="0" smtClean="0"/>
              <a:t>일본의 </a:t>
            </a:r>
            <a:r>
              <a:rPr lang="ko-KR" altLang="en-US" dirty="0"/>
              <a:t>공공 부채는 특히 </a:t>
            </a:r>
            <a:r>
              <a:rPr lang="en-US" altLang="ko-KR" dirty="0"/>
              <a:t>1990 </a:t>
            </a:r>
            <a:r>
              <a:rPr lang="ko-KR" altLang="en-US" dirty="0"/>
              <a:t>년대 들어 증가 일로를 </a:t>
            </a:r>
            <a:r>
              <a:rPr lang="ko-KR" altLang="en-US" dirty="0" err="1"/>
              <a:t>걷고있다</a:t>
            </a:r>
            <a:r>
              <a:rPr lang="en-US" altLang="ko-KR" dirty="0"/>
              <a:t>. </a:t>
            </a:r>
            <a:r>
              <a:rPr lang="ko-KR" altLang="en-US" dirty="0"/>
              <a:t>이 내용은 버블 붕괴에 따른 불황 </a:t>
            </a:r>
            <a:r>
              <a:rPr lang="ko-KR" altLang="en-US" dirty="0" err="1"/>
              <a:t>대책을위한</a:t>
            </a:r>
            <a:r>
              <a:rPr lang="ko-KR" altLang="en-US" dirty="0"/>
              <a:t> </a:t>
            </a:r>
            <a:r>
              <a:rPr lang="ko-KR" altLang="en-US" dirty="0">
                <a:hlinkClick r:id="rId2" tooltip="재정 정책"/>
              </a:rPr>
              <a:t>재정 정책</a:t>
            </a:r>
            <a:r>
              <a:rPr lang="ko-KR" altLang="en-US" dirty="0"/>
              <a:t> </a:t>
            </a:r>
            <a:r>
              <a:rPr lang="en-US" altLang="ko-KR" dirty="0"/>
              <a:t>(</a:t>
            </a:r>
            <a:r>
              <a:rPr lang="ko-KR" altLang="en-US" dirty="0"/>
              <a:t>공공 사업 등의 재정 투입과 감세</a:t>
            </a:r>
            <a:r>
              <a:rPr lang="en-US" altLang="ko-KR" dirty="0"/>
              <a:t>)</a:t>
            </a:r>
            <a:r>
              <a:rPr lang="ko-KR" altLang="en-US" dirty="0"/>
              <a:t>의 발동 </a:t>
            </a:r>
            <a:r>
              <a:rPr lang="en-US" altLang="ko-KR" dirty="0"/>
              <a:t>1997 </a:t>
            </a:r>
            <a:r>
              <a:rPr lang="ko-KR" altLang="en-US" dirty="0"/>
              <a:t>년의 소비 증세 및 공공 사업 삭감 등의 긴축 재정에 따른 세수 감소</a:t>
            </a:r>
            <a:r>
              <a:rPr lang="en-US" altLang="ko-KR" dirty="0"/>
              <a:t>, </a:t>
            </a:r>
            <a:r>
              <a:rPr lang="ko-KR" altLang="en-US" dirty="0"/>
              <a:t>고령화 등에 따른 사회 보장 혜택의 증가가 주된 </a:t>
            </a:r>
            <a:r>
              <a:rPr lang="ko-KR" altLang="en-US" dirty="0" err="1"/>
              <a:t>이유라고한다</a:t>
            </a:r>
            <a:r>
              <a:rPr lang="en-US" altLang="ko-KR" dirty="0"/>
              <a:t>. </a:t>
            </a:r>
            <a:r>
              <a:rPr lang="ko-KR" altLang="en-US" dirty="0"/>
              <a:t>한편</a:t>
            </a:r>
            <a:r>
              <a:rPr lang="en-US" altLang="ko-KR" dirty="0"/>
              <a:t>, </a:t>
            </a:r>
            <a:r>
              <a:rPr lang="ko-KR" altLang="en-US" dirty="0"/>
              <a:t>모든 국채를 엔화로 발행되고 있으며</a:t>
            </a:r>
            <a:r>
              <a:rPr lang="en-US" altLang="ko-KR" dirty="0"/>
              <a:t>, </a:t>
            </a:r>
            <a:r>
              <a:rPr lang="ko-KR" altLang="en-US" dirty="0"/>
              <a:t>통화 발행권을 </a:t>
            </a:r>
            <a:r>
              <a:rPr lang="ko-KR" altLang="en-US" dirty="0" err="1"/>
              <a:t>보유하고있는</a:t>
            </a:r>
            <a:r>
              <a:rPr lang="ko-KR" altLang="en-US" dirty="0"/>
              <a:t> 정부가 무제한의 지불 능력을 가지고 있기 때문에 국채가 </a:t>
            </a:r>
            <a:r>
              <a:rPr lang="ko-KR" altLang="en-US" dirty="0" err="1"/>
              <a:t>디폴트하는</a:t>
            </a:r>
            <a:r>
              <a:rPr lang="ko-KR" altLang="en-US" dirty="0"/>
              <a:t> </a:t>
            </a:r>
            <a:r>
              <a:rPr lang="ko-KR" altLang="en-US" dirty="0" err="1"/>
              <a:t>것은있을</a:t>
            </a:r>
            <a:r>
              <a:rPr lang="ko-KR" altLang="en-US" dirty="0"/>
              <a:t> 수 없으며 특히 문제시 할 필요는 없다 라는 </a:t>
            </a:r>
            <a:r>
              <a:rPr lang="ko-KR" altLang="en-US" dirty="0" err="1"/>
              <a:t>견해도있다</a:t>
            </a:r>
            <a:r>
              <a:rPr lang="en-US" altLang="ko-KR" dirty="0"/>
              <a:t>. </a:t>
            </a:r>
            <a:r>
              <a:rPr lang="ko-KR" altLang="en-US" dirty="0"/>
              <a:t>현실에 급등으로 증가하는 정부 부채에 반비례하도록 국채 금리는 하락하고 </a:t>
            </a:r>
            <a:r>
              <a:rPr lang="en-US" altLang="ko-KR" dirty="0"/>
              <a:t>2019 </a:t>
            </a:r>
            <a:r>
              <a:rPr lang="ko-KR" altLang="en-US" dirty="0"/>
              <a:t>년 현재 </a:t>
            </a:r>
            <a:r>
              <a:rPr lang="en-US" altLang="ko-KR" dirty="0"/>
              <a:t>1 %</a:t>
            </a:r>
            <a:r>
              <a:rPr lang="ko-KR" altLang="en-US" dirty="0"/>
              <a:t>를 잘라 있기 때문에 세계 최저 수준이다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17866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3568" y="980729"/>
            <a:ext cx="7546032" cy="5328632"/>
          </a:xfrm>
        </p:spPr>
        <p:txBody>
          <a:bodyPr/>
          <a:lstStyle/>
          <a:p>
            <a:r>
              <a:rPr lang="ko-KR" altLang="en-US" b="1" dirty="0"/>
              <a:t>고용 </a:t>
            </a:r>
            <a:r>
              <a:rPr lang="en-US" altLang="ko-KR" b="1" dirty="0"/>
              <a:t>· </a:t>
            </a:r>
            <a:r>
              <a:rPr lang="ko-KR" altLang="en-US" b="1" dirty="0"/>
              <a:t>노동 환경 </a:t>
            </a:r>
            <a:r>
              <a:rPr lang="en-US" altLang="ko-KR" dirty="0"/>
              <a:t>[ </a:t>
            </a:r>
            <a:r>
              <a:rPr lang="ko-KR" altLang="en-US" dirty="0">
                <a:hlinkClick r:id="rId2" tooltip="절 편집 : 고용 · 노동 환경"/>
              </a:rPr>
              <a:t>편집 </a:t>
            </a:r>
            <a:r>
              <a:rPr lang="en-US" altLang="ko-KR" dirty="0"/>
              <a:t>]</a:t>
            </a:r>
            <a:endParaRPr lang="ko-KR" altLang="en-US" b="1" dirty="0"/>
          </a:p>
          <a:p>
            <a:r>
              <a:rPr lang="ko-KR" altLang="en-US" dirty="0"/>
              <a:t>전후의 고용 환경은 </a:t>
            </a:r>
            <a:r>
              <a:rPr lang="ko-KR" altLang="en-US" dirty="0">
                <a:hlinkClick r:id="rId3" tooltip="연공"/>
              </a:rPr>
              <a:t>연공 서열</a:t>
            </a:r>
            <a:r>
              <a:rPr lang="ko-KR" altLang="en-US" dirty="0"/>
              <a:t> 을 기본으로 한 </a:t>
            </a:r>
            <a:r>
              <a:rPr lang="en-US" altLang="ko-KR" dirty="0"/>
              <a:t>"</a:t>
            </a:r>
            <a:r>
              <a:rPr lang="ko-KR" altLang="en-US" dirty="0"/>
              <a:t>노력하면 보상 </a:t>
            </a:r>
            <a:r>
              <a:rPr lang="en-US" altLang="ko-KR" dirty="0"/>
              <a:t>'</a:t>
            </a:r>
            <a:r>
              <a:rPr lang="ko-KR" altLang="en-US" dirty="0"/>
              <a:t>제도가 있었다 </a:t>
            </a:r>
            <a:r>
              <a:rPr lang="en-US" altLang="ko-KR" baseline="30000" dirty="0">
                <a:hlinkClick r:id="rId4"/>
              </a:rPr>
              <a:t>[135]</a:t>
            </a:r>
            <a:r>
              <a:rPr lang="ko-KR" altLang="en-US" dirty="0"/>
              <a:t>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비정규 고용은 경제의 글로벌화에 따라 </a:t>
            </a:r>
            <a:r>
              <a:rPr lang="en-US" altLang="ko-KR" dirty="0"/>
              <a:t>1980 </a:t>
            </a:r>
            <a:r>
              <a:rPr lang="ko-KR" altLang="en-US" dirty="0"/>
              <a:t>년대 이후 반에서 노동자를 </a:t>
            </a:r>
            <a:r>
              <a:rPr lang="ko-KR" altLang="en-US" dirty="0" err="1">
                <a:hlinkClick r:id="rId5" tooltip="비정규직"/>
              </a:rPr>
              <a:t>비정규직</a:t>
            </a:r>
            <a:r>
              <a:rPr lang="ko-KR" altLang="en-US" dirty="0"/>
              <a:t> 으로 </a:t>
            </a:r>
            <a:r>
              <a:rPr lang="ko-KR" altLang="en-US" dirty="0">
                <a:hlinkClick r:id="rId6" tooltip="고용"/>
              </a:rPr>
              <a:t>고용</a:t>
            </a:r>
            <a:r>
              <a:rPr lang="ko-KR" altLang="en-US" dirty="0"/>
              <a:t> 하는 기업이 </a:t>
            </a:r>
            <a:r>
              <a:rPr lang="ko-KR" altLang="en-US" dirty="0" err="1"/>
              <a:t>증가하고있다</a:t>
            </a:r>
            <a:r>
              <a:rPr lang="en-US" altLang="ko-KR" dirty="0"/>
              <a:t>. </a:t>
            </a:r>
            <a:r>
              <a:rPr lang="ko-KR" altLang="en-US" dirty="0"/>
              <a:t>또한 버블 붕괴 이후 </a:t>
            </a:r>
            <a:r>
              <a:rPr lang="ko-KR" altLang="en-US" dirty="0">
                <a:hlinkClick r:id="rId7" tooltip="실업"/>
              </a:rPr>
              <a:t>실업률</a:t>
            </a:r>
            <a:r>
              <a:rPr lang="ko-KR" altLang="en-US" dirty="0"/>
              <a:t> 의 상승으로 </a:t>
            </a:r>
            <a:r>
              <a:rPr lang="ko-KR" altLang="en-US" dirty="0" err="1">
                <a:hlinkClick r:id="rId8" tooltip="프리터"/>
              </a:rPr>
              <a:t>프리터</a:t>
            </a:r>
            <a:r>
              <a:rPr lang="ko-KR" altLang="en-US" dirty="0"/>
              <a:t> 와 </a:t>
            </a:r>
            <a:r>
              <a:rPr lang="ko-KR" altLang="en-US" dirty="0">
                <a:hlinkClick r:id="rId9" tooltip="니트"/>
              </a:rPr>
              <a:t>니트</a:t>
            </a:r>
            <a:r>
              <a:rPr lang="ko-KR" altLang="en-US" dirty="0"/>
              <a:t> 가 증가하고 있다는 의견이 주목을 받고 사회 문제로 </a:t>
            </a:r>
            <a:r>
              <a:rPr lang="ko-KR" altLang="en-US" dirty="0" err="1"/>
              <a:t>다루어지게된다</a:t>
            </a:r>
            <a:r>
              <a:rPr lang="en-US" altLang="ko-KR" dirty="0"/>
              <a:t>. </a:t>
            </a:r>
            <a:r>
              <a:rPr lang="ko-KR" altLang="en-US" dirty="0"/>
              <a:t>다른 파견의 확대는 </a:t>
            </a:r>
            <a:r>
              <a:rPr lang="ko-KR" altLang="en-US" dirty="0">
                <a:hlinkClick r:id="rId10" tooltip="위장 도급"/>
              </a:rPr>
              <a:t>위장 도급</a:t>
            </a:r>
            <a:r>
              <a:rPr lang="ko-KR" altLang="en-US" dirty="0"/>
              <a:t> 문제와 직원의 계약 </a:t>
            </a:r>
            <a:r>
              <a:rPr lang="en-US" altLang="ko-KR" dirty="0"/>
              <a:t>· </a:t>
            </a:r>
            <a:r>
              <a:rPr lang="ko-KR" altLang="en-US" dirty="0"/>
              <a:t>파견 전환 </a:t>
            </a:r>
            <a:r>
              <a:rPr lang="en-US" altLang="ko-KR" dirty="0"/>
              <a:t>(</a:t>
            </a:r>
            <a:r>
              <a:rPr lang="ko-KR" altLang="en-US" dirty="0"/>
              <a:t>비정규</a:t>
            </a:r>
            <a:r>
              <a:rPr lang="en-US" altLang="ko-KR" dirty="0"/>
              <a:t>)</a:t>
            </a:r>
            <a:r>
              <a:rPr lang="ko-KR" altLang="en-US" dirty="0"/>
              <a:t>도 </a:t>
            </a:r>
            <a:r>
              <a:rPr lang="ko-KR" altLang="en-US" dirty="0" err="1"/>
              <a:t>심화되고있다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87862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b="1" dirty="0" err="1"/>
              <a:t>비정규직의</a:t>
            </a:r>
            <a:r>
              <a:rPr lang="ko-KR" altLang="en-US" b="1" dirty="0"/>
              <a:t> 증가 </a:t>
            </a:r>
            <a:r>
              <a:rPr lang="en-US" altLang="ko-KR" dirty="0"/>
              <a:t>[ </a:t>
            </a:r>
            <a:r>
              <a:rPr lang="ko-KR" altLang="en-US" dirty="0">
                <a:hlinkClick r:id="rId2" tooltip="절 편집 : 비정규직의 증가"/>
              </a:rPr>
              <a:t>편집 </a:t>
            </a:r>
            <a:r>
              <a:rPr lang="en-US" altLang="ko-KR" dirty="0"/>
              <a:t>]</a:t>
            </a:r>
            <a:endParaRPr lang="ko-KR" altLang="en-US" b="1" dirty="0"/>
          </a:p>
          <a:p>
            <a:r>
              <a:rPr lang="en-US" altLang="ko-KR" dirty="0"/>
              <a:t>1980 </a:t>
            </a:r>
            <a:r>
              <a:rPr lang="ko-KR" altLang="en-US" dirty="0"/>
              <a:t>년대 이후 </a:t>
            </a:r>
            <a:r>
              <a:rPr lang="ko-KR" altLang="en-US" dirty="0" err="1">
                <a:hlinkClick r:id="rId3" tooltip="비정규직"/>
              </a:rPr>
              <a:t>비정규직</a:t>
            </a:r>
            <a:r>
              <a:rPr lang="ko-KR" altLang="en-US" dirty="0"/>
              <a:t> 이 </a:t>
            </a:r>
            <a:r>
              <a:rPr lang="ko-KR" altLang="en-US" dirty="0" err="1"/>
              <a:t>증가하고있다</a:t>
            </a:r>
            <a:r>
              <a:rPr lang="en-US" altLang="ko-KR" dirty="0"/>
              <a:t>. 1992 </a:t>
            </a:r>
            <a:r>
              <a:rPr lang="ko-KR" altLang="en-US" dirty="0"/>
              <a:t>년에서 </a:t>
            </a:r>
            <a:r>
              <a:rPr lang="en-US" altLang="ko-KR" dirty="0"/>
              <a:t>2012 </a:t>
            </a:r>
            <a:r>
              <a:rPr lang="ko-KR" altLang="en-US" dirty="0"/>
              <a:t>년 사이에 정규직이 </a:t>
            </a:r>
            <a:r>
              <a:rPr lang="en-US" altLang="ko-KR" dirty="0"/>
              <a:t>3705 </a:t>
            </a:r>
            <a:r>
              <a:rPr lang="ko-KR" altLang="en-US" dirty="0" err="1"/>
              <a:t>만명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근로자의 </a:t>
            </a:r>
            <a:r>
              <a:rPr lang="en-US" altLang="ko-KR" dirty="0"/>
              <a:t>79.5 %)</a:t>
            </a:r>
            <a:r>
              <a:rPr lang="ko-KR" altLang="en-US" dirty="0"/>
              <a:t>에서 </a:t>
            </a:r>
            <a:r>
              <a:rPr lang="en-US" altLang="ko-KR" dirty="0"/>
              <a:t>3340 </a:t>
            </a:r>
            <a:r>
              <a:rPr lang="ko-KR" altLang="en-US" dirty="0" err="1"/>
              <a:t>만명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동 </a:t>
            </a:r>
            <a:r>
              <a:rPr lang="en-US" altLang="ko-KR" dirty="0"/>
              <a:t>64.8 %) </a:t>
            </a:r>
            <a:r>
              <a:rPr lang="ko-KR" altLang="en-US" dirty="0"/>
              <a:t>감소했다 반면 </a:t>
            </a:r>
            <a:r>
              <a:rPr lang="ko-KR" altLang="en-US" dirty="0" err="1"/>
              <a:t>비정규직은</a:t>
            </a:r>
            <a:r>
              <a:rPr lang="ko-KR" altLang="en-US" dirty="0"/>
              <a:t> </a:t>
            </a:r>
            <a:r>
              <a:rPr lang="en-US" altLang="ko-KR" dirty="0"/>
              <a:t>958 </a:t>
            </a:r>
            <a:r>
              <a:rPr lang="ko-KR" altLang="en-US" dirty="0" err="1"/>
              <a:t>만명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동 </a:t>
            </a:r>
            <a:r>
              <a:rPr lang="en-US" altLang="ko-KR" dirty="0"/>
              <a:t>20.5 %) </a:t>
            </a:r>
            <a:r>
              <a:rPr lang="ko-KR" altLang="en-US" dirty="0"/>
              <a:t>에서 </a:t>
            </a:r>
            <a:r>
              <a:rPr lang="en-US" altLang="ko-KR" dirty="0"/>
              <a:t>1813 </a:t>
            </a:r>
            <a:r>
              <a:rPr lang="ko-KR" altLang="en-US" dirty="0" err="1"/>
              <a:t>만명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동 </a:t>
            </a:r>
            <a:r>
              <a:rPr lang="en-US" altLang="ko-KR" dirty="0"/>
              <a:t>35.2 %)</a:t>
            </a:r>
            <a:r>
              <a:rPr lang="ko-KR" altLang="en-US" dirty="0"/>
              <a:t>로 대폭 증가했다 </a:t>
            </a:r>
            <a:r>
              <a:rPr lang="en-US" altLang="ko-KR" baseline="30000" dirty="0">
                <a:hlinkClick r:id="rId4"/>
              </a:rPr>
              <a:t>[136] </a:t>
            </a:r>
            <a:r>
              <a:rPr lang="en-US" altLang="ko-KR" baseline="30000" dirty="0">
                <a:hlinkClick r:id="rId5"/>
              </a:rPr>
              <a:t>[137]</a:t>
            </a:r>
            <a:r>
              <a:rPr lang="ko-KR" altLang="en-US" dirty="0"/>
              <a:t> </a:t>
            </a:r>
            <a:r>
              <a:rPr lang="en-US" altLang="ko-KR" dirty="0"/>
              <a:t>. </a:t>
            </a:r>
            <a:r>
              <a:rPr lang="ko-KR" altLang="en-US" dirty="0">
                <a:hlinkClick r:id="rId6" tooltip="파트 타임"/>
              </a:rPr>
              <a:t>파트 타임</a:t>
            </a:r>
            <a:r>
              <a:rPr lang="ko-KR" altLang="en-US" dirty="0"/>
              <a:t> 근로자의 시급은 </a:t>
            </a:r>
            <a:r>
              <a:rPr lang="ko-KR" altLang="en-US" dirty="0">
                <a:hlinkClick r:id="rId7" tooltip="상근"/>
              </a:rPr>
              <a:t>풀 타임</a:t>
            </a:r>
            <a:r>
              <a:rPr lang="ko-KR" altLang="en-US" dirty="0"/>
              <a:t> 노동자의 시간당 임금의 </a:t>
            </a:r>
            <a:r>
              <a:rPr lang="en-US" altLang="ko-KR" dirty="0"/>
              <a:t>40 % </a:t>
            </a:r>
            <a:r>
              <a:rPr lang="ko-KR" altLang="en-US" dirty="0"/>
              <a:t>정도에 눌려 있지만</a:t>
            </a:r>
            <a:r>
              <a:rPr lang="en-US" altLang="ko-KR" dirty="0"/>
              <a:t>, OECD</a:t>
            </a:r>
            <a:r>
              <a:rPr lang="ko-KR" altLang="en-US" dirty="0" err="1"/>
              <a:t>는이</a:t>
            </a:r>
            <a:r>
              <a:rPr lang="ko-KR" altLang="en-US" dirty="0"/>
              <a:t> 시급 차이는 </a:t>
            </a:r>
            <a:r>
              <a:rPr lang="ko-KR" altLang="en-US" dirty="0">
                <a:hlinkClick r:id="rId8" tooltip="생산성"/>
              </a:rPr>
              <a:t>생산성</a:t>
            </a:r>
            <a:r>
              <a:rPr lang="ko-KR" altLang="en-US" dirty="0"/>
              <a:t> 의 차이로는 너무 </a:t>
            </a:r>
            <a:r>
              <a:rPr lang="ko-KR" altLang="en-US" dirty="0" err="1"/>
              <a:t>지적하고있다</a:t>
            </a:r>
            <a:r>
              <a:rPr lang="ko-KR" altLang="en-US" dirty="0"/>
              <a:t> </a:t>
            </a:r>
            <a:r>
              <a:rPr lang="en-US" altLang="ko-KR" baseline="30000" dirty="0">
                <a:hlinkClick r:id="rId9"/>
              </a:rPr>
              <a:t>[138]</a:t>
            </a:r>
            <a:r>
              <a:rPr lang="ko-KR" altLang="en-US" dirty="0"/>
              <a:t>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기업은 </a:t>
            </a:r>
            <a:r>
              <a:rPr lang="ko-KR" altLang="en-US" dirty="0" err="1"/>
              <a:t>비용면에서</a:t>
            </a:r>
            <a:r>
              <a:rPr lang="ko-KR" altLang="en-US" dirty="0"/>
              <a:t> 일정한 </a:t>
            </a:r>
            <a:r>
              <a:rPr lang="ko-KR" altLang="en-US" dirty="0" err="1"/>
              <a:t>효과가있다</a:t>
            </a:r>
            <a:r>
              <a:rPr lang="en-US" altLang="ko-KR" dirty="0"/>
              <a:t>. </a:t>
            </a:r>
            <a:r>
              <a:rPr lang="ko-KR" altLang="en-US" dirty="0"/>
              <a:t>그러나 외부인 인 </a:t>
            </a:r>
            <a:r>
              <a:rPr lang="ko-KR" altLang="en-US" dirty="0">
                <a:hlinkClick r:id="rId10" tooltip="파견"/>
              </a:rPr>
              <a:t>파견</a:t>
            </a:r>
            <a:r>
              <a:rPr lang="ko-KR" altLang="en-US" dirty="0"/>
              <a:t> 사원이나 단기 취업이 대부분의 </a:t>
            </a:r>
            <a:r>
              <a:rPr lang="ko-KR" altLang="en-US" dirty="0">
                <a:hlinkClick r:id="rId11" tooltip="파트"/>
              </a:rPr>
              <a:t>부</a:t>
            </a:r>
            <a:r>
              <a:rPr lang="ko-KR" altLang="en-US" dirty="0"/>
              <a:t> </a:t>
            </a:r>
            <a:r>
              <a:rPr lang="en-US" altLang="ko-KR" dirty="0"/>
              <a:t>· </a:t>
            </a:r>
            <a:r>
              <a:rPr lang="ko-KR" altLang="en-US" dirty="0"/>
              <a:t>기간 종업원에게 품질 의식까지 요구하는 것은 곤란하고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3" tooltip="비정규직"/>
              </a:rPr>
              <a:t>비정규직</a:t>
            </a:r>
            <a:r>
              <a:rPr lang="ko-KR" altLang="en-US" dirty="0"/>
              <a:t> 의 증가</a:t>
            </a:r>
            <a:r>
              <a:rPr lang="en-US" altLang="ko-KR" dirty="0"/>
              <a:t>, </a:t>
            </a:r>
            <a:r>
              <a:rPr lang="ko-KR" altLang="en-US" dirty="0"/>
              <a:t>품질 저하를 초래하고 있다고 지적 이 </a:t>
            </a:r>
            <a:r>
              <a:rPr lang="ko-KR" altLang="en-US" dirty="0" err="1"/>
              <a:t>나오고있다</a:t>
            </a:r>
            <a:r>
              <a:rPr lang="ko-KR" altLang="en-US" dirty="0"/>
              <a:t> </a:t>
            </a:r>
            <a:r>
              <a:rPr lang="en-US" altLang="ko-KR" baseline="30000" dirty="0">
                <a:hlinkClick r:id="rId12"/>
              </a:rPr>
              <a:t>[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1278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1124745"/>
            <a:ext cx="7618040" cy="5184616"/>
          </a:xfrm>
        </p:spPr>
        <p:txBody>
          <a:bodyPr>
            <a:normAutofit/>
          </a:bodyPr>
          <a:lstStyle/>
          <a:p>
            <a:r>
              <a:rPr lang="ko-KR" altLang="en-US" b="1" dirty="0"/>
              <a:t>소득 격차 </a:t>
            </a:r>
            <a:r>
              <a:rPr lang="en-US" altLang="ko-KR" dirty="0"/>
              <a:t>[ </a:t>
            </a:r>
            <a:r>
              <a:rPr lang="ko-KR" altLang="en-US" dirty="0">
                <a:hlinkClick r:id="rId2" tooltip="절 편집 : 소득 격차"/>
              </a:rPr>
              <a:t>편집 </a:t>
            </a:r>
            <a:r>
              <a:rPr lang="en-US" altLang="ko-KR" dirty="0"/>
              <a:t>]</a:t>
            </a:r>
            <a:endParaRPr lang="ko-KR" altLang="en-US" b="1" dirty="0"/>
          </a:p>
          <a:p>
            <a:r>
              <a:rPr lang="ko-KR" altLang="en-US" dirty="0"/>
              <a:t>일본의 </a:t>
            </a:r>
            <a:r>
              <a:rPr lang="ko-KR" altLang="en-US" dirty="0">
                <a:hlinkClick r:id="rId3" tooltip="지니 계수"/>
              </a:rPr>
              <a:t>지니 계수</a:t>
            </a:r>
            <a:r>
              <a:rPr lang="ko-KR" altLang="en-US" dirty="0"/>
              <a:t> 는 </a:t>
            </a:r>
            <a:r>
              <a:rPr lang="en-US" altLang="ko-KR" dirty="0"/>
              <a:t>1980 </a:t>
            </a:r>
            <a:r>
              <a:rPr lang="ko-KR" altLang="en-US" dirty="0"/>
              <a:t>년 중반부터 매년 꾸준히 상승하여 </a:t>
            </a:r>
            <a:r>
              <a:rPr lang="en-US" altLang="ko-KR" dirty="0"/>
              <a:t>2006 </a:t>
            </a:r>
            <a:r>
              <a:rPr lang="ko-KR" altLang="en-US" dirty="0"/>
              <a:t>년도 </a:t>
            </a:r>
            <a:r>
              <a:rPr lang="en-US" altLang="ko-KR" dirty="0"/>
              <a:t>OECD </a:t>
            </a:r>
            <a:r>
              <a:rPr lang="ko-KR" altLang="en-US" dirty="0"/>
              <a:t>경제 보고서는 </a:t>
            </a:r>
            <a:r>
              <a:rPr lang="en-US" altLang="ko-KR" dirty="0"/>
              <a:t>"OECD </a:t>
            </a:r>
            <a:r>
              <a:rPr lang="ko-KR" altLang="en-US" dirty="0"/>
              <a:t>국가 중 가장 </a:t>
            </a:r>
            <a:r>
              <a:rPr lang="ko-KR" altLang="en-US" dirty="0">
                <a:hlinkClick r:id="rId4" tooltip="경제적 불평등"/>
              </a:rPr>
              <a:t>경제적 불평등</a:t>
            </a:r>
            <a:r>
              <a:rPr lang="ko-KR" altLang="en-US" dirty="0"/>
              <a:t> 의 큰 국가 중 하나</a:t>
            </a:r>
            <a:r>
              <a:rPr lang="en-US" altLang="ko-KR" dirty="0"/>
              <a:t>"</a:t>
            </a:r>
            <a:r>
              <a:rPr lang="ko-KR" altLang="en-US" dirty="0"/>
              <a:t>라고 지적되었다 </a:t>
            </a:r>
            <a:r>
              <a:rPr lang="en-US" altLang="ko-KR" baseline="30000" dirty="0">
                <a:hlinkClick r:id="rId5"/>
              </a:rPr>
              <a:t>[138]</a:t>
            </a:r>
            <a:r>
              <a:rPr lang="ko-KR" altLang="en-US" dirty="0"/>
              <a:t> </a:t>
            </a:r>
            <a:r>
              <a:rPr lang="en-US" altLang="ko-KR" dirty="0"/>
              <a:t>. OECD</a:t>
            </a:r>
            <a:r>
              <a:rPr lang="ko-KR" altLang="en-US" dirty="0"/>
              <a:t>는 그 원인을 </a:t>
            </a:r>
            <a:r>
              <a:rPr lang="ko-KR" altLang="en-US" dirty="0" err="1"/>
              <a:t>비정규직의</a:t>
            </a:r>
            <a:r>
              <a:rPr lang="ko-KR" altLang="en-US" dirty="0"/>
              <a:t> 증가 등의 </a:t>
            </a:r>
            <a:r>
              <a:rPr lang="en-US" altLang="ko-KR" dirty="0"/>
              <a:t>'</a:t>
            </a:r>
            <a:r>
              <a:rPr lang="ko-KR" altLang="en-US" dirty="0"/>
              <a:t>노동 시장의 양극화</a:t>
            </a:r>
            <a:r>
              <a:rPr lang="en-US" altLang="ko-KR" dirty="0"/>
              <a:t>'</a:t>
            </a:r>
            <a:r>
              <a:rPr lang="ko-KR" altLang="en-US" dirty="0"/>
              <a:t>가 주원인이라고 지적하고 </a:t>
            </a:r>
            <a:r>
              <a:rPr lang="en-US" altLang="ko-KR" baseline="30000" dirty="0">
                <a:hlinkClick r:id="rId5"/>
              </a:rPr>
              <a:t>[138]</a:t>
            </a:r>
            <a:r>
              <a:rPr lang="ko-KR" altLang="en-US" dirty="0"/>
              <a:t> </a:t>
            </a:r>
            <a:r>
              <a:rPr lang="en-US" altLang="ko-KR" dirty="0"/>
              <a:t>OECD</a:t>
            </a:r>
            <a:r>
              <a:rPr lang="ko-KR" altLang="en-US" dirty="0"/>
              <a:t>는 </a:t>
            </a:r>
            <a:r>
              <a:rPr lang="en-US" altLang="ko-KR" dirty="0"/>
              <a:t>" </a:t>
            </a:r>
            <a:r>
              <a:rPr lang="ko-KR" altLang="en-US" dirty="0">
                <a:hlinkClick r:id="rId6" tooltip="정규 직원의 해고 규제 완화 론"/>
              </a:rPr>
              <a:t>정규직 노동자에 대한 고용 보호를 삭감하라</a:t>
            </a:r>
            <a:r>
              <a:rPr lang="ko-KR" altLang="en-US" dirty="0"/>
              <a:t> </a:t>
            </a:r>
            <a:r>
              <a:rPr lang="en-US" altLang="ko-KR" dirty="0"/>
              <a:t>"</a:t>
            </a:r>
            <a:r>
              <a:rPr lang="ko-KR" altLang="en-US" dirty="0"/>
              <a:t>고 권고 있다 </a:t>
            </a:r>
            <a:r>
              <a:rPr lang="en-US" altLang="ko-KR" baseline="30000" dirty="0">
                <a:hlinkClick r:id="rId5"/>
              </a:rPr>
              <a:t>[138]</a:t>
            </a:r>
            <a:r>
              <a:rPr lang="ko-KR" altLang="en-US" dirty="0"/>
              <a:t> </a:t>
            </a:r>
            <a:r>
              <a:rPr lang="en-US" altLang="ko-KR" dirty="0"/>
              <a:t>. </a:t>
            </a:r>
            <a:r>
              <a:rPr lang="ko-KR" altLang="en-US" dirty="0"/>
              <a:t>또한 </a:t>
            </a:r>
            <a:r>
              <a:rPr lang="en-US" altLang="ko-KR" dirty="0"/>
              <a:t>OECD</a:t>
            </a:r>
            <a:r>
              <a:rPr lang="ko-KR" altLang="en-US" dirty="0"/>
              <a:t>는 고령화의 영향으로 </a:t>
            </a:r>
            <a:r>
              <a:rPr lang="en-US" altLang="ko-KR" dirty="0"/>
              <a:t>50~65 </a:t>
            </a:r>
            <a:r>
              <a:rPr lang="ko-KR" altLang="en-US" dirty="0"/>
              <a:t>세의 노동자 계층의 비율이 돌출되어있는 것이 임금의 왜곡 확대시키고 있다고 </a:t>
            </a:r>
            <a:r>
              <a:rPr lang="ko-KR" altLang="en-US" dirty="0" err="1"/>
              <a:t>지적하고있다</a:t>
            </a:r>
            <a:r>
              <a:rPr lang="ko-KR" altLang="en-US" dirty="0"/>
              <a:t> </a:t>
            </a:r>
            <a:r>
              <a:rPr lang="en-US" altLang="ko-KR" dirty="0"/>
              <a:t>( </a:t>
            </a:r>
            <a:r>
              <a:rPr lang="ko-KR" altLang="en-US" dirty="0">
                <a:hlinkClick r:id="rId7" tooltip="세대 간 격차"/>
              </a:rPr>
              <a:t>세대 간 격차</a:t>
            </a:r>
            <a:r>
              <a:rPr lang="ko-KR" altLang="en-US" dirty="0"/>
              <a:t> </a:t>
            </a:r>
            <a:r>
              <a:rPr lang="en-US" altLang="ko-KR" dirty="0"/>
              <a:t>) </a:t>
            </a:r>
            <a:r>
              <a:rPr lang="en-US" altLang="ko-KR" baseline="30000" dirty="0">
                <a:hlinkClick r:id="rId5"/>
              </a:rPr>
              <a:t>[138]</a:t>
            </a:r>
            <a:r>
              <a:rPr lang="ko-KR" altLang="en-US" dirty="0"/>
              <a:t>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또한 </a:t>
            </a:r>
            <a:r>
              <a:rPr lang="en-US" altLang="ko-KR" dirty="0">
                <a:hlinkClick r:id="rId8" tooltip="OECD"/>
              </a:rPr>
              <a:t>OECD</a:t>
            </a:r>
            <a:r>
              <a:rPr lang="ko-KR" altLang="en-US" dirty="0"/>
              <a:t> 국가 중 일본은 </a:t>
            </a:r>
            <a:r>
              <a:rPr lang="ko-KR" altLang="en-US" dirty="0">
                <a:hlinkClick r:id="rId9" tooltip="한국"/>
              </a:rPr>
              <a:t>한국</a:t>
            </a:r>
            <a:r>
              <a:rPr lang="ko-KR" altLang="en-US" dirty="0"/>
              <a:t> 에 이어 두 번째로 </a:t>
            </a:r>
            <a:r>
              <a:rPr lang="ko-KR" altLang="en-US" dirty="0">
                <a:hlinkClick r:id="rId10" tooltip="남녀의 임금 차이"/>
              </a:rPr>
              <a:t>남녀 임금 차이</a:t>
            </a:r>
            <a:r>
              <a:rPr lang="ko-KR" altLang="en-US" dirty="0"/>
              <a:t> 가 큰 나라이다 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3393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620689"/>
            <a:ext cx="7618040" cy="5688672"/>
          </a:xfrm>
        </p:spPr>
        <p:txBody>
          <a:bodyPr>
            <a:normAutofit/>
          </a:bodyPr>
          <a:lstStyle/>
          <a:p>
            <a:r>
              <a:rPr lang="ko-KR" altLang="en-US" b="1" dirty="0"/>
              <a:t>소득 격차 </a:t>
            </a:r>
            <a:r>
              <a:rPr lang="en-US" altLang="ko-KR" dirty="0"/>
              <a:t>[ </a:t>
            </a:r>
            <a:r>
              <a:rPr lang="ko-KR" altLang="en-US" dirty="0">
                <a:hlinkClick r:id="rId2" tooltip="절 편집 : 소득 격차"/>
              </a:rPr>
              <a:t>편집 </a:t>
            </a:r>
            <a:r>
              <a:rPr lang="en-US" altLang="ko-KR" dirty="0"/>
              <a:t>]</a:t>
            </a:r>
            <a:endParaRPr lang="ko-KR" altLang="en-US" b="1" dirty="0"/>
          </a:p>
          <a:p>
            <a:r>
              <a:rPr lang="ko-KR" altLang="en-US" dirty="0"/>
              <a:t>일본의 </a:t>
            </a:r>
            <a:r>
              <a:rPr lang="ko-KR" altLang="en-US" dirty="0">
                <a:hlinkClick r:id="rId3" tooltip="지니 계수"/>
              </a:rPr>
              <a:t>지니 계수</a:t>
            </a:r>
            <a:r>
              <a:rPr lang="ko-KR" altLang="en-US" dirty="0"/>
              <a:t> 는 </a:t>
            </a:r>
            <a:r>
              <a:rPr lang="en-US" altLang="ko-KR" dirty="0"/>
              <a:t>1980 </a:t>
            </a:r>
            <a:r>
              <a:rPr lang="ko-KR" altLang="en-US" dirty="0"/>
              <a:t>년 중반부터 매년 꾸준히 상승하여 </a:t>
            </a:r>
            <a:r>
              <a:rPr lang="en-US" altLang="ko-KR" dirty="0"/>
              <a:t>2006 </a:t>
            </a:r>
            <a:r>
              <a:rPr lang="ko-KR" altLang="en-US" dirty="0"/>
              <a:t>년도 </a:t>
            </a:r>
            <a:r>
              <a:rPr lang="en-US" altLang="ko-KR" dirty="0"/>
              <a:t>OECD </a:t>
            </a:r>
            <a:r>
              <a:rPr lang="ko-KR" altLang="en-US" dirty="0"/>
              <a:t>경제 보고서는 </a:t>
            </a:r>
            <a:r>
              <a:rPr lang="en-US" altLang="ko-KR" dirty="0"/>
              <a:t>"OECD </a:t>
            </a:r>
            <a:r>
              <a:rPr lang="ko-KR" altLang="en-US" dirty="0"/>
              <a:t>국가 중 가장 </a:t>
            </a:r>
            <a:r>
              <a:rPr lang="ko-KR" altLang="en-US" dirty="0">
                <a:hlinkClick r:id="rId4" tooltip="경제적 불평등"/>
              </a:rPr>
              <a:t>경제적 불평등</a:t>
            </a:r>
            <a:r>
              <a:rPr lang="ko-KR" altLang="en-US" dirty="0"/>
              <a:t> 의 큰 국가 중 하나</a:t>
            </a:r>
            <a:r>
              <a:rPr lang="en-US" altLang="ko-KR" dirty="0"/>
              <a:t>"</a:t>
            </a:r>
            <a:r>
              <a:rPr lang="ko-KR" altLang="en-US" dirty="0"/>
              <a:t>라고 지적되었다 </a:t>
            </a:r>
            <a:r>
              <a:rPr lang="en-US" altLang="ko-KR" baseline="30000" dirty="0">
                <a:hlinkClick r:id="rId5"/>
              </a:rPr>
              <a:t>[138]</a:t>
            </a:r>
            <a:r>
              <a:rPr lang="ko-KR" altLang="en-US" dirty="0"/>
              <a:t> </a:t>
            </a:r>
            <a:r>
              <a:rPr lang="en-US" altLang="ko-KR" dirty="0"/>
              <a:t>. OECD</a:t>
            </a:r>
            <a:r>
              <a:rPr lang="ko-KR" altLang="en-US" dirty="0"/>
              <a:t>는 그 원인을 </a:t>
            </a:r>
            <a:r>
              <a:rPr lang="ko-KR" altLang="en-US" dirty="0" err="1"/>
              <a:t>비정규직의</a:t>
            </a:r>
            <a:r>
              <a:rPr lang="ko-KR" altLang="en-US" dirty="0"/>
              <a:t> 증가 등의 </a:t>
            </a:r>
            <a:r>
              <a:rPr lang="en-US" altLang="ko-KR" dirty="0"/>
              <a:t>'</a:t>
            </a:r>
            <a:r>
              <a:rPr lang="ko-KR" altLang="en-US" dirty="0"/>
              <a:t>노동 시장의 양극화</a:t>
            </a:r>
            <a:r>
              <a:rPr lang="en-US" altLang="ko-KR" dirty="0"/>
              <a:t>'</a:t>
            </a:r>
            <a:r>
              <a:rPr lang="ko-KR" altLang="en-US" dirty="0"/>
              <a:t>가 주원인이라고 지적하고 </a:t>
            </a:r>
            <a:r>
              <a:rPr lang="en-US" altLang="ko-KR" baseline="30000" dirty="0">
                <a:hlinkClick r:id="rId5"/>
              </a:rPr>
              <a:t>[138]</a:t>
            </a:r>
            <a:r>
              <a:rPr lang="ko-KR" altLang="en-US" dirty="0"/>
              <a:t> </a:t>
            </a:r>
            <a:r>
              <a:rPr lang="en-US" altLang="ko-KR" dirty="0"/>
              <a:t>OECD</a:t>
            </a:r>
            <a:r>
              <a:rPr lang="ko-KR" altLang="en-US" dirty="0"/>
              <a:t>는 </a:t>
            </a:r>
            <a:r>
              <a:rPr lang="en-US" altLang="ko-KR" dirty="0"/>
              <a:t>" </a:t>
            </a:r>
            <a:r>
              <a:rPr lang="ko-KR" altLang="en-US" dirty="0">
                <a:hlinkClick r:id="rId6" tooltip="정규 직원의 해고 규제 완화 론"/>
              </a:rPr>
              <a:t>정규직 노동자에 대한 고용 보호를 삭감하라</a:t>
            </a:r>
            <a:r>
              <a:rPr lang="ko-KR" altLang="en-US" dirty="0"/>
              <a:t> </a:t>
            </a:r>
            <a:r>
              <a:rPr lang="en-US" altLang="ko-KR" dirty="0"/>
              <a:t>"</a:t>
            </a:r>
            <a:r>
              <a:rPr lang="ko-KR" altLang="en-US" dirty="0"/>
              <a:t>고 권고 있다 </a:t>
            </a:r>
            <a:r>
              <a:rPr lang="en-US" altLang="ko-KR" baseline="30000" dirty="0">
                <a:hlinkClick r:id="rId5"/>
              </a:rPr>
              <a:t>[138]</a:t>
            </a:r>
            <a:r>
              <a:rPr lang="ko-KR" altLang="en-US" dirty="0"/>
              <a:t> </a:t>
            </a:r>
            <a:r>
              <a:rPr lang="en-US" altLang="ko-KR" dirty="0"/>
              <a:t>. </a:t>
            </a:r>
            <a:r>
              <a:rPr lang="ko-KR" altLang="en-US" dirty="0"/>
              <a:t>또한 </a:t>
            </a:r>
            <a:r>
              <a:rPr lang="en-US" altLang="ko-KR" dirty="0"/>
              <a:t>OECD</a:t>
            </a:r>
            <a:r>
              <a:rPr lang="ko-KR" altLang="en-US" dirty="0"/>
              <a:t>는 고령화의 영향으로 </a:t>
            </a:r>
            <a:r>
              <a:rPr lang="en-US" altLang="ko-KR" dirty="0"/>
              <a:t>50~65 </a:t>
            </a:r>
            <a:r>
              <a:rPr lang="ko-KR" altLang="en-US" dirty="0"/>
              <a:t>세의 노동자 계층의 비율이 돌출되어있는 것이 임금의 왜곡 확대시키고 있다고 </a:t>
            </a:r>
            <a:r>
              <a:rPr lang="ko-KR" altLang="en-US" dirty="0" err="1"/>
              <a:t>지적하고있다</a:t>
            </a:r>
            <a:r>
              <a:rPr lang="ko-KR" altLang="en-US" dirty="0"/>
              <a:t> </a:t>
            </a:r>
            <a:r>
              <a:rPr lang="en-US" altLang="ko-KR" dirty="0"/>
              <a:t>( </a:t>
            </a:r>
            <a:r>
              <a:rPr lang="ko-KR" altLang="en-US" dirty="0">
                <a:hlinkClick r:id="rId7" tooltip="세대 간 격차"/>
              </a:rPr>
              <a:t>세대 간 격차</a:t>
            </a:r>
            <a:r>
              <a:rPr lang="ko-KR" altLang="en-US" dirty="0"/>
              <a:t> </a:t>
            </a:r>
            <a:r>
              <a:rPr lang="en-US" altLang="ko-KR" dirty="0"/>
              <a:t>) </a:t>
            </a:r>
            <a:r>
              <a:rPr lang="en-US" altLang="ko-KR" baseline="30000" dirty="0">
                <a:hlinkClick r:id="rId5"/>
              </a:rPr>
              <a:t>[138]</a:t>
            </a:r>
            <a:r>
              <a:rPr lang="ko-KR" altLang="en-US" dirty="0"/>
              <a:t>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또한 </a:t>
            </a:r>
            <a:r>
              <a:rPr lang="en-US" altLang="ko-KR" dirty="0">
                <a:hlinkClick r:id="rId8" tooltip="OECD"/>
              </a:rPr>
              <a:t>OECD</a:t>
            </a:r>
            <a:r>
              <a:rPr lang="ko-KR" altLang="en-US" dirty="0"/>
              <a:t> 국가 중 일본은 </a:t>
            </a:r>
            <a:r>
              <a:rPr lang="ko-KR" altLang="en-US" dirty="0">
                <a:hlinkClick r:id="rId9" tooltip="한국"/>
              </a:rPr>
              <a:t>한국</a:t>
            </a:r>
            <a:r>
              <a:rPr lang="ko-KR" altLang="en-US" dirty="0"/>
              <a:t> 에 이어 두 번째로 </a:t>
            </a:r>
            <a:r>
              <a:rPr lang="ko-KR" altLang="en-US" dirty="0">
                <a:hlinkClick r:id="rId10" tooltip="남녀의 임금 차이"/>
              </a:rPr>
              <a:t>남녀 임금 차이</a:t>
            </a:r>
            <a:r>
              <a:rPr lang="ko-KR" altLang="en-US" dirty="0"/>
              <a:t> 가 큰 나라이다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0590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476673"/>
            <a:ext cx="7618040" cy="5832688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b="1" dirty="0"/>
              <a:t>가계 저축률의 급속한 하락 </a:t>
            </a:r>
            <a:r>
              <a:rPr lang="en-US" altLang="ko-KR" dirty="0"/>
              <a:t>[ </a:t>
            </a:r>
            <a:r>
              <a:rPr lang="ko-KR" altLang="en-US" dirty="0">
                <a:hlinkClick r:id="rId2" tooltip="절 편집 : 가계 저축률의 급속한 쇠퇴"/>
              </a:rPr>
              <a:t>편집 </a:t>
            </a:r>
            <a:r>
              <a:rPr lang="en-US" altLang="ko-KR" dirty="0"/>
              <a:t>]</a:t>
            </a:r>
            <a:endParaRPr lang="ko-KR" altLang="en-US" b="1" dirty="0"/>
          </a:p>
          <a:p>
            <a:r>
              <a:rPr lang="ko-KR" altLang="en-US" dirty="0" err="1"/>
              <a:t>헤세이</a:t>
            </a:r>
            <a:r>
              <a:rPr lang="ko-KR" altLang="en-US" dirty="0"/>
              <a:t> </a:t>
            </a:r>
            <a:r>
              <a:rPr lang="en-US" altLang="ko-KR" dirty="0"/>
              <a:t>25 </a:t>
            </a:r>
            <a:r>
              <a:rPr lang="ko-KR" altLang="en-US" dirty="0"/>
              <a:t>년도의 </a:t>
            </a:r>
            <a:r>
              <a:rPr lang="ko-KR" altLang="en-US" dirty="0">
                <a:hlinkClick r:id="rId3" tooltip="국민 경제 계산"/>
              </a:rPr>
              <a:t>국민 경제 계산</a:t>
            </a:r>
            <a:r>
              <a:rPr lang="ko-KR" altLang="en-US" dirty="0"/>
              <a:t> </a:t>
            </a:r>
            <a:r>
              <a:rPr lang="en-US" altLang="ko-KR" dirty="0"/>
              <a:t>(</a:t>
            </a:r>
            <a:r>
              <a:rPr lang="ko-KR" altLang="en-US" dirty="0" err="1"/>
              <a:t>내각부</a:t>
            </a:r>
            <a:r>
              <a:rPr lang="en-US" altLang="ko-KR" dirty="0"/>
              <a:t>)</a:t>
            </a:r>
            <a:r>
              <a:rPr lang="ko-KR" altLang="en-US" dirty="0"/>
              <a:t>의 가계 저축률은 </a:t>
            </a:r>
            <a:r>
              <a:rPr lang="en-US" altLang="ko-KR" dirty="0"/>
              <a:t>-0.9 %</a:t>
            </a:r>
            <a:r>
              <a:rPr lang="ko-KR" altLang="en-US" dirty="0"/>
              <a:t>로 시작 마이너스가 과거 </a:t>
            </a:r>
            <a:r>
              <a:rPr lang="ko-KR" altLang="en-US" dirty="0" err="1"/>
              <a:t>최저가되었다</a:t>
            </a:r>
            <a:r>
              <a:rPr lang="ko-KR" altLang="en-US" dirty="0"/>
              <a:t> </a:t>
            </a:r>
            <a:r>
              <a:rPr lang="en-US" altLang="ko-KR" baseline="30000" dirty="0">
                <a:hlinkClick r:id="rId4"/>
              </a:rPr>
              <a:t>[142]</a:t>
            </a:r>
            <a:r>
              <a:rPr lang="ko-KR" altLang="en-US" dirty="0"/>
              <a:t> </a:t>
            </a:r>
            <a:r>
              <a:rPr lang="en-US" altLang="ko-KR" dirty="0"/>
              <a:t>. </a:t>
            </a:r>
            <a:r>
              <a:rPr lang="ko-KR" altLang="en-US" dirty="0"/>
              <a:t>마이너스가 된 이유는 소비세 증세에 관한 뛰어 엔화 약세에 따른 가계 부담 증가</a:t>
            </a:r>
            <a:r>
              <a:rPr lang="en-US" altLang="ko-KR" dirty="0"/>
              <a:t>, </a:t>
            </a:r>
            <a:r>
              <a:rPr lang="ko-KR" altLang="en-US" dirty="0"/>
              <a:t>주가 상승에 따른 자산 효과이며 내년에는 </a:t>
            </a:r>
            <a:r>
              <a:rPr lang="en-US" altLang="ko-KR" dirty="0"/>
              <a:t>0.4 </a:t>
            </a:r>
            <a:r>
              <a:rPr lang="ko-KR" altLang="en-US" dirty="0"/>
              <a:t>회복했다</a:t>
            </a:r>
            <a:r>
              <a:rPr lang="en-US" altLang="ko-KR" dirty="0"/>
              <a:t>. </a:t>
            </a:r>
            <a:r>
              <a:rPr lang="ko-KR" altLang="en-US" dirty="0" err="1"/>
              <a:t>헤세이</a:t>
            </a:r>
            <a:r>
              <a:rPr lang="ko-KR" altLang="en-US" dirty="0"/>
              <a:t> </a:t>
            </a:r>
            <a:r>
              <a:rPr lang="en-US" altLang="ko-KR" dirty="0"/>
              <a:t>29 </a:t>
            </a:r>
            <a:r>
              <a:rPr lang="ko-KR" altLang="en-US" dirty="0"/>
              <a:t>년도의 가계 저축률은 </a:t>
            </a:r>
            <a:r>
              <a:rPr lang="en-US" altLang="ko-KR" dirty="0"/>
              <a:t>2.3 % </a:t>
            </a:r>
            <a:r>
              <a:rPr lang="en-US" altLang="ko-KR" baseline="30000" dirty="0">
                <a:hlinkClick r:id="rId5"/>
              </a:rPr>
              <a:t>143</a:t>
            </a:r>
            <a:r>
              <a:rPr lang="ko-KR" altLang="en-US" dirty="0"/>
              <a:t> </a:t>
            </a:r>
            <a:r>
              <a:rPr lang="en-US" altLang="ko-KR" dirty="0"/>
              <a:t>. </a:t>
            </a:r>
            <a:r>
              <a:rPr lang="ko-KR" altLang="en-US" dirty="0"/>
              <a:t>가계 저축률이 급격히 하락한 배경에는 소득 감소</a:t>
            </a:r>
            <a:r>
              <a:rPr lang="en-US" altLang="ko-KR" dirty="0"/>
              <a:t>, </a:t>
            </a:r>
            <a:r>
              <a:rPr lang="ko-KR" altLang="en-US" dirty="0"/>
              <a:t>고용의 비정규 화</a:t>
            </a:r>
            <a:r>
              <a:rPr lang="en-US" altLang="ko-KR" dirty="0"/>
              <a:t>, </a:t>
            </a:r>
            <a:r>
              <a:rPr lang="ko-KR" altLang="en-US" dirty="0"/>
              <a:t>무직 가구의 급증 </a:t>
            </a:r>
            <a:r>
              <a:rPr lang="ko-KR" altLang="en-US" dirty="0" err="1"/>
              <a:t>등을들</a:t>
            </a:r>
            <a:r>
              <a:rPr lang="ko-KR" altLang="en-US" dirty="0"/>
              <a:t> </a:t>
            </a:r>
            <a:r>
              <a:rPr lang="ko-KR" altLang="en-US" dirty="0" err="1"/>
              <a:t>수있다</a:t>
            </a:r>
            <a:r>
              <a:rPr lang="en-US" altLang="ko-KR" dirty="0"/>
              <a:t>. </a:t>
            </a:r>
            <a:r>
              <a:rPr lang="ko-KR" altLang="en-US" dirty="0"/>
              <a:t>가계 저축률은 </a:t>
            </a:r>
            <a:r>
              <a:rPr lang="en-US" altLang="ko-KR" dirty="0"/>
              <a:t>1997 </a:t>
            </a:r>
            <a:r>
              <a:rPr lang="ko-KR" altLang="en-US" dirty="0"/>
              <a:t>년 </a:t>
            </a:r>
            <a:r>
              <a:rPr lang="en-US" altLang="ko-KR" dirty="0"/>
              <a:t>11.4 %</a:t>
            </a:r>
            <a:r>
              <a:rPr lang="ko-KR" altLang="en-US" dirty="0"/>
              <a:t>에서 </a:t>
            </a:r>
            <a:r>
              <a:rPr lang="en-US" altLang="ko-KR" dirty="0"/>
              <a:t>3 </a:t>
            </a:r>
            <a:r>
              <a:rPr lang="ko-KR" altLang="en-US" dirty="0"/>
              <a:t>분의 </a:t>
            </a:r>
            <a:r>
              <a:rPr lang="en-US" altLang="ko-KR" dirty="0"/>
              <a:t>1 </a:t>
            </a:r>
            <a:r>
              <a:rPr lang="ko-KR" altLang="en-US" dirty="0"/>
              <a:t>이하로 갑자기 떨어졌다</a:t>
            </a:r>
            <a:r>
              <a:rPr lang="en-US" altLang="ko-KR" dirty="0"/>
              <a:t>. </a:t>
            </a:r>
            <a:r>
              <a:rPr lang="ko-KR" altLang="en-US" dirty="0"/>
              <a:t>대체로 일본의 가계는 저축하는 경향이 있다고 말한 것은 과거의 </a:t>
            </a:r>
            <a:r>
              <a:rPr lang="ko-KR" altLang="en-US" dirty="0" err="1"/>
              <a:t>일이되고있다</a:t>
            </a:r>
            <a:r>
              <a:rPr lang="en-US" altLang="ko-KR" dirty="0"/>
              <a:t>. </a:t>
            </a:r>
            <a:r>
              <a:rPr lang="ko-KR" altLang="en-US" dirty="0"/>
              <a:t>특히 </a:t>
            </a:r>
            <a:r>
              <a:rPr lang="en-US" altLang="ko-KR" dirty="0"/>
              <a:t>1999 </a:t>
            </a:r>
            <a:r>
              <a:rPr lang="ko-KR" altLang="en-US" dirty="0"/>
              <a:t>년에 </a:t>
            </a:r>
            <a:r>
              <a:rPr lang="en-US" altLang="ko-KR" dirty="0"/>
              <a:t>5 % </a:t>
            </a:r>
            <a:r>
              <a:rPr lang="ko-KR" altLang="en-US" dirty="0"/>
              <a:t>가까이 급격하게 떨어진 이후 </a:t>
            </a:r>
            <a:r>
              <a:rPr lang="en-US" altLang="ko-KR" dirty="0"/>
              <a:t>5 %</a:t>
            </a:r>
            <a:r>
              <a:rPr lang="ko-KR" altLang="en-US" dirty="0"/>
              <a:t>에서 </a:t>
            </a:r>
            <a:r>
              <a:rPr lang="en-US" altLang="ko-KR" dirty="0"/>
              <a:t>4 %</a:t>
            </a:r>
            <a:r>
              <a:rPr lang="ko-KR" altLang="en-US" dirty="0"/>
              <a:t>를 밑도는 장기 하락 추세에 있으며</a:t>
            </a:r>
            <a:r>
              <a:rPr lang="en-US" altLang="ko-KR" dirty="0"/>
              <a:t>, </a:t>
            </a:r>
            <a:r>
              <a:rPr lang="ko-KR" altLang="en-US" dirty="0"/>
              <a:t>급속한 고령화</a:t>
            </a:r>
            <a:r>
              <a:rPr lang="en-US" altLang="ko-KR" dirty="0"/>
              <a:t>, </a:t>
            </a:r>
            <a:r>
              <a:rPr lang="ko-KR" altLang="en-US" dirty="0"/>
              <a:t>임금 정체에 따른 노동 시장에서 퇴출 </a:t>
            </a:r>
            <a:r>
              <a:rPr lang="en-US" altLang="ko-KR" dirty="0"/>
              <a:t>(</a:t>
            </a:r>
            <a:r>
              <a:rPr lang="ko-KR" altLang="en-US" dirty="0"/>
              <a:t>근로 </a:t>
            </a:r>
            <a:r>
              <a:rPr lang="ko-KR" altLang="en-US" dirty="0" err="1"/>
              <a:t>세대의無業화</a:t>
            </a:r>
            <a:r>
              <a:rPr lang="en-US" altLang="ko-KR" dirty="0"/>
              <a:t>), </a:t>
            </a:r>
            <a:r>
              <a:rPr lang="ko-KR" altLang="en-US" dirty="0" err="1"/>
              <a:t>워킹</a:t>
            </a:r>
            <a:r>
              <a:rPr lang="ko-KR" altLang="en-US" dirty="0"/>
              <a:t> </a:t>
            </a:r>
            <a:r>
              <a:rPr lang="ko-KR" altLang="en-US" dirty="0" err="1"/>
              <a:t>푸어</a:t>
            </a:r>
            <a:r>
              <a:rPr lang="ko-KR" altLang="en-US" dirty="0"/>
              <a:t> 층 의 급성장이 </a:t>
            </a:r>
            <a:r>
              <a:rPr lang="ko-KR" altLang="en-US" dirty="0" err="1"/>
              <a:t>배경에있는</a:t>
            </a:r>
            <a:r>
              <a:rPr lang="ko-KR" altLang="en-US" dirty="0"/>
              <a:t> 것으로 생각된다</a:t>
            </a:r>
            <a:r>
              <a:rPr lang="en-US" altLang="ko-KR" dirty="0"/>
              <a:t>. </a:t>
            </a:r>
            <a:r>
              <a:rPr lang="ko-KR" altLang="en-US" dirty="0"/>
              <a:t>무엇보다</a:t>
            </a:r>
            <a:r>
              <a:rPr lang="en-US" altLang="ko-KR" dirty="0"/>
              <a:t>, </a:t>
            </a:r>
            <a:r>
              <a:rPr lang="ko-KR" altLang="en-US" dirty="0"/>
              <a:t>근로자 가구의 </a:t>
            </a:r>
            <a:r>
              <a:rPr lang="ko-KR" altLang="en-US" dirty="0">
                <a:hlinkClick r:id="rId6" tooltip="저축률"/>
              </a:rPr>
              <a:t>흑자 비율</a:t>
            </a:r>
            <a:r>
              <a:rPr lang="ko-KR" altLang="en-US" dirty="0"/>
              <a:t> 은 </a:t>
            </a:r>
            <a:r>
              <a:rPr lang="en-US" altLang="ko-KR" dirty="0"/>
              <a:t>26.8 %</a:t>
            </a:r>
            <a:r>
              <a:rPr lang="ko-KR" altLang="en-US" dirty="0"/>
              <a:t>이며 일본인의 저축에 대한 성향과 라이프 스타일이 극단적으로 변화했다고 보는 것은 </a:t>
            </a:r>
            <a:r>
              <a:rPr lang="ko-KR" altLang="en-US" dirty="0" err="1"/>
              <a:t>경솔한에서</a:t>
            </a:r>
            <a:r>
              <a:rPr lang="ko-KR" altLang="en-US" dirty="0"/>
              <a:t> 가구 구성 중 근로자 가구 비율이 </a:t>
            </a:r>
            <a:r>
              <a:rPr lang="en-US" altLang="ko-KR" dirty="0"/>
              <a:t>53.1 % </a:t>
            </a:r>
            <a:r>
              <a:rPr lang="ko-KR" altLang="en-US" dirty="0"/>
              <a:t>인 반면て전체의 </a:t>
            </a:r>
            <a:r>
              <a:rPr lang="en-US" altLang="ko-KR" dirty="0"/>
              <a:t>30.1 %</a:t>
            </a:r>
            <a:r>
              <a:rPr lang="ko-KR" altLang="en-US" dirty="0"/>
              <a:t>를 차지 무직 가구 </a:t>
            </a:r>
            <a:r>
              <a:rPr lang="en-US" altLang="ko-KR" dirty="0"/>
              <a:t>(</a:t>
            </a:r>
            <a:r>
              <a:rPr lang="ko-KR" altLang="en-US" dirty="0"/>
              <a:t>그 대부분이 고령자 세대이다</a:t>
            </a:r>
            <a:r>
              <a:rPr lang="en-US" altLang="ko-KR" dirty="0"/>
              <a:t>)</a:t>
            </a:r>
            <a:r>
              <a:rPr lang="ko-KR" altLang="en-US" dirty="0"/>
              <a:t>의 </a:t>
            </a:r>
            <a:r>
              <a:rPr lang="ko-KR" altLang="en-US" dirty="0">
                <a:hlinkClick r:id="rId6" tooltip="저축률"/>
              </a:rPr>
              <a:t>흑자 비율</a:t>
            </a:r>
            <a:r>
              <a:rPr lang="ko-KR" altLang="en-US" dirty="0"/>
              <a:t> 이 </a:t>
            </a:r>
            <a:r>
              <a:rPr lang="en-US" altLang="ko-KR" dirty="0"/>
              <a:t>-31.4 %</a:t>
            </a:r>
            <a:r>
              <a:rPr lang="ko-KR" altLang="en-US" dirty="0"/>
              <a:t>로 현저한 </a:t>
            </a:r>
            <a:r>
              <a:rPr lang="ko-KR" altLang="en-US" dirty="0" err="1"/>
              <a:t>마이너스가있는</a:t>
            </a:r>
            <a:r>
              <a:rPr lang="ko-KR" altLang="en-US" dirty="0"/>
              <a:t> 것이 큰 </a:t>
            </a:r>
            <a:r>
              <a:rPr lang="en-US" altLang="ko-KR" baseline="30000" dirty="0">
                <a:hlinkClick r:id="rId7"/>
              </a:rPr>
              <a:t>[144]</a:t>
            </a:r>
            <a:r>
              <a:rPr lang="ko-KR" altLang="en-US" dirty="0"/>
              <a:t>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798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일본경제의 장점과 문제점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1.</a:t>
            </a:r>
            <a:r>
              <a:rPr lang="ko-KR" altLang="en-US" dirty="0" smtClean="0"/>
              <a:t>일본경제의 장점     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2.</a:t>
            </a:r>
            <a:r>
              <a:rPr lang="ko-KR" altLang="en-US" dirty="0" smtClean="0"/>
              <a:t> 일본경제의 문제점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6573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                    </a:t>
            </a:r>
            <a:r>
              <a:rPr lang="ko-KR" altLang="en-US" dirty="0" smtClean="0"/>
              <a:t>장점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/>
              <a:t>일본 제조업의 자존심이었던 도요타자동차의 대량 </a:t>
            </a:r>
            <a:r>
              <a:rPr lang="ko-KR" altLang="en-US" dirty="0" err="1"/>
              <a:t>리콜</a:t>
            </a:r>
            <a:r>
              <a:rPr lang="ko-KR" altLang="en-US" dirty="0"/>
              <a:t> 사태로 인해 일본 제품의 고품질 신화가 도전을 받고 있고 일본경제에 대한 우려도 커지고 있다</a:t>
            </a:r>
            <a:r>
              <a:rPr lang="en-US" altLang="ko-KR" dirty="0"/>
              <a:t>. </a:t>
            </a:r>
            <a:r>
              <a:rPr lang="ko-KR" altLang="en-US" dirty="0"/>
              <a:t>일본경제가 현재 직면하고 있는 어려움은 단기적 경기순환도</a:t>
            </a:r>
            <a:r>
              <a:rPr lang="en-US" altLang="ko-KR" dirty="0"/>
              <a:t>, </a:t>
            </a:r>
            <a:r>
              <a:rPr lang="ko-KR" altLang="en-US" dirty="0"/>
              <a:t>장기불황기와 같은 금융과 실물경제의 복합불황도 아니라 만성적인 저성장에 있다</a:t>
            </a:r>
            <a:r>
              <a:rPr lang="en-US" altLang="ko-KR" dirty="0"/>
              <a:t>. </a:t>
            </a:r>
            <a:r>
              <a:rPr lang="ko-KR" altLang="en-US" dirty="0"/>
              <a:t>인구의 감소 및 고령화로 인한 시장 축소</a:t>
            </a:r>
            <a:r>
              <a:rPr lang="en-US" altLang="ko-KR" dirty="0"/>
              <a:t>, </a:t>
            </a:r>
            <a:r>
              <a:rPr lang="ko-KR" altLang="en-US" dirty="0"/>
              <a:t>소득 </a:t>
            </a:r>
            <a:r>
              <a:rPr lang="ko-KR" altLang="en-US" dirty="0" err="1"/>
              <a:t>창출력</a:t>
            </a:r>
            <a:r>
              <a:rPr lang="ko-KR" altLang="en-US" dirty="0"/>
              <a:t> 약화가 일본경제를 쇠퇴시키고 있는 것이다</a:t>
            </a:r>
            <a:r>
              <a:rPr lang="en-US" altLang="ko-KR" dirty="0"/>
              <a:t>. </a:t>
            </a:r>
            <a:r>
              <a:rPr lang="ko-KR" altLang="en-US" dirty="0"/>
              <a:t>일본은 경제의 성숙화에 맞게 과거의 </a:t>
            </a:r>
            <a:r>
              <a:rPr lang="ko-KR" altLang="en-US" dirty="0" err="1"/>
              <a:t>캐치업형</a:t>
            </a:r>
            <a:r>
              <a:rPr lang="ko-KR" altLang="en-US" dirty="0"/>
              <a:t> 경제시스템을 성숙된 복지 경제시스템으로 개혁하여 출산율을 높이는 데 성공을 거두지 못했다</a:t>
            </a:r>
            <a:r>
              <a:rPr lang="en-US" altLang="ko-KR" dirty="0"/>
              <a:t>. </a:t>
            </a:r>
            <a:r>
              <a:rPr lang="ko-KR" altLang="en-US" dirty="0"/>
              <a:t>지나치게 엔저에 의존하면서 탈공업화 사회를 준비하기 위한 서비스업의 경쟁력 강화에도 실패했다</a:t>
            </a:r>
            <a:r>
              <a:rPr lang="en-US" altLang="ko-KR" dirty="0"/>
              <a:t>. </a:t>
            </a:r>
            <a:r>
              <a:rPr lang="ko-KR" altLang="en-US" dirty="0"/>
              <a:t>이와 같은 일본의 쇠퇴 현상은 일본과 같이 </a:t>
            </a:r>
            <a:r>
              <a:rPr lang="ko-KR" altLang="en-US" dirty="0" err="1"/>
              <a:t>캐치업형</a:t>
            </a:r>
            <a:r>
              <a:rPr lang="ko-KR" altLang="en-US" dirty="0"/>
              <a:t> 시스템으로 성장해 왔고</a:t>
            </a:r>
            <a:r>
              <a:rPr lang="en-US" altLang="ko-KR" dirty="0"/>
              <a:t>, </a:t>
            </a:r>
            <a:r>
              <a:rPr lang="ko-KR" altLang="en-US" dirty="0"/>
              <a:t>현재 </a:t>
            </a:r>
            <a:r>
              <a:rPr lang="ko-KR" altLang="en-US" dirty="0" err="1"/>
              <a:t>저출산</a:t>
            </a:r>
            <a:r>
              <a:rPr lang="en-US" altLang="ko-KR" dirty="0"/>
              <a:t>·</a:t>
            </a:r>
            <a:r>
              <a:rPr lang="ko-KR" altLang="en-US" dirty="0"/>
              <a:t>고령화에 직면하고 있는 한국경제에도 시사하는 바가 크다고 할 수 있다</a:t>
            </a:r>
            <a:r>
              <a:rPr lang="en-US" altLang="ko-KR" dirty="0"/>
              <a:t>. </a:t>
            </a:r>
            <a:r>
              <a:rPr lang="ko-KR" altLang="en-US" dirty="0"/>
              <a:t>한국에서도 급격한 고령화와 함께 소비지출의 감퇴 등 저성장 압력이 현실화될 것으로 보이기 때문이다</a:t>
            </a:r>
            <a:r>
              <a:rPr lang="en-US" altLang="ko-KR" dirty="0"/>
              <a:t>. </a:t>
            </a:r>
            <a:r>
              <a:rPr lang="ko-KR" altLang="en-US" dirty="0" err="1"/>
              <a:t>저출산과</a:t>
            </a:r>
            <a:r>
              <a:rPr lang="ko-KR" altLang="en-US" dirty="0"/>
              <a:t> 저성장의 악순환을 차단하기 위해서는 </a:t>
            </a:r>
            <a:r>
              <a:rPr lang="ko-KR" altLang="en-US" dirty="0" err="1"/>
              <a:t>복지사회와시장친화적인</a:t>
            </a:r>
            <a:r>
              <a:rPr lang="ko-KR" altLang="en-US" dirty="0"/>
              <a:t> 경제시스템 결합을 통해 경제</a:t>
            </a:r>
            <a:r>
              <a:rPr lang="en-US" altLang="ko-KR" dirty="0"/>
              <a:t>·</a:t>
            </a:r>
            <a:r>
              <a:rPr lang="ko-KR" altLang="en-US" dirty="0"/>
              <a:t>사회적 활력을 유지할 필요가 있다</a:t>
            </a:r>
            <a:r>
              <a:rPr lang="en-US" altLang="ko-KR" dirty="0"/>
              <a:t>. </a:t>
            </a:r>
            <a:r>
              <a:rPr lang="ko-KR" altLang="en-US" dirty="0"/>
              <a:t>인구고령화와 저성장의 악순환이 본격화하기 이전에 생활 기반의 확충과 탈공업화 시대를 위한 미래 준비가 </a:t>
            </a:r>
            <a:r>
              <a:rPr lang="ko-KR" altLang="en-US" dirty="0" err="1"/>
              <a:t>필요한시점이다</a:t>
            </a:r>
            <a:r>
              <a:rPr lang="en-US" altLang="ko-KR" dirty="0"/>
              <a:t>. - </a:t>
            </a:r>
            <a:r>
              <a:rPr lang="ko-KR" altLang="en-US" dirty="0" err="1"/>
              <a:t>엘지경제연구원</a:t>
            </a:r>
            <a:r>
              <a:rPr lang="en-US" altLang="ko-KR" dirty="0"/>
              <a:t>-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402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55576" y="1268760"/>
            <a:ext cx="7315200" cy="3539527"/>
          </a:xfrm>
        </p:spPr>
        <p:txBody>
          <a:bodyPr/>
          <a:lstStyle/>
          <a:p>
            <a:pPr fontAlgn="base"/>
            <a:r>
              <a:rPr lang="ko-KR" altLang="en-US" dirty="0"/>
              <a:t>일본은 광물이 부족한 나라이고 경작 면적이 작고 화산이 많기 때문에 지진이 자주 발생하고 전쟁의 큰 결과를 겪습니다</a:t>
            </a:r>
            <a:r>
              <a:rPr lang="en-US" altLang="ko-KR" dirty="0"/>
              <a:t>.</a:t>
            </a:r>
            <a:r>
              <a:rPr lang="ko-KR" altLang="en-US" dirty="0"/>
              <a:t>그러나 일본은 경제</a:t>
            </a:r>
            <a:r>
              <a:rPr lang="en-US" altLang="ko-KR" dirty="0"/>
              <a:t>, </a:t>
            </a:r>
            <a:r>
              <a:rPr lang="ko-KR" altLang="en-US" dirty="0"/>
              <a:t>사회</a:t>
            </a:r>
            <a:r>
              <a:rPr lang="en-US" altLang="ko-KR" dirty="0"/>
              <a:t>, </a:t>
            </a:r>
            <a:r>
              <a:rPr lang="ko-KR" altLang="en-US" dirty="0"/>
              <a:t>교육의 여러 분야에서 개혁을 수행하고 많은 성과를 거두었으며 미국 다음으로 세계 제 </a:t>
            </a:r>
            <a:r>
              <a:rPr lang="en-US" altLang="ko-KR" dirty="0"/>
              <a:t>2</a:t>
            </a:r>
            <a:r>
              <a:rPr lang="ko-KR" altLang="en-US" dirty="0"/>
              <a:t>의 산업 </a:t>
            </a:r>
            <a:r>
              <a:rPr lang="ko-KR" altLang="en-US" dirty="0" err="1"/>
              <a:t>강국이되었습니다</a:t>
            </a:r>
            <a:r>
              <a:rPr lang="en-US" altLang="ko-KR" dirty="0"/>
              <a:t>.</a:t>
            </a:r>
            <a:r>
              <a:rPr lang="ko-KR" altLang="en-US" dirty="0"/>
              <a:t>일본은 사람들의 일상 생활에 도입하기 위해 첨단 기술에 </a:t>
            </a:r>
            <a:r>
              <a:rPr lang="ko-KR" altLang="en-US" dirty="0" err="1"/>
              <a:t>중점을두고</a:t>
            </a:r>
            <a:r>
              <a:rPr lang="ko-KR" altLang="en-US" dirty="0"/>
              <a:t> 있으며 과학 기술 분야에서도 세계 선두에 있습니다</a:t>
            </a:r>
            <a:r>
              <a:rPr lang="en-US" altLang="ko-KR" dirty="0"/>
              <a:t>.</a:t>
            </a:r>
            <a:r>
              <a:rPr lang="ko-KR" altLang="en-US" dirty="0"/>
              <a:t>어업과 목재 생산은 일본에서 가장 발전된 두 가지 산업으로 거의 모든 지방에서 연간 수천 톤의 어획량이 엄청납니다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4433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99592" y="980729"/>
            <a:ext cx="7330008" cy="5328632"/>
          </a:xfrm>
        </p:spPr>
        <p:txBody>
          <a:bodyPr/>
          <a:lstStyle/>
          <a:p>
            <a:r>
              <a:rPr lang="ko-KR" altLang="en-US" b="1" dirty="0"/>
              <a:t>일본인은</a:t>
            </a:r>
            <a:r>
              <a:rPr lang="ko-KR" altLang="en-US" dirty="0"/>
              <a:t> 항상 높은 책임감</a:t>
            </a:r>
            <a:r>
              <a:rPr lang="en-US" altLang="ko-KR" dirty="0"/>
              <a:t>, </a:t>
            </a:r>
            <a:r>
              <a:rPr lang="ko-KR" altLang="en-US" dirty="0"/>
              <a:t>자기 훈련</a:t>
            </a:r>
            <a:r>
              <a:rPr lang="en-US" altLang="ko-KR" dirty="0"/>
              <a:t>, </a:t>
            </a:r>
            <a:r>
              <a:rPr lang="ko-KR" altLang="en-US" dirty="0"/>
              <a:t>근면</a:t>
            </a:r>
            <a:r>
              <a:rPr lang="en-US" altLang="ko-KR" dirty="0"/>
              <a:t>, </a:t>
            </a:r>
            <a:r>
              <a:rPr lang="ko-KR" altLang="en-US" dirty="0"/>
              <a:t>절약</a:t>
            </a:r>
            <a:r>
              <a:rPr lang="en-US" altLang="ko-KR" dirty="0"/>
              <a:t>, </a:t>
            </a:r>
            <a:r>
              <a:rPr lang="ko-KR" altLang="en-US" dirty="0"/>
              <a:t>충성심을 가지고 있으며 항상 시간을 소중하게 생각합니다</a:t>
            </a:r>
            <a:r>
              <a:rPr lang="en-US" altLang="ko-KR" dirty="0"/>
              <a:t>. </a:t>
            </a:r>
            <a:r>
              <a:rPr lang="ko-KR" altLang="en-US" dirty="0"/>
              <a:t>또한 일본인은 여전히 ​​고대로부터 강한 미덕</a:t>
            </a:r>
            <a:r>
              <a:rPr lang="en-US" altLang="ko-KR" dirty="0"/>
              <a:t>, </a:t>
            </a:r>
            <a:r>
              <a:rPr lang="ko-KR" altLang="en-US" dirty="0"/>
              <a:t>사무라이 정신을 유지하고 있습니다</a:t>
            </a:r>
            <a:r>
              <a:rPr lang="en-US" altLang="ko-KR" dirty="0"/>
              <a:t>.</a:t>
            </a:r>
            <a:r>
              <a:rPr lang="ko-KR" altLang="en-US" dirty="0"/>
              <a:t>이러한 자질 덕분에 일본인은 전쟁의 잿더미에서 현대의 강국으로 떠오르는 문명 국가를 건설했으며</a:t>
            </a:r>
            <a:r>
              <a:rPr lang="en-US" altLang="ko-KR" dirty="0"/>
              <a:t>, </a:t>
            </a:r>
            <a:r>
              <a:rPr lang="ko-KR" altLang="en-US" dirty="0"/>
              <a:t>이는 전 세계 모든 사람에게 빛나는 </a:t>
            </a:r>
            <a:r>
              <a:rPr lang="ko-KR" altLang="en-US" dirty="0" err="1" smtClean="0"/>
              <a:t>모범이되었습니다</a:t>
            </a:r>
            <a:r>
              <a:rPr lang="en-US" altLang="ko-KR" dirty="0"/>
              <a:t>. </a:t>
            </a:r>
            <a:r>
              <a:rPr lang="ko-KR" altLang="en-US" dirty="0"/>
              <a:t>세계가 뒤 따랐다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AutoShape 2" descr="Văn hóa làm việc của người Nhật rất đáng học tập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" name="AutoShape 4" descr="Văn hóa làm việc của người Nhật rất đáng học tập"/>
          <p:cNvSpPr>
            <a:spLocks noChangeAspect="1" noChangeArrowheads="1"/>
          </p:cNvSpPr>
          <p:nvPr/>
        </p:nvSpPr>
        <p:spPr bwMode="auto">
          <a:xfrm>
            <a:off x="3206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140968"/>
            <a:ext cx="4572000" cy="270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727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764705"/>
            <a:ext cx="7762056" cy="5544656"/>
          </a:xfrm>
        </p:spPr>
        <p:txBody>
          <a:bodyPr/>
          <a:lstStyle/>
          <a:p>
            <a:r>
              <a:rPr lang="ko-KR" altLang="en-US" dirty="0"/>
              <a:t>일본 경제의 위상 하락은 동아시아 경제를 뛰어넘어 아시아경제의 부흥여부에 상당한 영향을 미칠 것으로 보인다</a:t>
            </a:r>
            <a:r>
              <a:rPr lang="en-US" altLang="ko-KR" dirty="0"/>
              <a:t>. </a:t>
            </a:r>
            <a:r>
              <a:rPr lang="ko-KR" altLang="en-US" dirty="0"/>
              <a:t>일본의 경제가 쇠퇴의 길을 걷고 있다는 근거는 다음 그림을 참고하면 되겠다</a:t>
            </a:r>
          </a:p>
          <a:p>
            <a:r>
              <a:rPr lang="ko-KR" altLang="en-US" dirty="0"/>
              <a:t> </a:t>
            </a:r>
          </a:p>
          <a:p>
            <a:endParaRPr lang="ko-KR" altLang="en-US" dirty="0"/>
          </a:p>
        </p:txBody>
      </p:sp>
      <p:pic>
        <p:nvPicPr>
          <p:cNvPr id="1026" name="Picture 2" descr="첨부 이미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64904"/>
            <a:ext cx="4821535" cy="340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620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88640"/>
            <a:ext cx="8352928" cy="6264696"/>
          </a:xfrm>
        </p:spPr>
        <p:txBody>
          <a:bodyPr/>
          <a:lstStyle/>
          <a:p>
            <a:r>
              <a:rPr lang="ko-KR" altLang="en-US" dirty="0"/>
              <a:t>일본 경제의 쇠퇴는 우리나라와 중국에게 큰 영향을 줄 것이다</a:t>
            </a:r>
            <a:r>
              <a:rPr lang="en-US" altLang="ko-KR" dirty="0"/>
              <a:t>. </a:t>
            </a:r>
            <a:r>
              <a:rPr lang="ko-KR" altLang="en-US" dirty="0"/>
              <a:t>일본 경제의 강점은 다른 선진국가와는 달리 제조업이 일본경제의 성장을 견인시켜왔다</a:t>
            </a:r>
            <a:r>
              <a:rPr lang="en-US" altLang="ko-KR" dirty="0"/>
              <a:t>. </a:t>
            </a:r>
            <a:r>
              <a:rPr lang="ko-KR" altLang="en-US" dirty="0"/>
              <a:t>그런데 최근 도요타의 품질 문제 등으로 일본 제조업의 존폐위기가 발생했다</a:t>
            </a:r>
            <a:r>
              <a:rPr lang="en-US" altLang="ko-KR" dirty="0"/>
              <a:t>. </a:t>
            </a:r>
            <a:r>
              <a:rPr lang="ko-KR" altLang="en-US" dirty="0"/>
              <a:t>일본과 비교의 대상이 되는 수출선진국 독일의 경우 세계 수출시장 </a:t>
            </a:r>
            <a:r>
              <a:rPr lang="ko-KR" altLang="en-US" dirty="0" err="1"/>
              <a:t>점유율율</a:t>
            </a:r>
            <a:r>
              <a:rPr lang="ko-KR" altLang="en-US" dirty="0"/>
              <a:t> </a:t>
            </a:r>
            <a:r>
              <a:rPr lang="en-US" altLang="ko-KR" dirty="0"/>
              <a:t>10%</a:t>
            </a:r>
            <a:r>
              <a:rPr lang="ko-KR" altLang="en-US" dirty="0"/>
              <a:t>로 유지하고 있는데 일본의 경우 </a:t>
            </a:r>
            <a:r>
              <a:rPr lang="en-US" altLang="ko-KR" dirty="0"/>
              <a:t>4%</a:t>
            </a:r>
            <a:r>
              <a:rPr lang="ko-KR" altLang="en-US" dirty="0"/>
              <a:t>대로 하락하고 이후 더 하락할 수 있어 보인다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 </a:t>
            </a:r>
          </a:p>
          <a:p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64904"/>
            <a:ext cx="5110881" cy="382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1257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99592" y="980729"/>
            <a:ext cx="7330008" cy="5328632"/>
          </a:xfrm>
        </p:spPr>
        <p:txBody>
          <a:bodyPr>
            <a:normAutofit/>
          </a:bodyPr>
          <a:lstStyle/>
          <a:p>
            <a:r>
              <a:rPr lang="ko-KR" altLang="en-US" dirty="0"/>
              <a:t>그렇다면 일본의 쇠퇴의 배경은 무엇일까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첫 번째로 인구의 감소와 고령화 대응의 부진이다</a:t>
            </a:r>
            <a:r>
              <a:rPr lang="en-US" altLang="ko-KR" dirty="0"/>
              <a:t>. </a:t>
            </a:r>
            <a:r>
              <a:rPr lang="ko-KR" altLang="en-US" dirty="0"/>
              <a:t>총인구 감소가 경제 및 사회의 활력을 떨어뜨리고 있으며 이로 인해 생산활동의 위축</a:t>
            </a:r>
            <a:r>
              <a:rPr lang="en-US" altLang="ko-KR" dirty="0"/>
              <a:t>, </a:t>
            </a:r>
            <a:r>
              <a:rPr lang="ko-KR" altLang="en-US" dirty="0"/>
              <a:t>소득의 감소</a:t>
            </a:r>
            <a:r>
              <a:rPr lang="en-US" altLang="ko-KR" dirty="0"/>
              <a:t>, </a:t>
            </a:r>
            <a:r>
              <a:rPr lang="ko-KR" altLang="en-US" dirty="0"/>
              <a:t>소비시장의 감소로 이어질 수 밖에 없다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두 번째로 </a:t>
            </a:r>
            <a:r>
              <a:rPr lang="ko-KR" altLang="en-US" dirty="0" err="1"/>
              <a:t>캐치업형</a:t>
            </a:r>
            <a:r>
              <a:rPr lang="ko-KR" altLang="en-US" dirty="0"/>
              <a:t> 경제에서 성숙된 경제로의 개혁 실패이다</a:t>
            </a:r>
            <a:r>
              <a:rPr lang="en-US" altLang="ko-KR" dirty="0"/>
              <a:t>. </a:t>
            </a:r>
            <a:r>
              <a:rPr lang="ko-KR" altLang="en-US" dirty="0"/>
              <a:t>개발 위주의 초기 경제 성장 모델을 탈피하지 못한 채 점차 활력을 상실하고 있다고 할 수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세 번째로 기존 강점을 고집한 전략과 산업선진화의 후퇴이다</a:t>
            </a:r>
            <a:r>
              <a:rPr lang="en-US" altLang="ko-KR" dirty="0"/>
              <a:t>. </a:t>
            </a:r>
            <a:r>
              <a:rPr lang="ko-KR" altLang="en-US" dirty="0"/>
              <a:t>일본은 고품질의 제품을 제조하겠다는 </a:t>
            </a:r>
            <a:r>
              <a:rPr lang="en-US" altLang="ko-KR" dirty="0"/>
              <a:t>'</a:t>
            </a:r>
            <a:r>
              <a:rPr lang="ko-KR" altLang="en-US" dirty="0" err="1"/>
              <a:t>모노즈쿠리</a:t>
            </a:r>
            <a:r>
              <a:rPr lang="en-US" altLang="ko-KR" dirty="0"/>
              <a:t>'</a:t>
            </a:r>
            <a:r>
              <a:rPr lang="ko-KR" altLang="en-US" dirty="0"/>
              <a:t>라는 강점을 지속적으로 활용하는 전략을 채택했지만 </a:t>
            </a:r>
            <a:r>
              <a:rPr lang="en-US" altLang="ko-KR" dirty="0"/>
              <a:t>2000</a:t>
            </a:r>
            <a:r>
              <a:rPr lang="ko-KR" altLang="en-US" dirty="0"/>
              <a:t>년대 들어서 신흥국과의 </a:t>
            </a:r>
            <a:r>
              <a:rPr lang="ko-KR" altLang="en-US" dirty="0" err="1"/>
              <a:t>경쟁소에서</a:t>
            </a:r>
            <a:r>
              <a:rPr lang="ko-KR" altLang="en-US" dirty="0"/>
              <a:t> 끝없는 가격경쟁과 임금억제 경쟁에 휘말리며 점차 무너지기 시작했다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 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4302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315200" cy="1154097"/>
          </a:xfrm>
        </p:spPr>
        <p:txBody>
          <a:bodyPr/>
          <a:lstStyle/>
          <a:p>
            <a:pPr algn="just"/>
            <a:r>
              <a:rPr lang="ko-KR" altLang="en-US" dirty="0" smtClean="0"/>
              <a:t>                  문제점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340769"/>
            <a:ext cx="8352928" cy="4968551"/>
          </a:xfrm>
        </p:spPr>
        <p:txBody>
          <a:bodyPr>
            <a:normAutofit fontScale="85000" lnSpcReduction="10000"/>
          </a:bodyPr>
          <a:lstStyle/>
          <a:p>
            <a:r>
              <a:rPr lang="ko-KR" altLang="en-US" b="1" dirty="0"/>
              <a:t>인당 </a:t>
            </a:r>
            <a:r>
              <a:rPr lang="en-US" altLang="ko-KR" b="1" dirty="0"/>
              <a:t>GDP </a:t>
            </a:r>
            <a:r>
              <a:rPr lang="ko-KR" altLang="en-US" b="1" dirty="0"/>
              <a:t>순위 하락 </a:t>
            </a:r>
            <a:r>
              <a:rPr lang="en-US" altLang="ko-KR" dirty="0"/>
              <a:t>[ </a:t>
            </a:r>
            <a:r>
              <a:rPr lang="ko-KR" altLang="en-US" dirty="0">
                <a:hlinkClick r:id="rId2" tooltip="절 편집 : 국민 일인당 GDP 순위 하락"/>
              </a:rPr>
              <a:t>편집 </a:t>
            </a:r>
            <a:r>
              <a:rPr lang="en-US" altLang="ko-KR" dirty="0"/>
              <a:t>]</a:t>
            </a:r>
            <a:endParaRPr lang="ko-KR" altLang="en-US" b="1" dirty="0"/>
          </a:p>
          <a:p>
            <a:r>
              <a:rPr lang="ko-KR" altLang="en-US" dirty="0"/>
              <a:t>일본은 </a:t>
            </a:r>
            <a:r>
              <a:rPr lang="en-US" altLang="ko-KR" dirty="0">
                <a:hlinkClick r:id="rId3" tooltip="1993 년"/>
              </a:rPr>
              <a:t>1993 </a:t>
            </a:r>
            <a:r>
              <a:rPr lang="ko-KR" altLang="en-US" dirty="0">
                <a:hlinkClick r:id="rId3" tooltip="1993 년"/>
              </a:rPr>
              <a:t>년</a:t>
            </a:r>
            <a:r>
              <a:rPr lang="ko-KR" altLang="en-US" dirty="0"/>
              <a:t> 에 </a:t>
            </a:r>
            <a:r>
              <a:rPr lang="en-US" altLang="ko-KR" dirty="0"/>
              <a:t>1 </a:t>
            </a:r>
            <a:r>
              <a:rPr lang="ko-KR" altLang="en-US" dirty="0"/>
              <a:t>인당 국내 총생산 </a:t>
            </a:r>
            <a:r>
              <a:rPr lang="en-US" altLang="ko-KR" dirty="0"/>
              <a:t>(</a:t>
            </a:r>
            <a:r>
              <a:rPr lang="ko-KR" altLang="en-US" dirty="0"/>
              <a:t>명목 </a:t>
            </a:r>
            <a:r>
              <a:rPr lang="en-US" altLang="ko-KR" dirty="0"/>
              <a:t>GDP)</a:t>
            </a:r>
            <a:r>
              <a:rPr lang="ko-KR" altLang="en-US" dirty="0"/>
              <a:t>이 세계 </a:t>
            </a:r>
            <a:r>
              <a:rPr lang="en-US" altLang="ko-KR" dirty="0"/>
              <a:t>2 </a:t>
            </a:r>
            <a:r>
              <a:rPr lang="ko-KR" altLang="en-US" dirty="0"/>
              <a:t>위 였지만 점차 하락을 계속하고 </a:t>
            </a:r>
            <a:r>
              <a:rPr lang="en-US" altLang="ko-KR" dirty="0">
                <a:hlinkClick r:id="rId4" tooltip="국제 통화 기금"/>
              </a:rPr>
              <a:t>IMF</a:t>
            </a:r>
            <a:r>
              <a:rPr lang="ko-KR" altLang="en-US" dirty="0"/>
              <a:t> 발표에서 </a:t>
            </a:r>
            <a:r>
              <a:rPr lang="en-US" altLang="ko-KR" dirty="0"/>
              <a:t>2016 </a:t>
            </a:r>
            <a:r>
              <a:rPr lang="ko-KR" altLang="en-US" dirty="0"/>
              <a:t>년 추계는 </a:t>
            </a:r>
            <a:r>
              <a:rPr lang="en-US" altLang="ko-KR" dirty="0"/>
              <a:t>24 </a:t>
            </a:r>
            <a:r>
              <a:rPr lang="ko-KR" altLang="en-US" dirty="0"/>
              <a:t>위까지 떨어졌다</a:t>
            </a:r>
            <a:r>
              <a:rPr lang="en-US" altLang="ko-KR" dirty="0"/>
              <a:t>. </a:t>
            </a:r>
            <a:r>
              <a:rPr lang="ko-KR" altLang="en-US" dirty="0"/>
              <a:t>고령화 사회 도래와 함께 일본 쇠퇴의 </a:t>
            </a:r>
            <a:r>
              <a:rPr lang="ko-KR" altLang="en-US" dirty="0" err="1"/>
              <a:t>조짐이라고하는</a:t>
            </a:r>
            <a:r>
              <a:rPr lang="ko-KR" altLang="en-US" dirty="0"/>
              <a:t> </a:t>
            </a:r>
            <a:r>
              <a:rPr lang="ko-KR" altLang="en-US" dirty="0" err="1"/>
              <a:t>의견이있다</a:t>
            </a:r>
            <a:r>
              <a:rPr lang="en-US" altLang="ko-KR" dirty="0"/>
              <a:t>. </a:t>
            </a:r>
            <a:r>
              <a:rPr lang="ko-KR" altLang="en-US" dirty="0"/>
              <a:t>그러나 최근 </a:t>
            </a:r>
            <a:r>
              <a:rPr lang="en-US" altLang="ko-KR" baseline="30000" dirty="0"/>
              <a:t>[ </a:t>
            </a:r>
            <a:r>
              <a:rPr lang="ko-KR" altLang="en-US" i="1" baseline="30000" dirty="0">
                <a:hlinkClick r:id="rId5" tooltip="Wikipedia : 말을 濁さ 않는"/>
              </a:rPr>
              <a:t>언제</a:t>
            </a:r>
            <a:r>
              <a:rPr lang="en-US" altLang="ko-KR" i="1" baseline="30000" dirty="0">
                <a:hlinkClick r:id="rId5" tooltip="Wikipedia : 말을 濁さ 않는"/>
              </a:rPr>
              <a:t>?</a:t>
            </a:r>
            <a:r>
              <a:rPr lang="ko-KR" altLang="en-US" baseline="30000" dirty="0"/>
              <a:t> </a:t>
            </a:r>
            <a:r>
              <a:rPr lang="en-US" altLang="ko-KR" baseline="30000" dirty="0"/>
              <a:t>] </a:t>
            </a:r>
            <a:r>
              <a:rPr lang="ko-KR" altLang="en-US" dirty="0">
                <a:hlinkClick r:id="rId6" tooltip="유로"/>
              </a:rPr>
              <a:t>유로</a:t>
            </a:r>
            <a:r>
              <a:rPr lang="ko-KR" altLang="en-US" dirty="0"/>
              <a:t> 강세가 이어 그것이 </a:t>
            </a:r>
            <a:r>
              <a:rPr lang="en-US" altLang="ko-KR" dirty="0"/>
              <a:t>GDP </a:t>
            </a:r>
            <a:r>
              <a:rPr lang="ko-KR" altLang="en-US" dirty="0"/>
              <a:t>통계에 반영되어 유럽 각국의 순위가 </a:t>
            </a:r>
            <a:r>
              <a:rPr lang="ko-KR" altLang="en-US" dirty="0" err="1"/>
              <a:t>높게되어있는</a:t>
            </a:r>
            <a:r>
              <a:rPr lang="ko-KR" altLang="en-US" dirty="0"/>
              <a:t> </a:t>
            </a:r>
            <a:r>
              <a:rPr lang="ko-KR" altLang="en-US" dirty="0" err="1"/>
              <a:t>면도있다</a:t>
            </a:r>
            <a:r>
              <a:rPr lang="en-US" altLang="ko-KR" dirty="0"/>
              <a:t>. </a:t>
            </a:r>
            <a:r>
              <a:rPr lang="ko-KR" altLang="en-US" dirty="0"/>
              <a:t>또한 일본은 최근 수출 산업을 위해 </a:t>
            </a:r>
            <a:r>
              <a:rPr lang="ko-KR" altLang="en-US" dirty="0">
                <a:hlinkClick r:id="rId7" tooltip="엔저"/>
              </a:rPr>
              <a:t>엔저</a:t>
            </a:r>
            <a:r>
              <a:rPr lang="ko-KR" altLang="en-US" dirty="0"/>
              <a:t> 정책을 취하고 있기 때문에 이것이 달러로 계산되는 </a:t>
            </a:r>
            <a:r>
              <a:rPr lang="en-US" altLang="ko-KR" dirty="0"/>
              <a:t>GDP</a:t>
            </a:r>
            <a:r>
              <a:rPr lang="ko-KR" altLang="en-US" dirty="0"/>
              <a:t>를 </a:t>
            </a:r>
            <a:r>
              <a:rPr lang="ko-KR" altLang="en-US" dirty="0" err="1"/>
              <a:t>낮게하고</a:t>
            </a:r>
            <a:r>
              <a:rPr lang="ko-KR" altLang="en-US" dirty="0"/>
              <a:t> 있다는 </a:t>
            </a:r>
            <a:r>
              <a:rPr lang="ko-KR" altLang="en-US" dirty="0" err="1"/>
              <a:t>지적이있다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아시아에서 일본은 오랜 </a:t>
            </a:r>
            <a:r>
              <a:rPr lang="en-US" altLang="ko-KR" dirty="0"/>
              <a:t>1 </a:t>
            </a:r>
            <a:r>
              <a:rPr lang="ko-KR" altLang="en-US" dirty="0"/>
              <a:t>위를 유지했지만 </a:t>
            </a:r>
            <a:r>
              <a:rPr lang="en-US" altLang="ko-KR" dirty="0"/>
              <a:t>IMF</a:t>
            </a:r>
            <a:r>
              <a:rPr lang="ko-KR" altLang="en-US" dirty="0"/>
              <a:t>의 발표는 </a:t>
            </a:r>
            <a:r>
              <a:rPr lang="en-US" altLang="ko-KR" dirty="0"/>
              <a:t>2007 </a:t>
            </a:r>
            <a:r>
              <a:rPr lang="ko-KR" altLang="en-US" dirty="0"/>
              <a:t>년 싱가포르에 밀려 아시아 </a:t>
            </a:r>
            <a:r>
              <a:rPr lang="en-US" altLang="ko-KR" dirty="0"/>
              <a:t>2 </a:t>
            </a:r>
            <a:r>
              <a:rPr lang="ko-KR" altLang="en-US" dirty="0"/>
              <a:t>위로 추락했다</a:t>
            </a:r>
            <a:r>
              <a:rPr lang="en-US" altLang="ko-KR" dirty="0"/>
              <a:t>. </a:t>
            </a:r>
            <a:r>
              <a:rPr lang="ko-KR" altLang="en-US" dirty="0"/>
              <a:t>또한 </a:t>
            </a:r>
            <a:r>
              <a:rPr lang="en-US" altLang="ko-KR" dirty="0"/>
              <a:t>IMF </a:t>
            </a:r>
            <a:r>
              <a:rPr lang="ko-KR" altLang="en-US" dirty="0"/>
              <a:t>발표 </a:t>
            </a:r>
            <a:r>
              <a:rPr lang="en-US" altLang="ko-KR" dirty="0"/>
              <a:t>2008 </a:t>
            </a:r>
            <a:r>
              <a:rPr lang="ko-KR" altLang="en-US" dirty="0"/>
              <a:t>년 確報 값은 브루나이가 초과 후 엔고를 받고 일본이 역전했지만</a:t>
            </a:r>
            <a:r>
              <a:rPr lang="en-US" altLang="ko-KR" dirty="0"/>
              <a:t>, 2013 </a:t>
            </a:r>
            <a:r>
              <a:rPr lang="ko-KR" altLang="en-US" dirty="0"/>
              <a:t>년 이후의 엔화 약세 정책으로 다시 브루나이가 역전됐다</a:t>
            </a:r>
            <a:r>
              <a:rPr lang="en-US" altLang="ko-KR" dirty="0"/>
              <a:t>. </a:t>
            </a:r>
            <a:r>
              <a:rPr lang="ko-KR" altLang="en-US" dirty="0"/>
              <a:t>또한</a:t>
            </a:r>
            <a:r>
              <a:rPr lang="en-US" altLang="ko-KR" dirty="0"/>
              <a:t>, </a:t>
            </a:r>
            <a:r>
              <a:rPr lang="ko-KR" altLang="en-US" dirty="0"/>
              <a:t>브루나이는 </a:t>
            </a:r>
            <a:r>
              <a:rPr lang="ko-KR" altLang="en-US" dirty="0" err="1"/>
              <a:t>소득세가없고</a:t>
            </a:r>
            <a:r>
              <a:rPr lang="en-US" altLang="ko-KR" dirty="0"/>
              <a:t>, </a:t>
            </a:r>
            <a:r>
              <a:rPr lang="ko-KR" altLang="en-US" dirty="0"/>
              <a:t>교육비</a:t>
            </a:r>
            <a:r>
              <a:rPr lang="en-US" altLang="ko-KR" dirty="0"/>
              <a:t>, </a:t>
            </a:r>
            <a:r>
              <a:rPr lang="ko-KR" altLang="en-US" dirty="0"/>
              <a:t>의료비도 </a:t>
            </a:r>
            <a:r>
              <a:rPr lang="ko-KR" altLang="en-US" dirty="0" err="1"/>
              <a:t>무료로하기</a:t>
            </a:r>
            <a:r>
              <a:rPr lang="ko-KR" altLang="en-US" dirty="0"/>
              <a:t> 때문에 실제 생활 수준은 일본보다 위에 세계 최고 </a:t>
            </a:r>
            <a:r>
              <a:rPr lang="ko-KR" altLang="en-US" dirty="0" err="1"/>
              <a:t>수준에있는</a:t>
            </a:r>
            <a:r>
              <a:rPr lang="ko-KR" altLang="en-US" dirty="0"/>
              <a:t> 것으로 보인다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또한 근로 </a:t>
            </a:r>
            <a:r>
              <a:rPr lang="ko-KR" altLang="en-US" dirty="0" err="1"/>
              <a:t>시간면에서도</a:t>
            </a:r>
            <a:r>
              <a:rPr lang="ko-KR" altLang="en-US" dirty="0"/>
              <a:t> </a:t>
            </a:r>
            <a:r>
              <a:rPr lang="en-US" altLang="ko-KR" dirty="0">
                <a:hlinkClick r:id="rId8" tooltip="경제 협력 개발기구"/>
              </a:rPr>
              <a:t>OECD</a:t>
            </a:r>
            <a:r>
              <a:rPr lang="ko-KR" altLang="en-US" dirty="0"/>
              <a:t> 의 </a:t>
            </a:r>
            <a:r>
              <a:rPr lang="en-US" altLang="ko-KR" dirty="0"/>
              <a:t>2006 </a:t>
            </a:r>
            <a:r>
              <a:rPr lang="ko-KR" altLang="en-US" dirty="0"/>
              <a:t>년 통계에서는 일본의 평균 노동 시간은 </a:t>
            </a:r>
            <a:r>
              <a:rPr lang="en-US" altLang="ko-KR" dirty="0"/>
              <a:t>1775 </a:t>
            </a:r>
            <a:r>
              <a:rPr lang="ko-KR" altLang="en-US" dirty="0"/>
              <a:t>시간이며</a:t>
            </a:r>
            <a:r>
              <a:rPr lang="en-US" altLang="ko-KR" dirty="0"/>
              <a:t>, </a:t>
            </a:r>
            <a:r>
              <a:rPr lang="ko-KR" altLang="en-US" dirty="0"/>
              <a:t>국제 수준에 비해 길고 통계 서비스 잔업 포함되어 있지 않기 때문에</a:t>
            </a:r>
            <a:r>
              <a:rPr lang="en-US" altLang="ko-KR" dirty="0"/>
              <a:t>, </a:t>
            </a:r>
            <a:r>
              <a:rPr lang="ko-KR" altLang="en-US" dirty="0"/>
              <a:t>노동 시간당 </a:t>
            </a:r>
            <a:r>
              <a:rPr lang="en-US" altLang="ko-KR" dirty="0"/>
              <a:t>GDP</a:t>
            </a:r>
            <a:r>
              <a:rPr lang="ko-KR" altLang="en-US" dirty="0"/>
              <a:t>는 또한 낮은 계산된다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국민 </a:t>
            </a:r>
            <a:r>
              <a:rPr lang="en-US" altLang="ko-KR" dirty="0"/>
              <a:t>1 </a:t>
            </a:r>
            <a:r>
              <a:rPr lang="ko-KR" altLang="en-US" dirty="0"/>
              <a:t>인당 </a:t>
            </a:r>
            <a:r>
              <a:rPr lang="en-US" altLang="ko-KR" dirty="0"/>
              <a:t>GDP</a:t>
            </a:r>
            <a:r>
              <a:rPr lang="ko-KR" altLang="en-US" dirty="0"/>
              <a:t>는 </a:t>
            </a:r>
            <a:r>
              <a:rPr lang="ko-KR" altLang="en-US" dirty="0">
                <a:hlinkClick r:id="rId9" tooltip="금융 센터"/>
              </a:rPr>
              <a:t>금융 센터</a:t>
            </a:r>
            <a:r>
              <a:rPr lang="ko-KR" altLang="en-US" dirty="0"/>
              <a:t> 와 무역 센터를 </a:t>
            </a:r>
            <a:r>
              <a:rPr lang="ko-KR" altLang="en-US" dirty="0" err="1"/>
              <a:t>안고있는</a:t>
            </a:r>
            <a:r>
              <a:rPr lang="ko-KR" altLang="en-US" dirty="0"/>
              <a:t> </a:t>
            </a:r>
            <a:r>
              <a:rPr lang="ko-KR" altLang="en-US" dirty="0">
                <a:hlinkClick r:id="rId10" tooltip="도시 국가"/>
              </a:rPr>
              <a:t>도시 국가</a:t>
            </a:r>
            <a:r>
              <a:rPr lang="ko-KR" altLang="en-US" dirty="0"/>
              <a:t> 형태의 경제와 </a:t>
            </a:r>
            <a:r>
              <a:rPr lang="ko-KR" altLang="en-US" dirty="0">
                <a:hlinkClick r:id="rId11" tooltip="국민 국가"/>
              </a:rPr>
              <a:t>지역 국가</a:t>
            </a:r>
            <a:r>
              <a:rPr lang="ko-KR" altLang="en-US" dirty="0"/>
              <a:t> 형 경제를 단순 비교하는 데 한계가 있고</a:t>
            </a:r>
            <a:r>
              <a:rPr lang="en-US" altLang="ko-KR" dirty="0"/>
              <a:t>, </a:t>
            </a:r>
            <a:r>
              <a:rPr lang="ko-KR" altLang="en-US" dirty="0"/>
              <a:t>또한 최근 </a:t>
            </a:r>
            <a:r>
              <a:rPr lang="en-US" altLang="ko-KR" baseline="30000" dirty="0"/>
              <a:t>[ </a:t>
            </a:r>
            <a:r>
              <a:rPr lang="ko-KR" altLang="en-US" i="1" baseline="30000" dirty="0">
                <a:hlinkClick r:id="rId5" tooltip="Wikipedia : 말을 濁さ 않는"/>
              </a:rPr>
              <a:t>언제</a:t>
            </a:r>
            <a:r>
              <a:rPr lang="en-US" altLang="ko-KR" i="1" baseline="30000" dirty="0">
                <a:hlinkClick r:id="rId5" tooltip="Wikipedia : 말을 濁さ 않는"/>
              </a:rPr>
              <a:t>?</a:t>
            </a:r>
            <a:r>
              <a:rPr lang="ko-KR" altLang="en-US" baseline="30000" dirty="0"/>
              <a:t> </a:t>
            </a:r>
            <a:r>
              <a:rPr lang="en-US" altLang="ko-KR" baseline="30000" dirty="0"/>
              <a:t>]</a:t>
            </a:r>
            <a:r>
              <a:rPr lang="ko-KR" altLang="en-US" dirty="0"/>
              <a:t> 의 </a:t>
            </a:r>
            <a:r>
              <a:rPr lang="ko-KR" altLang="en-US" dirty="0">
                <a:hlinkClick r:id="rId6" tooltip="유로"/>
              </a:rPr>
              <a:t>유로</a:t>
            </a:r>
            <a:r>
              <a:rPr lang="ko-KR" altLang="en-US" dirty="0"/>
              <a:t> 고나 엔저 정책 등 다양한 요인이 있지만 세계 경제에서 차지하는 </a:t>
            </a:r>
            <a:r>
              <a:rPr lang="en-US" altLang="ko-KR" dirty="0"/>
              <a:t>2010 </a:t>
            </a:r>
            <a:r>
              <a:rPr lang="ko-KR" altLang="en-US" dirty="0"/>
              <a:t>년도의 명목 </a:t>
            </a:r>
            <a:r>
              <a:rPr lang="en-US" altLang="ko-KR" dirty="0"/>
              <a:t>GDP </a:t>
            </a:r>
            <a:r>
              <a:rPr lang="ko-KR" altLang="en-US" dirty="0"/>
              <a:t>총액 비중은 </a:t>
            </a:r>
            <a:r>
              <a:rPr lang="en-US" altLang="ko-KR" dirty="0"/>
              <a:t>8.7 %</a:t>
            </a:r>
            <a:r>
              <a:rPr lang="ko-KR" altLang="en-US" dirty="0"/>
              <a:t>로 전년 대비 </a:t>
            </a:r>
            <a:r>
              <a:rPr lang="en-US" altLang="ko-KR" dirty="0"/>
              <a:t>0.1 % </a:t>
            </a:r>
            <a:r>
              <a:rPr lang="ko-KR" altLang="en-US" dirty="0"/>
              <a:t>포인트 하락</a:t>
            </a:r>
            <a:r>
              <a:rPr lang="en-US" altLang="ko-KR" dirty="0"/>
              <a:t>, 1994 </a:t>
            </a:r>
            <a:r>
              <a:rPr lang="ko-KR" altLang="en-US" dirty="0"/>
              <a:t>년 </a:t>
            </a:r>
            <a:r>
              <a:rPr lang="en-US" altLang="ko-KR" dirty="0"/>
              <a:t>(17.9 %)</a:t>
            </a:r>
            <a:r>
              <a:rPr lang="ko-KR" altLang="en-US" dirty="0"/>
              <a:t>의 </a:t>
            </a:r>
            <a:r>
              <a:rPr lang="ko-KR" altLang="en-US" dirty="0" err="1"/>
              <a:t>절반와</a:t>
            </a:r>
            <a:r>
              <a:rPr lang="ko-KR" altLang="en-US" dirty="0"/>
              <a:t> </a:t>
            </a:r>
            <a:r>
              <a:rPr lang="en-US" altLang="ko-KR" dirty="0"/>
              <a:t>1990 </a:t>
            </a:r>
            <a:r>
              <a:rPr lang="ko-KR" altLang="en-US" dirty="0"/>
              <a:t>년대에 비해 국제 사회에서의 일본 경제 구매력 저하는 </a:t>
            </a:r>
            <a:r>
              <a:rPr lang="ko-KR" altLang="en-US" dirty="0" err="1"/>
              <a:t>선명되고있다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069666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원근감">
  <a:themeElements>
    <a:clrScheme name="원근감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클래식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원근감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229</TotalTime>
  <Words>360</Words>
  <Application>Microsoft Office PowerPoint</Application>
  <PresentationFormat>화면 슬라이드 쇼(4:3)</PresentationFormat>
  <Paragraphs>51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원근감</vt:lpstr>
      <vt:lpstr>PowerPoint 프레젠테이션</vt:lpstr>
      <vt:lpstr>일본경제의 장점과 문제점</vt:lpstr>
      <vt:lpstr>                    장점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                 문제점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일본경제의 장점과 문제점</dc:title>
  <dc:creator>Windows 사용자</dc:creator>
  <cp:lastModifiedBy>Windows 사용자</cp:lastModifiedBy>
  <cp:revision>8</cp:revision>
  <dcterms:created xsi:type="dcterms:W3CDTF">2020-09-30T04:23:47Z</dcterms:created>
  <dcterms:modified xsi:type="dcterms:W3CDTF">2020-09-30T12:14:52Z</dcterms:modified>
</cp:coreProperties>
</file>