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76" r:id="rId8"/>
    <p:sldId id="263" r:id="rId9"/>
    <p:sldId id="264" r:id="rId10"/>
    <p:sldId id="271" r:id="rId11"/>
    <p:sldId id="277" r:id="rId12"/>
    <p:sldId id="265" r:id="rId13"/>
    <p:sldId id="268" r:id="rId14"/>
    <p:sldId id="278" r:id="rId15"/>
    <p:sldId id="266" r:id="rId16"/>
    <p:sldId id="267" r:id="rId17"/>
    <p:sldId id="279" r:id="rId18"/>
    <p:sldId id="269" r:id="rId19"/>
    <p:sldId id="270" r:id="rId20"/>
    <p:sldId id="272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1" d="100"/>
          <a:sy n="41" d="100"/>
        </p:scale>
        <p:origin x="72" y="1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41A729-45D8-4426-8640-9CA32840E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257384-413E-48E7-B5B8-259B699D7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E53C4CF-A049-4F2B-B10C-23AA35C72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B288262-BC2D-4E09-B4C1-2E7587572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D12607-0E6B-4D3D-BE86-155C6FD69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904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3C552F-58FB-4147-ADE3-199CAAEEC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76685A5-013A-48C0-A067-FA4965C4C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0B34808-9049-4002-9AA6-AD344B734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C0CA70E-0A9A-415E-901A-5391ABECC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62D103C-419D-4E9B-B80B-5983C11B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316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4707C32-6E4C-462B-B62C-D709D0BE3C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078757-8483-443B-BE0A-DFC9D1DD8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8C23BD-513A-45AA-8CA6-A561FDD5E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F3FAB4B-6F12-4ED0-934E-DD0841E6A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18D0460-8A69-40FB-8472-84591651C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318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5734B6-3D60-4992-957D-C38C343FD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F792BF-47EE-4FCE-9DDB-DD45A4BFC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A70B65-F556-40F9-BE27-1E918ED70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1DC0774-6221-4757-AA3B-4C35BD61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1A16E53-5CC0-4980-8C55-53006C428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159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4D4337-EB32-4D42-B1B4-A8F9063DE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F544136-5127-4144-8678-F7A3EB687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69E1A3-83A8-4C91-81B9-2444930BA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13FF93-C708-4F1B-ADD6-4F007CA73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2F44B0-C541-4649-822A-BA60A3521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5114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27D3FA-4771-46A6-8B21-D702D03CC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72D52D-D581-4166-A02C-43EA94A54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65D05B0-BEC7-41D8-A7D9-AD3107AAF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633182E-A50F-45AB-9F88-613DC87A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BFE4FFD-3F1E-420C-8632-8BCD04D3A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0A66F84-E15D-47F4-A38F-4749E86AF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580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C65FFD8-096F-4733-8540-FD375966A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F1761CB-34C7-4494-A902-D14DE28DA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BB4E50D-6A0D-4583-8241-B9D7B5F2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B1823D7-A50D-4E16-B554-C53D65D143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AF08E1A-895E-4BD4-B974-AE84BFAF0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D70A30A-1E69-4EA6-B9BA-BD926EE15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22B4233-7BC9-4498-A586-9A46BE609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2D359D5-2BD5-4C4D-BF81-B52885D47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0839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C9D1DC-48B6-43D4-8887-E5BA8098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8DC756E-8E94-4C3A-A66D-3B31198FF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A067A34-ECA6-4BEE-BA22-BE007256B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DCE4518-D0CB-4456-A066-74474A5AD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6377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65E10B6-3F72-4D73-8501-2FD8E573E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0804376-0277-4E9B-A533-937C4837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BB558C-6D94-40F0-81C3-5CD7BF4DF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5816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B0B069-EA3C-4E76-809B-E97995BC9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6C2719E-EEBA-4305-9850-D212ECD41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4BA386C-A52F-4898-BDCE-B5CCD9754E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D2D33B1-8BA7-40FC-8628-6DC05922A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4152F71-E9BA-435E-8DE6-441C48E7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17C3B9E-3077-47B7-AB23-5B2F4F4E3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877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D4D5A2-57C5-42A9-8FB8-4CBBF1793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B2D209C-98BD-4327-87DA-94FF64845B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5F8CFB3-06B9-4926-82DB-7DCCA6970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0C2D6C9-C132-4EC9-A447-A65AFBEEA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4C898EF-1925-4EA4-AAEA-77CD6BE9C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88DFE84-A3D7-4AAD-AE92-C92F5785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097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7A5E24D-6FCE-4B2C-B9AC-4AB7F2928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0D2AF90-6418-4D6D-BF5A-CDA30F3E1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B3464F-5C66-4153-A767-B4767289A5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1CD9F-4B29-4D67-AD16-449821A3788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8A5B3B-8470-4D79-BE8E-508D6846E5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1EF20FC-98AA-4AEC-84B5-40AB04D84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034FA-4FCA-4BD5-927E-0F2B35F3F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909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DE93A15D-100C-419E-BAF9-B76A71E6D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ko-KR" altLang="en-US" sz="5200" dirty="0">
                <a:solidFill>
                  <a:schemeClr val="tx2"/>
                </a:solidFill>
              </a:rPr>
              <a:t>상징천황제와 미국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5F645F7-394D-4B9D-B925-548916A0E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3906" y="4784279"/>
            <a:ext cx="6105194" cy="682079"/>
          </a:xfrm>
        </p:spPr>
        <p:txBody>
          <a:bodyPr>
            <a:normAutofit/>
          </a:bodyPr>
          <a:lstStyle/>
          <a:p>
            <a:r>
              <a:rPr lang="en-US" altLang="ko-KR" dirty="0">
                <a:solidFill>
                  <a:schemeClr val="tx2"/>
                </a:solidFill>
              </a:rPr>
              <a:t>21702108 </a:t>
            </a:r>
            <a:r>
              <a:rPr lang="ko-KR" altLang="en-US" dirty="0" err="1">
                <a:solidFill>
                  <a:schemeClr val="tx2"/>
                </a:solidFill>
              </a:rPr>
              <a:t>일본어일본학과</a:t>
            </a:r>
            <a:r>
              <a:rPr lang="ko-KR" altLang="en-US" dirty="0">
                <a:solidFill>
                  <a:schemeClr val="tx2"/>
                </a:solidFill>
              </a:rPr>
              <a:t> 김현준</a:t>
            </a:r>
          </a:p>
        </p:txBody>
      </p:sp>
    </p:spTree>
    <p:extLst>
      <p:ext uri="{BB962C8B-B14F-4D97-AF65-F5344CB8AC3E}">
        <p14:creationId xmlns:p14="http://schemas.microsoft.com/office/powerpoint/2010/main" val="2890681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996DA1-F887-4D33-9406-DF7AA0D83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ko-KR" altLang="en-US" sz="2200" kern="0" spc="0" dirty="0">
                <a:effectLst/>
                <a:latin typeface="+mn-ea"/>
              </a:rPr>
              <a:t>점령군은 천황을 면책하고 천황제를 존속시키는 데 그치지 않고 ‘</a:t>
            </a:r>
            <a:r>
              <a:rPr lang="ko-KR" altLang="en-US" sz="2200" kern="0" spc="0" dirty="0" err="1">
                <a:effectLst/>
                <a:latin typeface="+mn-ea"/>
              </a:rPr>
              <a:t>독립’한</a:t>
            </a:r>
            <a:r>
              <a:rPr lang="ko-KR" altLang="en-US" sz="2200" kern="0" spc="0" dirty="0">
                <a:effectLst/>
                <a:latin typeface="+mn-ea"/>
              </a:rPr>
              <a:t> 후에도 일본을 계속해서 친미국가로 유지시키기 위해서 천황제의 </a:t>
            </a:r>
            <a:r>
              <a:rPr lang="ko-KR" altLang="en-US" sz="2200" kern="0" spc="0" dirty="0" err="1">
                <a:effectLst/>
                <a:latin typeface="+mn-ea"/>
              </a:rPr>
              <a:t>신화’를</a:t>
            </a:r>
            <a:r>
              <a:rPr lang="ko-KR" altLang="en-US" sz="2200" kern="0" spc="0" dirty="0">
                <a:effectLst/>
                <a:latin typeface="+mn-ea"/>
              </a:rPr>
              <a:t> 전적으로 부정하지 않았으며 그 정통성을 보증하는 </a:t>
            </a:r>
            <a:r>
              <a:rPr lang="ko-KR" altLang="en-US" sz="2200" kern="0" spc="0" dirty="0" err="1">
                <a:effectLst/>
                <a:latin typeface="+mn-ea"/>
              </a:rPr>
              <a:t>존립근거로서의</a:t>
            </a:r>
            <a:r>
              <a:rPr lang="ko-KR" altLang="en-US" sz="2200" kern="0" spc="0" dirty="0">
                <a:effectLst/>
                <a:latin typeface="+mn-ea"/>
              </a:rPr>
              <a:t> 신도의 ‘</a:t>
            </a:r>
            <a:r>
              <a:rPr lang="ko-KR" altLang="en-US" sz="2200" kern="0" spc="0" dirty="0" err="1">
                <a:effectLst/>
                <a:latin typeface="+mn-ea"/>
              </a:rPr>
              <a:t>성역’에도</a:t>
            </a:r>
            <a:r>
              <a:rPr lang="ko-KR" altLang="en-US" sz="2200" kern="0" spc="0" dirty="0">
                <a:effectLst/>
                <a:latin typeface="+mn-ea"/>
              </a:rPr>
              <a:t> 손대지 않았던 것이다</a:t>
            </a:r>
            <a:r>
              <a:rPr lang="en-US" altLang="ko-KR" sz="2200" kern="0" spc="0" dirty="0">
                <a:effectLst/>
                <a:latin typeface="+mn-ea"/>
              </a:rPr>
              <a:t>. </a:t>
            </a:r>
            <a:endParaRPr lang="ko-KR" altLang="en-US" sz="2200" kern="0" spc="0" dirty="0">
              <a:effectLst/>
              <a:latin typeface="+mn-ea"/>
            </a:endParaRPr>
          </a:p>
          <a:p>
            <a:r>
              <a:rPr lang="ko-KR" altLang="en-US" sz="2200" kern="0" spc="0" dirty="0">
                <a:effectLst/>
                <a:latin typeface="+mn-ea"/>
              </a:rPr>
              <a:t>미국은 구 전범의 부활을 묵인하고 그들을 군사전략의 협력자로 만들어 그들의 경험과 지식을 기회주의적으로 이용함으로써 ‘</a:t>
            </a:r>
            <a:r>
              <a:rPr lang="ko-KR" altLang="en-US" sz="2200" kern="0" spc="0" dirty="0" err="1">
                <a:effectLst/>
                <a:latin typeface="+mn-ea"/>
              </a:rPr>
              <a:t>극동경영’에</a:t>
            </a:r>
            <a:r>
              <a:rPr lang="ko-KR" altLang="en-US" sz="2200" kern="0" spc="0" dirty="0">
                <a:effectLst/>
                <a:latin typeface="+mn-ea"/>
              </a:rPr>
              <a:t> 제휴했다</a:t>
            </a:r>
          </a:p>
          <a:p>
            <a:r>
              <a:rPr lang="ko-KR" altLang="en-US" sz="2200" kern="0" spc="0" dirty="0">
                <a:effectLst/>
                <a:latin typeface="+mn-ea"/>
              </a:rPr>
              <a:t>일본에서는 국내에서 점령헌법을 탄핵하는 보수정치가가 현실정치의 차원에서 헌법을 강요한 나라의 비호에 의존하는 기묘한 공범현상이 나타나게 된다는 점</a:t>
            </a:r>
            <a:r>
              <a:rPr lang="en-US" altLang="ko-KR" sz="2200" kern="0" spc="0" dirty="0">
                <a:effectLst/>
                <a:latin typeface="+mn-ea"/>
              </a:rPr>
              <a:t>, </a:t>
            </a:r>
            <a:r>
              <a:rPr lang="ko-KR" altLang="en-US" sz="2200" kern="0" spc="0" dirty="0">
                <a:effectLst/>
                <a:latin typeface="+mn-ea"/>
              </a:rPr>
              <a:t>그리고 이러한 과정에서 한국과 대만</a:t>
            </a:r>
            <a:r>
              <a:rPr lang="en-US" altLang="ko-KR" sz="2200" kern="0" spc="0" dirty="0">
                <a:effectLst/>
                <a:latin typeface="+mn-ea"/>
              </a:rPr>
              <a:t>, </a:t>
            </a:r>
            <a:r>
              <a:rPr lang="ko-KR" altLang="en-US" sz="2200" kern="0" spc="0" dirty="0">
                <a:effectLst/>
                <a:latin typeface="+mn-ea"/>
              </a:rPr>
              <a:t>중국을 비롯한 동남아시아가 모두 배제되었다</a:t>
            </a:r>
          </a:p>
          <a:p>
            <a:endParaRPr lang="ko-K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094800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4529176-9450-4FA2-9186-F4CB63DD4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5395" y="4813651"/>
            <a:ext cx="6018159" cy="10006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en-US" altLang="ko-KR" sz="4000" dirty="0">
                <a:solidFill>
                  <a:schemeClr val="tx2"/>
                </a:solidFill>
              </a:rPr>
              <a:t>3. </a:t>
            </a:r>
            <a:r>
              <a:rPr lang="ko-KR" altLang="en-US" sz="4000" dirty="0">
                <a:solidFill>
                  <a:schemeClr val="tx2"/>
                </a:solidFill>
              </a:rPr>
              <a:t>상징천황제와 미일안보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EFF1AA-2B05-49D6-943A-32E3E4F039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175" b="18198"/>
          <a:stretch/>
        </p:blipFill>
        <p:spPr>
          <a:xfrm>
            <a:off x="-1" y="10"/>
            <a:ext cx="12192001" cy="420144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2941813"/>
            <a:ext cx="12188952" cy="1828800"/>
            <a:chOff x="-305" y="3144820"/>
            <a:chExt cx="9182100" cy="1551136"/>
          </a:xfrm>
        </p:grpSpPr>
        <p:sp useBgFill="1">
          <p:nvSpPr>
            <p:cNvPr id="13" name="Freeform: Shape 12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88091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B601C80-E484-4930-A089-CFE4E03FD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2" y="2176272"/>
            <a:ext cx="10327623" cy="4041648"/>
          </a:xfrm>
        </p:spPr>
        <p:txBody>
          <a:bodyPr anchor="t">
            <a:normAutofit/>
          </a:bodyPr>
          <a:lstStyle/>
          <a:p>
            <a:r>
              <a:rPr lang="ko-KR" altLang="en-US" sz="2200" kern="0" spc="0" dirty="0">
                <a:effectLst/>
                <a:latin typeface="+mn-ea"/>
              </a:rPr>
              <a:t>상징천황제는 미국의 정치적 의도를 배경으로 탄생한 미일 ‘</a:t>
            </a:r>
            <a:r>
              <a:rPr lang="ko-KR" altLang="en-US" sz="2200" kern="0" spc="0" dirty="0" err="1">
                <a:effectLst/>
                <a:latin typeface="+mn-ea"/>
              </a:rPr>
              <a:t>합작’의</a:t>
            </a:r>
            <a:r>
              <a:rPr lang="ko-KR" altLang="en-US" sz="2200" kern="0" spc="0" dirty="0">
                <a:effectLst/>
                <a:latin typeface="+mn-ea"/>
              </a:rPr>
              <a:t> 소산이지만 대부분의 일본인은 이를 일본의 고유한 전통으로 수용하고 있다</a:t>
            </a:r>
            <a:r>
              <a:rPr lang="en-US" altLang="ko-KR" sz="2200" kern="0" spc="0" dirty="0">
                <a:effectLst/>
                <a:latin typeface="+mn-ea"/>
              </a:rPr>
              <a:t>.</a:t>
            </a:r>
          </a:p>
          <a:p>
            <a:endParaRPr lang="ko-KR" altLang="en-US" sz="2200" kern="0" spc="0" dirty="0">
              <a:effectLst/>
              <a:latin typeface="+mn-ea"/>
            </a:endParaRPr>
          </a:p>
          <a:p>
            <a:r>
              <a:rPr lang="ko-KR" altLang="en-US" sz="2200" kern="0" spc="0" dirty="0">
                <a:effectLst/>
                <a:latin typeface="+mn-ea"/>
              </a:rPr>
              <a:t>그러나 그 당사자인 </a:t>
            </a:r>
            <a:r>
              <a:rPr lang="ko-KR" altLang="en-US" sz="2200" kern="0" spc="0" dirty="0" err="1">
                <a:effectLst/>
                <a:latin typeface="+mn-ea"/>
              </a:rPr>
              <a:t>히로히토</a:t>
            </a:r>
            <a:r>
              <a:rPr lang="ko-KR" altLang="en-US" sz="2200" kern="0" spc="0" dirty="0">
                <a:effectLst/>
                <a:latin typeface="+mn-ea"/>
              </a:rPr>
              <a:t> 천황은 천황과 정치권력과의 관계를 부정하는 ‘</a:t>
            </a:r>
            <a:r>
              <a:rPr lang="ko-KR" altLang="en-US" sz="2200" kern="0" spc="0" dirty="0" err="1">
                <a:effectLst/>
                <a:latin typeface="+mn-ea"/>
              </a:rPr>
              <a:t>천황불친정론’이나</a:t>
            </a:r>
            <a:r>
              <a:rPr lang="ko-KR" altLang="en-US" sz="2200" kern="0" spc="0" dirty="0">
                <a:effectLst/>
                <a:latin typeface="+mn-ea"/>
              </a:rPr>
              <a:t> </a:t>
            </a:r>
            <a:r>
              <a:rPr lang="ko-KR" altLang="en-US" sz="2200" kern="0" spc="0" dirty="0" err="1">
                <a:effectLst/>
                <a:latin typeface="+mn-ea"/>
              </a:rPr>
              <a:t>일본국헌법에서의</a:t>
            </a:r>
            <a:r>
              <a:rPr lang="ko-KR" altLang="en-US" sz="2200" kern="0" spc="0" dirty="0">
                <a:effectLst/>
                <a:latin typeface="+mn-ea"/>
              </a:rPr>
              <a:t> 천황의 정치적 행위의 금지에도 불구하고 국내외의 정치적인 변화에 대해 지대한 관심을 가지고 안보와 관련하여 수상과 외상의 ‘내주’</a:t>
            </a:r>
            <a:r>
              <a:rPr lang="en-US" altLang="ko-KR" sz="2200" kern="0" spc="0" dirty="0">
                <a:effectLst/>
                <a:latin typeface="+mn-ea"/>
              </a:rPr>
              <a:t>(</a:t>
            </a:r>
            <a:r>
              <a:rPr lang="ko-KR" altLang="en-US" sz="2200" kern="0" spc="0" dirty="0">
                <a:effectLst/>
                <a:latin typeface="+mn-ea"/>
              </a:rPr>
              <a:t>內奏</a:t>
            </a:r>
            <a:r>
              <a:rPr lang="en-US" altLang="ko-KR" sz="2200" kern="0" spc="0" dirty="0">
                <a:effectLst/>
                <a:latin typeface="+mn-ea"/>
              </a:rPr>
              <a:t>;</a:t>
            </a:r>
            <a:r>
              <a:rPr lang="ko-KR" altLang="en-US" sz="2200" kern="0" spc="0" dirty="0">
                <a:effectLst/>
                <a:latin typeface="+mn-ea"/>
              </a:rPr>
              <a:t>왕에게 하는 은밀한 보고</a:t>
            </a:r>
            <a:r>
              <a:rPr lang="en-US" altLang="ko-KR" sz="2200" kern="0" spc="0" dirty="0">
                <a:effectLst/>
                <a:latin typeface="+mn-ea"/>
              </a:rPr>
              <a:t>)</a:t>
            </a:r>
            <a:r>
              <a:rPr lang="ko-KR" altLang="en-US" sz="2200" kern="0" spc="0" dirty="0">
                <a:effectLst/>
                <a:latin typeface="+mn-ea"/>
              </a:rPr>
              <a:t>를 빈번하게 요구하고 있었다</a:t>
            </a:r>
            <a:r>
              <a:rPr lang="en-US" altLang="ko-KR" sz="2200" kern="0" spc="0" dirty="0">
                <a:effectLst/>
                <a:latin typeface="+mn-ea"/>
              </a:rPr>
              <a:t>.</a:t>
            </a:r>
          </a:p>
          <a:p>
            <a:endParaRPr lang="ko-KR" altLang="en-US" sz="2200" kern="0" spc="0" dirty="0">
              <a:effectLst/>
              <a:latin typeface="+mn-ea"/>
            </a:endParaRPr>
          </a:p>
          <a:p>
            <a:r>
              <a:rPr lang="ko-KR" altLang="en-US" sz="2200" kern="0" spc="0" dirty="0">
                <a:effectLst/>
                <a:latin typeface="+mn-ea"/>
              </a:rPr>
              <a:t>천황은 맥아더와의 네번째 회견에서 “일본국민은 신헌법이 군대를 금지하고 전쟁을 포기한 것에 대하여 불안을 </a:t>
            </a:r>
            <a:r>
              <a:rPr lang="ko-KR" altLang="en-US" sz="2200" kern="0" spc="0" dirty="0" err="1">
                <a:effectLst/>
                <a:latin typeface="+mn-ea"/>
              </a:rPr>
              <a:t>느낀다”고</a:t>
            </a:r>
            <a:r>
              <a:rPr lang="ko-KR" altLang="en-US" sz="2200" kern="0" spc="0" dirty="0">
                <a:effectLst/>
                <a:latin typeface="+mn-ea"/>
              </a:rPr>
              <a:t> 말했으며 이에 대하여 맥아더는 천황에게 “미국이 일본을 책임지겠다고 </a:t>
            </a:r>
            <a:r>
              <a:rPr lang="ko-KR" altLang="en-US" sz="2200" kern="0" spc="0" dirty="0" err="1">
                <a:effectLst/>
                <a:latin typeface="+mn-ea"/>
              </a:rPr>
              <a:t>확약했다”고</a:t>
            </a:r>
            <a:r>
              <a:rPr lang="ko-KR" altLang="en-US" sz="2200" kern="0" spc="0" dirty="0">
                <a:effectLst/>
                <a:latin typeface="+mn-ea"/>
              </a:rPr>
              <a:t> 한다</a:t>
            </a:r>
          </a:p>
          <a:p>
            <a:endParaRPr lang="ko-K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4290074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A4903D75-8826-4311-BE6A-1C4F8D99E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r>
              <a:rPr lang="ko-KR" altLang="en-US" sz="3700" kern="0" spc="0"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오키나와 메시지</a:t>
            </a:r>
            <a:br>
              <a:rPr lang="ko-KR" altLang="en-US" sz="3700" kern="0" spc="0">
                <a:effectLst/>
                <a:latin typeface="함초롬바탕" panose="02030604000101010101" pitchFamily="18" charset="-127"/>
              </a:rPr>
            </a:br>
            <a:endParaRPr lang="ko-KR" altLang="en-US" sz="370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1107861-3ED9-46CA-99E1-56E118F01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pPr marL="0" marR="0" indent="0" fontAlgn="base" latinLnBrk="0">
              <a:spcBef>
                <a:spcPts val="0"/>
              </a:spcBef>
              <a:spcAft>
                <a:spcPts val="0"/>
              </a:spcAft>
            </a:pPr>
            <a:r>
              <a:rPr lang="ko-KR" altLang="en-US" sz="2400" kern="0" spc="0">
                <a:effectLst/>
                <a:latin typeface="+mn-ea"/>
              </a:rPr>
              <a:t>미국이 오키나와와 그 밖의 류큐제도의 군사점령을 계속할 것을 희망한다</a:t>
            </a:r>
            <a:r>
              <a:rPr lang="en-US" altLang="ko-KR" sz="2400" kern="0" spc="0">
                <a:effectLst/>
                <a:latin typeface="+mn-ea"/>
              </a:rPr>
              <a:t>. …… </a:t>
            </a:r>
            <a:r>
              <a:rPr lang="ko-KR" altLang="en-US" sz="2400" kern="0" spc="0">
                <a:effectLst/>
                <a:latin typeface="+mn-ea"/>
              </a:rPr>
              <a:t>미군의 군사점령은 일본에 주권을 잔존시킨 형태로 장기</a:t>
            </a:r>
            <a:r>
              <a:rPr lang="en-US" altLang="ko-KR" sz="2400" kern="0" spc="0">
                <a:effectLst/>
                <a:latin typeface="+mn-ea"/>
              </a:rPr>
              <a:t>—25</a:t>
            </a:r>
            <a:r>
              <a:rPr lang="ko-KR" altLang="en-US" sz="2400" kern="0" spc="0">
                <a:effectLst/>
                <a:latin typeface="+mn-ea"/>
              </a:rPr>
              <a:t>년 내지는 </a:t>
            </a:r>
            <a:r>
              <a:rPr lang="en-US" altLang="ko-KR" sz="2400" kern="0" spc="0">
                <a:effectLst/>
                <a:latin typeface="+mn-ea"/>
              </a:rPr>
              <a:t>50</a:t>
            </a:r>
            <a:r>
              <a:rPr lang="ko-KR" altLang="en-US" sz="2400" kern="0" spc="0">
                <a:effectLst/>
                <a:latin typeface="+mn-ea"/>
              </a:rPr>
              <a:t>년</a:t>
            </a:r>
            <a:r>
              <a:rPr lang="en-US" altLang="ko-KR" sz="2400" kern="0" spc="0">
                <a:effectLst/>
                <a:latin typeface="+mn-ea"/>
              </a:rPr>
              <a:t>, </a:t>
            </a:r>
            <a:r>
              <a:rPr lang="ko-KR" altLang="en-US" sz="2400" kern="0" spc="0">
                <a:effectLst/>
                <a:latin typeface="+mn-ea"/>
              </a:rPr>
              <a:t>혹은 그 이상</a:t>
            </a:r>
            <a:r>
              <a:rPr lang="en-US" altLang="ko-KR" sz="2400" kern="0" spc="0">
                <a:effectLst/>
                <a:latin typeface="+mn-ea"/>
              </a:rPr>
              <a:t>—</a:t>
            </a:r>
            <a:r>
              <a:rPr lang="ko-KR" altLang="en-US" sz="2400" kern="0" spc="0">
                <a:effectLst/>
                <a:latin typeface="+mn-ea"/>
              </a:rPr>
              <a:t>대여한다는 의제</a:t>
            </a:r>
            <a:r>
              <a:rPr lang="en-US" altLang="ko-KR" sz="2400" kern="0" spc="0">
                <a:effectLst/>
                <a:latin typeface="+mn-ea"/>
              </a:rPr>
              <a:t>(</a:t>
            </a:r>
            <a:r>
              <a:rPr lang="ko-KR" altLang="en-US" sz="2400" kern="0" spc="0">
                <a:effectLst/>
                <a:latin typeface="+mn-ea"/>
              </a:rPr>
              <a:t>擬制</a:t>
            </a:r>
            <a:r>
              <a:rPr lang="en-US" altLang="ko-KR" sz="2400" kern="0" spc="0">
                <a:effectLst/>
                <a:latin typeface="+mn-ea"/>
              </a:rPr>
              <a:t>)</a:t>
            </a:r>
            <a:r>
              <a:rPr lang="ko-KR" altLang="en-US" sz="2400" kern="0" spc="0">
                <a:effectLst/>
                <a:latin typeface="+mn-ea"/>
              </a:rPr>
              <a:t>에 의거해야 한다</a:t>
            </a:r>
          </a:p>
          <a:p>
            <a:endParaRPr lang="ko-KR" altLang="en-US" sz="2400"/>
          </a:p>
        </p:txBody>
      </p:sp>
    </p:spTree>
    <p:extLst>
      <p:ext uri="{BB962C8B-B14F-4D97-AF65-F5344CB8AC3E}">
        <p14:creationId xmlns:p14="http://schemas.microsoft.com/office/powerpoint/2010/main" val="1438966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4529176-9450-4FA2-9186-F4CB63DD4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913" y="5116529"/>
            <a:ext cx="10592174" cy="10006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en-US" altLang="ko-KR" sz="4000" dirty="0">
                <a:solidFill>
                  <a:schemeClr val="tx2"/>
                </a:solidFill>
              </a:rPr>
              <a:t>4. </a:t>
            </a:r>
            <a:r>
              <a:rPr lang="ko-KR" altLang="en-US" sz="4000" dirty="0">
                <a:solidFill>
                  <a:schemeClr val="tx2"/>
                </a:solidFill>
              </a:rPr>
              <a:t>미일 </a:t>
            </a:r>
            <a:r>
              <a:rPr lang="en-US" altLang="ko-KR" sz="4000" dirty="0">
                <a:solidFill>
                  <a:schemeClr val="tx2"/>
                </a:solidFill>
              </a:rPr>
              <a:t>‘</a:t>
            </a:r>
            <a:r>
              <a:rPr lang="ko-KR" altLang="en-US" sz="4000" dirty="0">
                <a:solidFill>
                  <a:schemeClr val="tx2"/>
                </a:solidFill>
              </a:rPr>
              <a:t>포옹</a:t>
            </a:r>
            <a:r>
              <a:rPr lang="en-US" altLang="ko-KR" sz="4000" dirty="0">
                <a:solidFill>
                  <a:schemeClr val="tx2"/>
                </a:solidFill>
              </a:rPr>
              <a:t>＇</a:t>
            </a:r>
            <a:r>
              <a:rPr lang="ko-KR" altLang="en-US" sz="4000" dirty="0">
                <a:solidFill>
                  <a:schemeClr val="tx2"/>
                </a:solidFill>
              </a:rPr>
              <a:t>의 </a:t>
            </a:r>
            <a:r>
              <a:rPr lang="ko-KR" altLang="en-US" sz="4000" dirty="0" err="1">
                <a:solidFill>
                  <a:schemeClr val="tx2"/>
                </a:solidFill>
              </a:rPr>
              <a:t>표상으로서의</a:t>
            </a:r>
            <a:r>
              <a:rPr lang="ko-KR" altLang="en-US" sz="4000" dirty="0">
                <a:solidFill>
                  <a:schemeClr val="tx2"/>
                </a:solidFill>
              </a:rPr>
              <a:t> 상징천황제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EFF1AA-2B05-49D6-943A-32E3E4F039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175" b="18198"/>
          <a:stretch/>
        </p:blipFill>
        <p:spPr>
          <a:xfrm>
            <a:off x="-1" y="10"/>
            <a:ext cx="12192001" cy="420144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2941813"/>
            <a:ext cx="12188952" cy="1828800"/>
            <a:chOff x="-305" y="3144820"/>
            <a:chExt cx="9182100" cy="1551136"/>
          </a:xfrm>
        </p:grpSpPr>
        <p:sp useBgFill="1">
          <p:nvSpPr>
            <p:cNvPr id="13" name="Freeform: Shape 12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63068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2B886CF-D3D5-4CDE-A0D0-35994223D8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3F5DA8E-91E9-4694-9CBA-A6F68146B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벙어리장갑">
            <a:extLst>
              <a:ext uri="{FF2B5EF4-FFF2-40B4-BE49-F238E27FC236}">
                <a16:creationId xmlns:a16="http://schemas.microsoft.com/office/drawing/2014/main" id="{BAB032C2-E593-4020-A237-4FB3D2A51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2457" y="1371495"/>
            <a:ext cx="4111200" cy="4111200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429E2DD5-2822-4A1B-B4DA-2CD596FDE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4411" y="891540"/>
            <a:ext cx="6097589" cy="5071110"/>
          </a:xfrm>
          <a:prstGeom prst="rect">
            <a:avLst/>
          </a:prstGeom>
          <a:solidFill>
            <a:schemeClr val="tx1">
              <a:lumMod val="50000"/>
              <a:lumOff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6BD1FF-E6D3-4E0A-8594-2614580B8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080" y="1731483"/>
            <a:ext cx="4740250" cy="3391224"/>
          </a:xfrm>
        </p:spPr>
        <p:txBody>
          <a:bodyPr>
            <a:normAutofit/>
          </a:bodyPr>
          <a:lstStyle/>
          <a:p>
            <a:r>
              <a:rPr lang="ko-KR" altLang="en-US" sz="2000" kern="0" spc="0" dirty="0">
                <a:effectLst/>
                <a:latin typeface="+mn-ea"/>
              </a:rPr>
              <a:t>미국은 점령이 끝난 후에도 오랫동안 천황제와 </a:t>
            </a:r>
            <a:r>
              <a:rPr lang="ko-KR" altLang="en-US" sz="2000" kern="0" spc="0" dirty="0" err="1">
                <a:effectLst/>
                <a:latin typeface="+mn-ea"/>
              </a:rPr>
              <a:t>천황을‘보호’하는</a:t>
            </a:r>
            <a:r>
              <a:rPr lang="ko-KR" altLang="en-US" sz="2000" kern="0" spc="0" dirty="0">
                <a:effectLst/>
                <a:latin typeface="+mn-ea"/>
              </a:rPr>
              <a:t> 역할을 하고 있었다</a:t>
            </a:r>
            <a:r>
              <a:rPr lang="en-US" altLang="ko-KR" sz="2000" kern="0" spc="0" dirty="0">
                <a:effectLst/>
                <a:latin typeface="+mn-ea"/>
              </a:rPr>
              <a:t>.</a:t>
            </a:r>
          </a:p>
          <a:p>
            <a:r>
              <a:rPr lang="en-US" altLang="ko-KR" sz="2000" kern="0" spc="0" dirty="0">
                <a:effectLst/>
                <a:latin typeface="+mn-ea"/>
              </a:rPr>
              <a:t>1953</a:t>
            </a:r>
            <a:r>
              <a:rPr lang="ko-KR" altLang="en-US" sz="2000" kern="0" spc="0" dirty="0">
                <a:effectLst/>
                <a:latin typeface="+mn-ea"/>
              </a:rPr>
              <a:t>년 황태자는 </a:t>
            </a:r>
            <a:r>
              <a:rPr lang="en-US" altLang="ko-KR" sz="2000" kern="0" spc="0" dirty="0">
                <a:effectLst/>
                <a:latin typeface="+mn-ea"/>
              </a:rPr>
              <a:t>3</a:t>
            </a:r>
            <a:r>
              <a:rPr lang="ko-KR" altLang="en-US" sz="2000" kern="0" spc="0" dirty="0">
                <a:effectLst/>
                <a:latin typeface="+mn-ea"/>
              </a:rPr>
              <a:t>월부터 </a:t>
            </a:r>
            <a:r>
              <a:rPr lang="en-US" altLang="ko-KR" sz="2000" kern="0" spc="0" dirty="0">
                <a:effectLst/>
                <a:latin typeface="+mn-ea"/>
              </a:rPr>
              <a:t>10</a:t>
            </a:r>
            <a:r>
              <a:rPr lang="ko-KR" altLang="en-US" sz="2000" kern="0" spc="0" dirty="0">
                <a:effectLst/>
                <a:latin typeface="+mn-ea"/>
              </a:rPr>
              <a:t>월에 걸쳐 영국여왕의 대관식 참석을 주된 목적으로 유럽 </a:t>
            </a:r>
            <a:r>
              <a:rPr lang="en-US" altLang="ko-KR" sz="2000" kern="0" spc="0" dirty="0">
                <a:effectLst/>
                <a:latin typeface="+mn-ea"/>
              </a:rPr>
              <a:t>10</a:t>
            </a:r>
            <a:r>
              <a:rPr lang="ko-KR" altLang="en-US" sz="2000" kern="0" spc="0" dirty="0">
                <a:effectLst/>
                <a:latin typeface="+mn-ea"/>
              </a:rPr>
              <a:t>여 개국과 미국을 방문하게 된다</a:t>
            </a:r>
            <a:r>
              <a:rPr lang="en-US" altLang="ko-KR" sz="2000" kern="0" spc="0" dirty="0">
                <a:effectLst/>
                <a:latin typeface="+mn-ea"/>
              </a:rPr>
              <a:t>.- </a:t>
            </a:r>
            <a:r>
              <a:rPr lang="ko-KR" altLang="en-US" sz="2000" kern="0" spc="0" dirty="0">
                <a:effectLst/>
                <a:latin typeface="+mn-ea"/>
              </a:rPr>
              <a:t>황실외교</a:t>
            </a:r>
            <a:endParaRPr lang="en-US" altLang="ko-KR" sz="2000" kern="0" spc="0" dirty="0">
              <a:effectLst/>
              <a:latin typeface="+mn-ea"/>
            </a:endParaRPr>
          </a:p>
          <a:p>
            <a:r>
              <a:rPr lang="ko-KR" altLang="en-US" sz="2000" kern="0" spc="0" dirty="0">
                <a:effectLst/>
                <a:latin typeface="+mn-ea"/>
              </a:rPr>
              <a:t>영국의 언론에서는 </a:t>
            </a:r>
            <a:r>
              <a:rPr lang="ko-KR" altLang="en-US" sz="2000" kern="0" spc="0" dirty="0" err="1">
                <a:effectLst/>
                <a:latin typeface="+mn-ea"/>
              </a:rPr>
              <a:t>히로히토를</a:t>
            </a:r>
            <a:r>
              <a:rPr lang="ko-KR" altLang="en-US" sz="2000" kern="0" spc="0" dirty="0">
                <a:effectLst/>
                <a:latin typeface="+mn-ea"/>
              </a:rPr>
              <a:t> 히틀러와 같은 부류의 ‘비열한 </a:t>
            </a:r>
            <a:r>
              <a:rPr lang="ko-KR" altLang="en-US" sz="2000" kern="0" spc="0" dirty="0" err="1">
                <a:effectLst/>
                <a:latin typeface="+mn-ea"/>
              </a:rPr>
              <a:t>전쟁범죄인’이라고</a:t>
            </a:r>
            <a:r>
              <a:rPr lang="ko-KR" altLang="en-US" sz="2000" kern="0" spc="0" dirty="0">
                <a:effectLst/>
                <a:latin typeface="+mn-ea"/>
              </a:rPr>
              <a:t> 비난</a:t>
            </a:r>
          </a:p>
          <a:p>
            <a:endParaRPr lang="ko-KR" altLang="en-US" sz="2000" kern="0" spc="0" dirty="0">
              <a:effectLst/>
              <a:latin typeface="함초롬바탕" panose="02030604000101010101" pitchFamily="18" charset="-127"/>
            </a:endParaRPr>
          </a:p>
          <a:p>
            <a:endParaRPr lang="ko-KR" altLang="en-US" sz="2000" kern="0" spc="0" dirty="0">
              <a:effectLst/>
              <a:latin typeface="함초롬바탕" panose="02030604000101010101" pitchFamily="18" charset="-127"/>
            </a:endParaRPr>
          </a:p>
          <a:p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99645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EB38D0-B49E-4443-8FDD-6F46B6F0E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en-US" altLang="ko-KR" sz="2200" kern="0" spc="0">
                <a:effectLst/>
                <a:latin typeface="+mn-ea"/>
              </a:rPr>
              <a:t>1975</a:t>
            </a:r>
            <a:r>
              <a:rPr lang="ko-KR" altLang="en-US" sz="2200" kern="0" spc="0">
                <a:effectLst/>
                <a:latin typeface="+mn-ea"/>
              </a:rPr>
              <a:t>년 히로히토의 미국 방문에서는 유럽에서와 같은 항의나 차가운 반응은 전혀 발생하지 않았음</a:t>
            </a:r>
            <a:endParaRPr lang="en-US" altLang="ko-KR" sz="2200" kern="0" spc="0">
              <a:effectLst/>
              <a:latin typeface="+mn-ea"/>
            </a:endParaRPr>
          </a:p>
          <a:p>
            <a:endParaRPr lang="en-US" altLang="ko-KR" sz="2200" kern="0" spc="0">
              <a:effectLst/>
              <a:latin typeface="+mn-ea"/>
            </a:endParaRPr>
          </a:p>
          <a:p>
            <a:r>
              <a:rPr lang="ko-KR" altLang="en-US" sz="2200" kern="0" spc="0">
                <a:effectLst/>
                <a:latin typeface="+mn-ea"/>
              </a:rPr>
              <a:t>귀국 직후에 가진 기자회견에서 “내가 깊이 슬퍼하는 저 불행한 전쟁”이라는 발언은 전쟁책임을 인정한 것이냐고 묻는 질문에 대하여 “그런 말의 표현에 관해서는</a:t>
            </a:r>
            <a:r>
              <a:rPr lang="en-US" altLang="ko-KR" sz="2200" kern="0" spc="0">
                <a:effectLst/>
                <a:latin typeface="+mn-ea"/>
              </a:rPr>
              <a:t>, </a:t>
            </a:r>
            <a:r>
              <a:rPr lang="ko-KR" altLang="en-US" sz="2200" kern="0" spc="0">
                <a:effectLst/>
                <a:latin typeface="+mn-ea"/>
              </a:rPr>
              <a:t>나는 그러한 문학방면은 그다지 연구하지 않고 있기 때문에 잘 모르겠습니다</a:t>
            </a:r>
            <a:r>
              <a:rPr lang="en-US" altLang="ko-KR" sz="2200" kern="0" spc="0">
                <a:effectLst/>
                <a:latin typeface="+mn-ea"/>
              </a:rPr>
              <a:t>. </a:t>
            </a:r>
            <a:r>
              <a:rPr lang="ko-KR" altLang="en-US" sz="2200" kern="0" spc="0">
                <a:effectLst/>
                <a:latin typeface="+mn-ea"/>
              </a:rPr>
              <a:t>그 문제에 대해서는 대답드릴 수가 없습니다”라고 하는 무책임한 답변</a:t>
            </a:r>
            <a:endParaRPr lang="en-US" altLang="ko-KR" sz="2200" kern="0" spc="0">
              <a:effectLst/>
              <a:latin typeface="+mn-ea"/>
            </a:endParaRPr>
          </a:p>
          <a:p>
            <a:endParaRPr lang="ko-KR" altLang="en-US" sz="2200" kern="0" spc="0">
              <a:effectLst/>
              <a:latin typeface="+mn-ea"/>
            </a:endParaRPr>
          </a:p>
          <a:p>
            <a:r>
              <a:rPr lang="ko-KR" altLang="en-US" sz="2200" kern="0" spc="0">
                <a:effectLst/>
                <a:latin typeface="+mn-ea"/>
              </a:rPr>
              <a:t>그러나 천황의 무책임한 답변이 전쟁책임 추궁이나 천황제 비판으로 이어지지는 않았다</a:t>
            </a:r>
          </a:p>
          <a:p>
            <a:endParaRPr lang="ko-KR" altLang="en-US" sz="2200" kern="0" spc="0">
              <a:effectLst/>
              <a:latin typeface="함초롬바탕" panose="02030604000101010101" pitchFamily="18" charset="-127"/>
            </a:endParaRPr>
          </a:p>
          <a:p>
            <a:endParaRPr lang="ko-KR" altLang="en-US" sz="2200"/>
          </a:p>
        </p:txBody>
      </p:sp>
    </p:spTree>
    <p:extLst>
      <p:ext uri="{BB962C8B-B14F-4D97-AF65-F5344CB8AC3E}">
        <p14:creationId xmlns:p14="http://schemas.microsoft.com/office/powerpoint/2010/main" val="3072641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4529176-9450-4FA2-9186-F4CB63DD4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826" y="4813651"/>
            <a:ext cx="3345297" cy="10006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en-US" altLang="ko-KR" sz="4000">
                <a:solidFill>
                  <a:schemeClr val="tx2"/>
                </a:solidFill>
              </a:rPr>
              <a:t>5. </a:t>
            </a:r>
            <a:r>
              <a:rPr lang="ko-KR" altLang="en-US" sz="4000" dirty="0">
                <a:solidFill>
                  <a:schemeClr val="tx2"/>
                </a:solidFill>
              </a:rPr>
              <a:t>상징천황제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EFF1AA-2B05-49D6-943A-32E3E4F039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175" b="18198"/>
          <a:stretch/>
        </p:blipFill>
        <p:spPr>
          <a:xfrm>
            <a:off x="-1" y="10"/>
            <a:ext cx="12192001" cy="420144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2941813"/>
            <a:ext cx="12188952" cy="1828800"/>
            <a:chOff x="-305" y="3144820"/>
            <a:chExt cx="9182100" cy="1551136"/>
          </a:xfrm>
        </p:grpSpPr>
        <p:sp useBgFill="1">
          <p:nvSpPr>
            <p:cNvPr id="13" name="Freeform: Shape 12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96661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7E41B78-BCF9-4997-A82C-CC0B55416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ko-KR" altLang="en-US" sz="2400" kern="0" spc="0">
                <a:effectLst/>
                <a:latin typeface="+mn-ea"/>
              </a:rPr>
              <a:t>상징천황제는 일본의 국민적 전통과 문화적 통일성의 상징이며 쇼와천황은 평화주의자라고 하는 신화는 미국의 일본 점령 과정에서 새롭게 ‘창출된 전통’이었다</a:t>
            </a:r>
            <a:r>
              <a:rPr lang="en-US" altLang="ko-KR" sz="2400" kern="0" spc="0">
                <a:effectLst/>
                <a:latin typeface="+mn-ea"/>
              </a:rPr>
              <a:t>.</a:t>
            </a:r>
            <a:endParaRPr lang="ko-KR" altLang="en-US" sz="2400" kern="0" spc="0">
              <a:effectLst/>
              <a:latin typeface="+mn-ea"/>
            </a:endParaRPr>
          </a:p>
          <a:p>
            <a:r>
              <a:rPr lang="ko-KR" altLang="en-US" sz="2400">
                <a:latin typeface="+mn-ea"/>
              </a:rPr>
              <a:t>상진천황제는 </a:t>
            </a:r>
            <a:r>
              <a:rPr lang="ko-KR" altLang="en-US" sz="2400" kern="0" spc="0">
                <a:effectLst/>
                <a:latin typeface="+mn-ea"/>
              </a:rPr>
              <a:t>전쟁책임의 본질을 애매하게 하고 근린아시아와의 거리를 더욱 멀어지게 하는 데 중요한 요인이 되었다</a:t>
            </a:r>
          </a:p>
          <a:p>
            <a:r>
              <a:rPr lang="ko-KR" altLang="en-US" sz="2400" kern="0" spc="0">
                <a:effectLst/>
                <a:latin typeface="+mn-ea"/>
              </a:rPr>
              <a:t>천황제는 미일의 동맹관계를 유지하는 데 나름대로 중요한 일익을 담당해 갈 것이다</a:t>
            </a:r>
            <a:r>
              <a:rPr lang="en-US" altLang="ko-KR" sz="2400" kern="0" spc="0">
                <a:effectLst/>
                <a:latin typeface="+mn-ea"/>
              </a:rPr>
              <a:t>. </a:t>
            </a:r>
            <a:endParaRPr lang="ko-KR" altLang="en-US" sz="2400" kern="0" spc="0">
              <a:effectLst/>
              <a:latin typeface="+mn-ea"/>
            </a:endParaRPr>
          </a:p>
          <a:p>
            <a:endParaRPr lang="ko-KR" altLang="en-US" sz="2400"/>
          </a:p>
        </p:txBody>
      </p:sp>
    </p:spTree>
    <p:extLst>
      <p:ext uri="{BB962C8B-B14F-4D97-AF65-F5344CB8AC3E}">
        <p14:creationId xmlns:p14="http://schemas.microsoft.com/office/powerpoint/2010/main" val="1301687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977B99-AC38-42BD-8E06-5ECFC6D17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1" y="1641232"/>
            <a:ext cx="9465564" cy="3486348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400" kern="0" spc="0" dirty="0">
                <a:effectLst/>
                <a:latin typeface="+mn-ea"/>
              </a:rPr>
              <a:t>상징천황제는 미국과 일본의 합작에 의한 ‘</a:t>
            </a:r>
            <a:r>
              <a:rPr lang="ko-KR" altLang="en-US" sz="2400" kern="0" spc="0" dirty="0" err="1">
                <a:effectLst/>
                <a:latin typeface="+mn-ea"/>
              </a:rPr>
              <a:t>산물’이지만</a:t>
            </a:r>
            <a:r>
              <a:rPr lang="ko-KR" altLang="en-US" sz="2400" kern="0" spc="0" dirty="0">
                <a:effectLst/>
                <a:latin typeface="+mn-ea"/>
              </a:rPr>
              <a:t> 동시에 일본의 고유한 전통으로 수용되어 일본 내셔널리즘의 구심으로서 기능하고 있다는 모순을 안고 있다</a:t>
            </a:r>
            <a:r>
              <a:rPr lang="en-US" altLang="ko-KR" sz="2400" kern="0" spc="0" dirty="0">
                <a:effectLst/>
                <a:latin typeface="+mn-ea"/>
              </a:rPr>
              <a:t>.</a:t>
            </a:r>
          </a:p>
          <a:p>
            <a:endParaRPr lang="ko-KR" altLang="en-US" sz="2400" kern="0" spc="0" dirty="0">
              <a:effectLst/>
              <a:latin typeface="+mn-ea"/>
            </a:endParaRPr>
          </a:p>
          <a:p>
            <a:r>
              <a:rPr lang="ko-KR" altLang="en-US" sz="2400" kern="0" spc="0" dirty="0">
                <a:effectLst/>
                <a:latin typeface="+mn-ea"/>
              </a:rPr>
              <a:t>상징천황제는 미국의 ‘</a:t>
            </a:r>
            <a:r>
              <a:rPr lang="ko-KR" altLang="en-US" sz="2400" kern="0" spc="0" dirty="0" err="1">
                <a:effectLst/>
                <a:latin typeface="+mn-ea"/>
              </a:rPr>
              <a:t>보호’에</a:t>
            </a:r>
            <a:r>
              <a:rPr lang="ko-KR" altLang="en-US" sz="2400" kern="0" spc="0" dirty="0">
                <a:effectLst/>
                <a:latin typeface="+mn-ea"/>
              </a:rPr>
              <a:t> 의존하여 ‘</a:t>
            </a:r>
            <a:r>
              <a:rPr lang="ko-KR" altLang="en-US" sz="2400" kern="0" spc="0" dirty="0" err="1">
                <a:effectLst/>
                <a:latin typeface="+mn-ea"/>
              </a:rPr>
              <a:t>친미’를</a:t>
            </a:r>
            <a:r>
              <a:rPr lang="ko-KR" altLang="en-US" sz="2400" kern="0" spc="0" dirty="0">
                <a:effectLst/>
                <a:latin typeface="+mn-ea"/>
              </a:rPr>
              <a:t> 표방하지 않을 수 없는 딜레마를 동시에 안고 있다</a:t>
            </a:r>
            <a:r>
              <a:rPr lang="en-US" altLang="ko-KR" sz="2400" kern="0" spc="0" dirty="0">
                <a:effectLst/>
                <a:latin typeface="+mn-ea"/>
              </a:rPr>
              <a:t>.</a:t>
            </a:r>
          </a:p>
          <a:p>
            <a:endParaRPr lang="ko-KR" altLang="en-US" sz="2400" kern="0" spc="0" dirty="0">
              <a:effectLst/>
              <a:latin typeface="+mn-ea"/>
            </a:endParaRPr>
          </a:p>
          <a:p>
            <a:r>
              <a:rPr lang="ko-KR" altLang="en-US" sz="2400" kern="0" spc="0" dirty="0">
                <a:effectLst/>
                <a:latin typeface="+mn-ea"/>
              </a:rPr>
              <a:t>일본이 진정한 </a:t>
            </a:r>
            <a:r>
              <a:rPr lang="ko-KR" altLang="en-US" sz="2400" kern="0" spc="0" dirty="0" err="1">
                <a:effectLst/>
                <a:latin typeface="+mn-ea"/>
              </a:rPr>
              <a:t>근린아시아와의</a:t>
            </a:r>
            <a:r>
              <a:rPr lang="ko-KR" altLang="en-US" sz="2400" kern="0" spc="0" dirty="0">
                <a:effectLst/>
                <a:latin typeface="+mn-ea"/>
              </a:rPr>
              <a:t> 공존을 꾀하기 위해서는 미일관계를 다시 구축해야 하며 그것을 위해서는 이제까지 애매하게 봉인되어 왔던 역사를 재심하고 천황의 전쟁책임을 묻는 일부터 다시 시작해야 할 것이다</a:t>
            </a:r>
            <a:r>
              <a:rPr lang="en-US" altLang="ko-KR" sz="2400" kern="0" spc="0" dirty="0">
                <a:effectLst/>
                <a:latin typeface="+mn-ea"/>
              </a:rPr>
              <a:t>.</a:t>
            </a:r>
            <a:endParaRPr lang="ko-KR" altLang="en-US" sz="2400" kern="0" spc="0" dirty="0">
              <a:effectLst/>
              <a:latin typeface="+mn-ea"/>
            </a:endParaRPr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6169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6968ABFC-9CE9-43BC-A859-3E737C2EF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ko-KR" altLang="en-US" sz="3600" dirty="0">
                <a:solidFill>
                  <a:schemeClr val="tx2"/>
                </a:solidFill>
              </a:rPr>
              <a:t>목차</a:t>
            </a:r>
            <a:endParaRPr lang="ko-KR" altLang="en-US" sz="3600">
              <a:solidFill>
                <a:schemeClr val="tx2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C490172-5B0A-4F1A-8316-952962169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en-US" altLang="ko-KR" sz="1800" dirty="0">
                <a:solidFill>
                  <a:schemeClr val="tx2"/>
                </a:solidFill>
              </a:rPr>
              <a:t>1.</a:t>
            </a:r>
            <a:r>
              <a:rPr lang="ko-KR" altLang="en-US" sz="1800" dirty="0">
                <a:solidFill>
                  <a:schemeClr val="tx2"/>
                </a:solidFill>
              </a:rPr>
              <a:t>일본 근현대사에서의 미국</a:t>
            </a:r>
            <a:endParaRPr lang="en-US" altLang="ko-KR" sz="1800" dirty="0">
              <a:solidFill>
                <a:schemeClr val="tx2"/>
              </a:solidFill>
            </a:endParaRPr>
          </a:p>
          <a:p>
            <a:endParaRPr lang="en-US" altLang="ko-KR" sz="1800" dirty="0">
              <a:solidFill>
                <a:schemeClr val="tx2"/>
              </a:solidFill>
            </a:endParaRPr>
          </a:p>
          <a:p>
            <a:r>
              <a:rPr lang="en-US" altLang="ko-KR" sz="1800" dirty="0">
                <a:solidFill>
                  <a:schemeClr val="tx2"/>
                </a:solidFill>
              </a:rPr>
              <a:t>2.</a:t>
            </a:r>
            <a:r>
              <a:rPr lang="ko-KR" altLang="en-US" sz="1800" dirty="0">
                <a:solidFill>
                  <a:schemeClr val="tx2"/>
                </a:solidFill>
              </a:rPr>
              <a:t>점령기의 천황제와 미국</a:t>
            </a:r>
            <a:endParaRPr lang="en-US" altLang="ko-KR" sz="1800" dirty="0">
              <a:solidFill>
                <a:schemeClr val="tx2"/>
              </a:solidFill>
            </a:endParaRPr>
          </a:p>
          <a:p>
            <a:endParaRPr lang="en-US" altLang="ko-KR" sz="1800" dirty="0">
              <a:solidFill>
                <a:schemeClr val="tx2"/>
              </a:solidFill>
            </a:endParaRPr>
          </a:p>
          <a:p>
            <a:r>
              <a:rPr lang="en-US" altLang="ko-KR" sz="1800" dirty="0">
                <a:solidFill>
                  <a:schemeClr val="tx2"/>
                </a:solidFill>
              </a:rPr>
              <a:t>3.</a:t>
            </a:r>
            <a:r>
              <a:rPr lang="ko-KR" altLang="en-US" sz="1800" dirty="0">
                <a:solidFill>
                  <a:schemeClr val="tx2"/>
                </a:solidFill>
              </a:rPr>
              <a:t>상징천황제와 미일안보</a:t>
            </a:r>
            <a:endParaRPr lang="en-US" altLang="ko-KR" sz="1800" dirty="0">
              <a:solidFill>
                <a:schemeClr val="tx2"/>
              </a:solidFill>
            </a:endParaRPr>
          </a:p>
          <a:p>
            <a:endParaRPr lang="en-US" altLang="ko-KR" sz="1800" dirty="0">
              <a:solidFill>
                <a:schemeClr val="tx2"/>
              </a:solidFill>
            </a:endParaRPr>
          </a:p>
          <a:p>
            <a:r>
              <a:rPr lang="en-US" altLang="ko-KR" sz="1800" dirty="0">
                <a:solidFill>
                  <a:schemeClr val="tx2"/>
                </a:solidFill>
              </a:rPr>
              <a:t>4.</a:t>
            </a:r>
            <a:r>
              <a:rPr lang="ko-KR" altLang="en-US" sz="1800" dirty="0">
                <a:solidFill>
                  <a:schemeClr val="tx2"/>
                </a:solidFill>
              </a:rPr>
              <a:t>미일 </a:t>
            </a:r>
            <a:r>
              <a:rPr lang="en-US" altLang="ko-KR" sz="1800" dirty="0">
                <a:solidFill>
                  <a:schemeClr val="tx2"/>
                </a:solidFill>
              </a:rPr>
              <a:t>‘</a:t>
            </a:r>
            <a:r>
              <a:rPr lang="ko-KR" altLang="en-US" sz="1800" dirty="0">
                <a:solidFill>
                  <a:schemeClr val="tx2"/>
                </a:solidFill>
              </a:rPr>
              <a:t>포옹</a:t>
            </a:r>
            <a:r>
              <a:rPr lang="en-US" altLang="ko-KR" sz="1800" dirty="0">
                <a:solidFill>
                  <a:schemeClr val="tx2"/>
                </a:solidFill>
              </a:rPr>
              <a:t>’</a:t>
            </a:r>
            <a:r>
              <a:rPr lang="ko-KR" altLang="en-US" sz="1800" dirty="0">
                <a:solidFill>
                  <a:schemeClr val="tx2"/>
                </a:solidFill>
              </a:rPr>
              <a:t>의 </a:t>
            </a:r>
            <a:r>
              <a:rPr lang="ko-KR" altLang="en-US" sz="1800">
                <a:solidFill>
                  <a:schemeClr val="tx2"/>
                </a:solidFill>
              </a:rPr>
              <a:t>표상으로서의</a:t>
            </a:r>
            <a:r>
              <a:rPr lang="ko-KR" altLang="en-US" sz="1800" dirty="0">
                <a:solidFill>
                  <a:schemeClr val="tx2"/>
                </a:solidFill>
              </a:rPr>
              <a:t> 상징천황제</a:t>
            </a:r>
            <a:endParaRPr lang="en-US" altLang="ko-KR" sz="1800" dirty="0">
              <a:solidFill>
                <a:schemeClr val="tx2"/>
              </a:solidFill>
            </a:endParaRPr>
          </a:p>
          <a:p>
            <a:endParaRPr lang="en-US" altLang="ko-KR" sz="1800" dirty="0">
              <a:solidFill>
                <a:schemeClr val="tx2"/>
              </a:solidFill>
            </a:endParaRPr>
          </a:p>
          <a:p>
            <a:r>
              <a:rPr lang="en-US" altLang="ko-KR" sz="1800" dirty="0">
                <a:solidFill>
                  <a:schemeClr val="tx2"/>
                </a:solidFill>
              </a:rPr>
              <a:t>5.</a:t>
            </a:r>
            <a:r>
              <a:rPr lang="ko-KR" altLang="en-US" sz="1800" dirty="0">
                <a:solidFill>
                  <a:schemeClr val="tx2"/>
                </a:solidFill>
              </a:rPr>
              <a:t>상징천황제</a:t>
            </a:r>
          </a:p>
        </p:txBody>
      </p:sp>
    </p:spTree>
    <p:extLst>
      <p:ext uri="{BB962C8B-B14F-4D97-AF65-F5344CB8AC3E}">
        <p14:creationId xmlns:p14="http://schemas.microsoft.com/office/powerpoint/2010/main" val="3508433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ECDC01B4-9CD8-4E0A-B6CA-35FCD4C45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642" y="2353641"/>
            <a:ext cx="5782716" cy="2150719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ko-KR" altLang="en-US" sz="36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감사합니다</a:t>
            </a: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18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4529176-9450-4FA2-9186-F4CB63DD4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5087" y="4770613"/>
            <a:ext cx="6838775" cy="10006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en-US" altLang="ko-KR" sz="4000" dirty="0">
                <a:solidFill>
                  <a:schemeClr val="tx2"/>
                </a:solidFill>
              </a:rPr>
              <a:t>1. </a:t>
            </a:r>
            <a:r>
              <a:rPr lang="ko-KR" altLang="en-US" sz="4000" dirty="0">
                <a:solidFill>
                  <a:schemeClr val="tx2"/>
                </a:solidFill>
              </a:rPr>
              <a:t>일본 근현대사에서의 미국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EFF1AA-2B05-49D6-943A-32E3E4F039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175" b="18198"/>
          <a:stretch/>
        </p:blipFill>
        <p:spPr>
          <a:xfrm>
            <a:off x="-1" y="10"/>
            <a:ext cx="12192001" cy="4201449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2941813"/>
            <a:ext cx="12188952" cy="1828800"/>
            <a:chOff x="-305" y="3144820"/>
            <a:chExt cx="9182100" cy="1551136"/>
          </a:xfrm>
        </p:grpSpPr>
        <p:sp useBgFill="1">
          <p:nvSpPr>
            <p:cNvPr id="12" name="Freeform: Shape 11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998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FEAE179-C525-48F3-AD47-0E9E2B6F2E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7AFA3215-5042-414E-8B4A-0BB24483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88" y="4883544"/>
            <a:ext cx="3876086" cy="155690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atinLnBrk="0"/>
            <a:r>
              <a:rPr lang="ko-KR" altLang="en-US" sz="3200" dirty="0" err="1"/>
              <a:t>페리내항</a:t>
            </a:r>
            <a:endParaRPr lang="ko-KR" altLang="en-US" sz="32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5C8260E-968F-44E8-A823-ABB431311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8658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89" y="0"/>
            <a:ext cx="11231745" cy="45881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내용 개체 틀 4" descr="보트, 물, 실외, 선박이(가) 표시된 사진&#10;&#10;자동 생성된 설명">
            <a:extLst>
              <a:ext uri="{FF2B5EF4-FFF2-40B4-BE49-F238E27FC236}">
                <a16:creationId xmlns:a16="http://schemas.microsoft.com/office/drawing/2014/main" id="{793014B7-69AF-45DC-B028-3B32924779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0" r="401" b="2"/>
          <a:stretch/>
        </p:blipFill>
        <p:spPr>
          <a:xfrm>
            <a:off x="959205" y="364142"/>
            <a:ext cx="10369645" cy="3867993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FE43805F-24A6-46A4-B19B-54F283473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01107" y="5661132"/>
            <a:ext cx="1463040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CCEB37-5D6D-43A1-9E6B-CA13E5068C02}"/>
              </a:ext>
            </a:extLst>
          </p:cNvPr>
          <p:cNvSpPr txBox="1"/>
          <p:nvPr/>
        </p:nvSpPr>
        <p:spPr>
          <a:xfrm>
            <a:off x="5162719" y="4883544"/>
            <a:ext cx="6586915" cy="1556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dirty="0"/>
              <a:t>https://upload.wikimedia.org/wikipedia/commons/thumb/5/52/Painting_of_the_United_States_East_India_Squadron_in_Tokyo_Bay.jpg/653px-Painting_of_the_United_States_East_India_Squadron_in_Tokyo_Bay.jpg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7A3F6A-7214-4354-B81F-F0EA64BE5E2D}"/>
              </a:ext>
            </a:extLst>
          </p:cNvPr>
          <p:cNvSpPr txBox="1"/>
          <p:nvPr/>
        </p:nvSpPr>
        <p:spPr>
          <a:xfrm>
            <a:off x="2135432" y="4952326"/>
            <a:ext cx="26564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근대 일본의 출발점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자유의 성지이자</a:t>
            </a:r>
            <a:r>
              <a:rPr lang="en-US" altLang="ko-KR" dirty="0"/>
              <a:t> </a:t>
            </a:r>
            <a:r>
              <a:rPr lang="ko-KR" altLang="en-US" dirty="0" err="1"/>
              <a:t>모더</a:t>
            </a:r>
            <a:endParaRPr lang="en-US" altLang="ko-KR" dirty="0"/>
          </a:p>
          <a:p>
            <a:r>
              <a:rPr lang="ko-KR" altLang="en-US" dirty="0" err="1"/>
              <a:t>니즘의</a:t>
            </a:r>
            <a:r>
              <a:rPr lang="ko-KR" altLang="en-US" dirty="0"/>
              <a:t> 표상으로 이상화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29303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5474E9-F097-4035-87C0-1642DA57D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ko-KR" altLang="en-US" sz="2000" dirty="0"/>
              <a:t>냉전체제 하에서 공산세력의 확산을 저지하기 위해 미국은 </a:t>
            </a:r>
            <a:r>
              <a:rPr lang="ko-KR" altLang="en-US" sz="2000" kern="0" spc="0" dirty="0">
                <a:effectLst/>
                <a:latin typeface="+mn-ea"/>
              </a:rPr>
              <a:t>일본의 경제를 부흥시키고 아시아의 개발경제를 지탱하는 중핵으로 삼았다</a:t>
            </a:r>
            <a:r>
              <a:rPr lang="en-US" altLang="ko-KR" sz="2000" kern="0" spc="0" dirty="0">
                <a:effectLst/>
                <a:latin typeface="+mn-ea"/>
              </a:rPr>
              <a:t>.</a:t>
            </a:r>
            <a:endParaRPr lang="ko-KR" altLang="en-US" sz="2000" kern="0" spc="0" dirty="0">
              <a:effectLst/>
              <a:latin typeface="+mn-ea"/>
            </a:endParaRPr>
          </a:p>
          <a:p>
            <a:r>
              <a:rPr lang="ko-KR" altLang="en-US" sz="2000" kern="0" spc="0" dirty="0">
                <a:effectLst/>
                <a:latin typeface="+mn-ea"/>
              </a:rPr>
              <a:t>그러한 결과 동아시아에서의 군사적 기지의 역할은 한국과 대만</a:t>
            </a:r>
            <a:r>
              <a:rPr lang="en-US" altLang="ko-KR" sz="2000" kern="0" spc="0" dirty="0">
                <a:effectLst/>
                <a:latin typeface="+mn-ea"/>
              </a:rPr>
              <a:t>, </a:t>
            </a:r>
            <a:r>
              <a:rPr lang="ko-KR" altLang="en-US" sz="2000" kern="0" spc="0" dirty="0">
                <a:effectLst/>
                <a:latin typeface="+mn-ea"/>
              </a:rPr>
              <a:t>오키나와가 부담하게 된다</a:t>
            </a:r>
          </a:p>
          <a:p>
            <a:r>
              <a:rPr lang="en-US" altLang="ko-KR" sz="2000" dirty="0"/>
              <a:t>https://cdn.incheontoday.com/news/photo/200811/10437_7713_4428.jpg</a:t>
            </a:r>
            <a:endParaRPr lang="ko-KR" altLang="en-US" sz="20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DF183DE7-18E1-4C1E-9309-8B7D26980B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86" r="9599" b="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19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7DF1F76-CD4E-4EBD-8AE4-2AD71BE3F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ko-KR" altLang="en-US" sz="5400"/>
              <a:t>미국의 양해와 묵인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A8A05A6-830B-4B5A-9549-D2AC9B5B7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ko-KR" altLang="en-US" sz="2400" dirty="0"/>
              <a:t>역사적인 문제의 청산이라는 과제의 망각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ko-KR" altLang="en-US" sz="2400" dirty="0" err="1"/>
              <a:t>현인신</a:t>
            </a:r>
            <a:r>
              <a:rPr lang="ko-KR" altLang="en-US" sz="2400" dirty="0"/>
              <a:t> 천황에 대한 숭배와 맹목적인 충성을 강조하는 </a:t>
            </a:r>
            <a:r>
              <a:rPr lang="ko-KR" altLang="en-US" sz="2400" dirty="0" err="1"/>
              <a:t>천황제이데올로기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ko-KR" altLang="en-US" sz="2400" dirty="0"/>
              <a:t>천황은 전쟁책임을 </a:t>
            </a:r>
            <a:r>
              <a:rPr lang="ko-KR" altLang="en-US" sz="2400" dirty="0" err="1"/>
              <a:t>추궁당하지</a:t>
            </a:r>
            <a:r>
              <a:rPr lang="ko-KR" altLang="en-US" sz="2400" dirty="0"/>
              <a:t> 않고 평화주의자로 미화됨으로써 일본의 전쟁책임을 부정하는 역사관의 근원적인 뿌리가 되었다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34032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4529176-9450-4FA2-9186-F4CB63DD4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1611" y="4770613"/>
            <a:ext cx="6205728" cy="10006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en-US" altLang="ko-KR" sz="4000" dirty="0">
                <a:solidFill>
                  <a:schemeClr val="tx2"/>
                </a:solidFill>
              </a:rPr>
              <a:t>2. </a:t>
            </a:r>
            <a:r>
              <a:rPr lang="ko-KR" altLang="en-US" sz="4000" dirty="0">
                <a:solidFill>
                  <a:schemeClr val="tx2"/>
                </a:solidFill>
              </a:rPr>
              <a:t>점령기의 천황제와 미국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EFF1AA-2B05-49D6-943A-32E3E4F039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175" b="18198"/>
          <a:stretch/>
        </p:blipFill>
        <p:spPr>
          <a:xfrm>
            <a:off x="-1" y="10"/>
            <a:ext cx="12192001" cy="420144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2941813"/>
            <a:ext cx="12188952" cy="1828800"/>
            <a:chOff x="-305" y="3144820"/>
            <a:chExt cx="9182100" cy="1551136"/>
          </a:xfrm>
        </p:grpSpPr>
        <p:sp useBgFill="1">
          <p:nvSpPr>
            <p:cNvPr id="13" name="Freeform: Shape 12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305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16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18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: Shape 20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B1E4BAF-FFFF-4A36-9298-515DABB45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 lnSpcReduction="10000"/>
          </a:bodyPr>
          <a:lstStyle/>
          <a:p>
            <a:pPr marL="0" marR="0" indent="0" fontAlgn="base" latinLnBrk="0">
              <a:spcBef>
                <a:spcPts val="0"/>
              </a:spcBef>
              <a:spcAft>
                <a:spcPts val="600"/>
              </a:spcAft>
            </a:pPr>
            <a:r>
              <a:rPr lang="ko-KR" altLang="en-US" sz="2400" kern="0" spc="0" dirty="0">
                <a:effectLst/>
                <a:latin typeface="+mn-ea"/>
              </a:rPr>
              <a:t>천황의 전쟁책임이 어떻게 해서 불문에 붙여졌는가 하는 문제의식에서</a:t>
            </a:r>
            <a:r>
              <a:rPr lang="en-US" altLang="ko-KR" sz="2400" kern="0" spc="0" dirty="0">
                <a:effectLst/>
                <a:latin typeface="+mn-ea"/>
              </a:rPr>
              <a:t>, </a:t>
            </a:r>
            <a:r>
              <a:rPr lang="ko-KR" altLang="en-US" sz="2400" kern="0" spc="0" dirty="0">
                <a:effectLst/>
                <a:latin typeface="+mn-ea"/>
              </a:rPr>
              <a:t>여기에 미국이 적극적으로 관여하고 있었다는 사실이 새로운 사료의 발굴과 문서 공개 등으로 잇달아 밝혀지고 있다</a:t>
            </a:r>
            <a:r>
              <a:rPr lang="en-US" altLang="ko-KR" sz="2400" kern="0" spc="0" dirty="0">
                <a:effectLst/>
                <a:latin typeface="+mn-ea"/>
              </a:rPr>
              <a:t>.</a:t>
            </a:r>
          </a:p>
          <a:p>
            <a:pPr marL="0" marR="0" indent="0" fontAlgn="base" latinLnBrk="0">
              <a:spcBef>
                <a:spcPts val="0"/>
              </a:spcBef>
              <a:spcAft>
                <a:spcPts val="600"/>
              </a:spcAft>
            </a:pPr>
            <a:endParaRPr lang="en-US" altLang="ko-KR" sz="2400" kern="0" spc="0" dirty="0">
              <a:effectLst/>
              <a:latin typeface="+mn-ea"/>
            </a:endParaRPr>
          </a:p>
          <a:p>
            <a:pPr marL="0" indent="0" fontAlgn="base" latinLnBrk="0">
              <a:spcBef>
                <a:spcPts val="0"/>
              </a:spcBef>
              <a:spcAft>
                <a:spcPts val="600"/>
              </a:spcAft>
            </a:pPr>
            <a:r>
              <a:rPr lang="ko-KR" altLang="en-US" sz="2400" kern="0" spc="0" dirty="0">
                <a:effectLst/>
                <a:latin typeface="+mn-ea"/>
              </a:rPr>
              <a:t>루스 </a:t>
            </a:r>
            <a:r>
              <a:rPr lang="ko-KR" altLang="en-US" sz="2400" kern="0" spc="0" dirty="0" err="1">
                <a:effectLst/>
                <a:latin typeface="+mn-ea"/>
              </a:rPr>
              <a:t>베네딕트의</a:t>
            </a:r>
            <a:r>
              <a:rPr lang="ko-KR" altLang="en-US" sz="2400" kern="0" spc="0" dirty="0">
                <a:effectLst/>
                <a:latin typeface="+mn-ea"/>
              </a:rPr>
              <a:t> </a:t>
            </a:r>
            <a:r>
              <a:rPr lang="en-US" altLang="ko-KR" sz="2400" kern="0" spc="0" dirty="0">
                <a:effectLst/>
                <a:latin typeface="+mn-ea"/>
              </a:rPr>
              <a:t>『</a:t>
            </a:r>
            <a:r>
              <a:rPr lang="ko-KR" altLang="en-US" sz="2400" kern="0" spc="0" dirty="0">
                <a:effectLst/>
                <a:latin typeface="+mn-ea"/>
              </a:rPr>
              <a:t>국화와 칼</a:t>
            </a:r>
            <a:r>
              <a:rPr lang="en-US" altLang="ko-KR" sz="2400" kern="0" spc="0" dirty="0">
                <a:effectLst/>
                <a:latin typeface="+mn-ea"/>
              </a:rPr>
              <a:t>』</a:t>
            </a:r>
          </a:p>
          <a:p>
            <a:pPr marL="0" indent="0" fontAlgn="base" latinLnBrk="0">
              <a:spcBef>
                <a:spcPts val="0"/>
              </a:spcBef>
              <a:spcAft>
                <a:spcPts val="600"/>
              </a:spcAft>
            </a:pPr>
            <a:endParaRPr lang="ko-KR" altLang="en-US" sz="2400" kern="0" spc="0" dirty="0">
              <a:effectLst/>
              <a:latin typeface="+mn-ea"/>
            </a:endParaRPr>
          </a:p>
          <a:p>
            <a:pPr marL="0" marR="0" indent="0" fontAlgn="base" latinLnBrk="0">
              <a:spcBef>
                <a:spcPts val="0"/>
              </a:spcBef>
              <a:spcAft>
                <a:spcPts val="600"/>
              </a:spcAft>
            </a:pPr>
            <a:r>
              <a:rPr lang="ko-KR" altLang="en-US" sz="2400" kern="0" spc="0" dirty="0">
                <a:effectLst/>
                <a:latin typeface="+mn-ea"/>
              </a:rPr>
              <a:t>점령군은 국가 신도를 해체하기 위해 </a:t>
            </a:r>
            <a:r>
              <a:rPr lang="en-US" altLang="ko-KR" sz="2400" kern="0" spc="0" dirty="0">
                <a:effectLst/>
                <a:latin typeface="+mn-ea"/>
              </a:rPr>
              <a:t>1945</a:t>
            </a:r>
            <a:r>
              <a:rPr lang="ko-KR" altLang="en-US" sz="2400" kern="0" spc="0" dirty="0">
                <a:effectLst/>
                <a:latin typeface="+mn-ea"/>
              </a:rPr>
              <a:t>년 </a:t>
            </a:r>
            <a:r>
              <a:rPr lang="en-US" altLang="ko-KR" sz="2400" kern="0" spc="0" dirty="0">
                <a:effectLst/>
                <a:latin typeface="+mn-ea"/>
              </a:rPr>
              <a:t>12</a:t>
            </a:r>
            <a:r>
              <a:rPr lang="ko-KR" altLang="en-US" sz="2400" kern="0" spc="0" dirty="0">
                <a:effectLst/>
                <a:latin typeface="+mn-ea"/>
              </a:rPr>
              <a:t>월 </a:t>
            </a:r>
            <a:r>
              <a:rPr lang="en-US" altLang="ko-KR" sz="2400" kern="0" spc="0" dirty="0">
                <a:effectLst/>
                <a:latin typeface="+mn-ea"/>
              </a:rPr>
              <a:t>15</a:t>
            </a:r>
            <a:r>
              <a:rPr lang="ko-KR" altLang="en-US" sz="2400" kern="0" spc="0" dirty="0">
                <a:effectLst/>
                <a:latin typeface="+mn-ea"/>
              </a:rPr>
              <a:t>일 신도지령’</a:t>
            </a:r>
            <a:r>
              <a:rPr lang="en-US" altLang="ko-KR" sz="2400" kern="0" spc="0" dirty="0">
                <a:effectLst/>
                <a:latin typeface="+mn-ea"/>
              </a:rPr>
              <a:t>(</a:t>
            </a:r>
            <a:r>
              <a:rPr lang="ko-KR" altLang="en-US" sz="2400" kern="0" spc="0" dirty="0">
                <a:effectLst/>
                <a:latin typeface="+mn-ea"/>
              </a:rPr>
              <a:t>神道指令</a:t>
            </a:r>
            <a:r>
              <a:rPr lang="en-US" altLang="ko-KR" sz="2400" kern="0" spc="0" dirty="0">
                <a:effectLst/>
                <a:latin typeface="+mn-ea"/>
              </a:rPr>
              <a:t>)</a:t>
            </a:r>
            <a:r>
              <a:rPr lang="ko-KR" altLang="en-US" sz="2400" kern="0" spc="0" dirty="0">
                <a:effectLst/>
                <a:latin typeface="+mn-ea"/>
              </a:rPr>
              <a:t>을 내렸지만 천황의 </a:t>
            </a:r>
            <a:r>
              <a:rPr lang="ko-KR" altLang="en-US" sz="2400" kern="0" spc="0" dirty="0" err="1">
                <a:effectLst/>
                <a:latin typeface="+mn-ea"/>
              </a:rPr>
              <a:t>신권적</a:t>
            </a:r>
            <a:r>
              <a:rPr lang="ko-KR" altLang="en-US" sz="2400" kern="0" spc="0" dirty="0">
                <a:effectLst/>
                <a:latin typeface="+mn-ea"/>
              </a:rPr>
              <a:t> 권위를 지탱하는 </a:t>
            </a:r>
            <a:r>
              <a:rPr lang="en-US" altLang="ko-KR" sz="2400" kern="0" spc="0" dirty="0">
                <a:effectLst/>
                <a:latin typeface="+mn-ea"/>
              </a:rPr>
              <a:t>3</a:t>
            </a:r>
            <a:r>
              <a:rPr lang="ko-KR" altLang="en-US" sz="2400" kern="0" spc="0" dirty="0">
                <a:effectLst/>
                <a:latin typeface="+mn-ea"/>
              </a:rPr>
              <a:t>종의 신기</a:t>
            </a:r>
            <a:r>
              <a:rPr lang="en-US" altLang="ko-KR" sz="2400" kern="0" spc="0" dirty="0">
                <a:effectLst/>
                <a:latin typeface="+mn-ea"/>
              </a:rPr>
              <a:t>(</a:t>
            </a:r>
            <a:r>
              <a:rPr lang="ko-KR" altLang="en-US" sz="2400" kern="0" spc="0" dirty="0">
                <a:effectLst/>
                <a:latin typeface="+mn-ea"/>
              </a:rPr>
              <a:t>神器</a:t>
            </a:r>
            <a:r>
              <a:rPr lang="en-US" altLang="ko-KR" sz="2400" kern="0" spc="0" dirty="0">
                <a:effectLst/>
                <a:latin typeface="+mn-ea"/>
              </a:rPr>
              <a:t>)’</a:t>
            </a:r>
            <a:r>
              <a:rPr lang="ko-KR" altLang="en-US" sz="2400" kern="0" spc="0" dirty="0">
                <a:effectLst/>
                <a:latin typeface="+mn-ea"/>
              </a:rPr>
              <a:t>를 몰수하거나 </a:t>
            </a:r>
            <a:r>
              <a:rPr lang="ko-KR" altLang="en-US" sz="2400" kern="0" spc="0" dirty="0" err="1">
                <a:effectLst/>
                <a:latin typeface="+mn-ea"/>
              </a:rPr>
              <a:t>이세신궁과</a:t>
            </a:r>
            <a:r>
              <a:rPr lang="ko-KR" altLang="en-US" sz="2400" kern="0" spc="0" dirty="0">
                <a:effectLst/>
                <a:latin typeface="+mn-ea"/>
              </a:rPr>
              <a:t> 같은 ‘성역’</a:t>
            </a:r>
            <a:r>
              <a:rPr lang="en-US" altLang="ko-KR" sz="2400" kern="0" spc="0" dirty="0">
                <a:effectLst/>
                <a:latin typeface="+mn-ea"/>
              </a:rPr>
              <a:t>(</a:t>
            </a:r>
            <a:r>
              <a:rPr lang="ko-KR" altLang="en-US" sz="2400" kern="0" spc="0" dirty="0">
                <a:effectLst/>
                <a:latin typeface="+mn-ea"/>
              </a:rPr>
              <a:t>聖域</a:t>
            </a:r>
            <a:r>
              <a:rPr lang="en-US" altLang="ko-KR" sz="2400" kern="0" spc="0" dirty="0">
                <a:effectLst/>
                <a:latin typeface="+mn-ea"/>
              </a:rPr>
              <a:t>)</a:t>
            </a:r>
            <a:r>
              <a:rPr lang="ko-KR" altLang="en-US" sz="2400" kern="0" spc="0" dirty="0">
                <a:effectLst/>
                <a:latin typeface="+mn-ea"/>
              </a:rPr>
              <a:t>을 훼손하지는 않았다</a:t>
            </a:r>
            <a:r>
              <a:rPr lang="en-US" altLang="ko-KR" sz="2400" kern="0" spc="0" dirty="0">
                <a:effectLst/>
                <a:latin typeface="+mn-ea"/>
              </a:rPr>
              <a:t>.</a:t>
            </a:r>
            <a:endParaRPr lang="ko-KR" altLang="en-US" sz="2400" kern="0" spc="0" dirty="0">
              <a:effectLst/>
              <a:latin typeface="+mn-ea"/>
            </a:endParaRPr>
          </a:p>
          <a:p>
            <a:pPr marL="0" marR="0" indent="0" fontAlgn="base" latinLnBrk="0">
              <a:spcBef>
                <a:spcPts val="0"/>
              </a:spcBef>
              <a:spcAft>
                <a:spcPts val="600"/>
              </a:spcAft>
            </a:pPr>
            <a:endParaRPr lang="ko-KR" altLang="en-US" sz="2400" kern="0" spc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16362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069AA6-3A1C-4237-8182-E9F182BE87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842" r="19901" b="-1"/>
          <a:stretch/>
        </p:blipFill>
        <p:spPr>
          <a:xfrm>
            <a:off x="-2" y="10"/>
            <a:ext cx="5779884" cy="68579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" y="713128"/>
            <a:ext cx="1068867" cy="2126625"/>
            <a:chOff x="10918968" y="713127"/>
            <a:chExt cx="1273032" cy="253283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7C7120-C51F-4978-865A-B8F854937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2120" y="1234418"/>
            <a:ext cx="5136412" cy="4393982"/>
          </a:xfrm>
        </p:spPr>
        <p:txBody>
          <a:bodyPr>
            <a:normAutofit/>
          </a:bodyPr>
          <a:lstStyle/>
          <a:p>
            <a:r>
              <a:rPr lang="ko-KR" altLang="en-US" sz="2000" kern="0" spc="0" dirty="0">
                <a:effectLst/>
                <a:latin typeface="+mn-ea"/>
              </a:rPr>
              <a:t>이듬해 정초에는 천황이 스스로 신격을 부정하는 ‘</a:t>
            </a:r>
            <a:r>
              <a:rPr lang="ko-KR" altLang="en-US" sz="2000" kern="0" spc="0" dirty="0" err="1">
                <a:effectLst/>
                <a:latin typeface="+mn-ea"/>
              </a:rPr>
              <a:t>인간선언’을</a:t>
            </a:r>
            <a:r>
              <a:rPr lang="ko-KR" altLang="en-US" sz="2000" kern="0" spc="0" dirty="0">
                <a:effectLst/>
                <a:latin typeface="+mn-ea"/>
              </a:rPr>
              <a:t> 발표했지만 그것은 </a:t>
            </a:r>
            <a:r>
              <a:rPr lang="ko-KR" altLang="en-US" sz="2000" kern="0" spc="0" dirty="0" err="1">
                <a:effectLst/>
                <a:latin typeface="+mn-ea"/>
              </a:rPr>
              <a:t>역대천황의</a:t>
            </a:r>
            <a:r>
              <a:rPr lang="ko-KR" altLang="en-US" sz="2000" kern="0" spc="0" dirty="0">
                <a:effectLst/>
                <a:latin typeface="+mn-ea"/>
              </a:rPr>
              <a:t> 신격</a:t>
            </a:r>
            <a:r>
              <a:rPr lang="en-US" altLang="ko-KR" sz="2000" kern="0" spc="0" dirty="0">
                <a:effectLst/>
                <a:latin typeface="+mn-ea"/>
              </a:rPr>
              <a:t>(</a:t>
            </a:r>
            <a:r>
              <a:rPr lang="ko-KR" altLang="en-US" sz="2000" kern="0" spc="0" dirty="0">
                <a:effectLst/>
                <a:latin typeface="+mn-ea"/>
              </a:rPr>
              <a:t>神格</a:t>
            </a:r>
            <a:r>
              <a:rPr lang="en-US" altLang="ko-KR" sz="2000" kern="0" spc="0" dirty="0">
                <a:effectLst/>
                <a:latin typeface="+mn-ea"/>
              </a:rPr>
              <a:t>)</a:t>
            </a:r>
            <a:r>
              <a:rPr lang="ko-KR" altLang="en-US" sz="2000" kern="0" spc="0" dirty="0">
                <a:effectLst/>
                <a:latin typeface="+mn-ea"/>
              </a:rPr>
              <a:t>까지 부정한 것이 아니었다</a:t>
            </a:r>
            <a:r>
              <a:rPr lang="en-US" altLang="ko-KR" sz="2000" kern="0" spc="0" dirty="0">
                <a:effectLst/>
                <a:latin typeface="+mn-ea"/>
              </a:rPr>
              <a:t>.</a:t>
            </a:r>
          </a:p>
          <a:p>
            <a:endParaRPr lang="ko-KR" altLang="en-US" sz="2000" kern="0" spc="0" dirty="0">
              <a:effectLst/>
              <a:latin typeface="+mn-ea"/>
            </a:endParaRPr>
          </a:p>
          <a:p>
            <a:r>
              <a:rPr lang="ko-KR" altLang="en-US" sz="2000" kern="0" spc="0" dirty="0">
                <a:effectLst/>
                <a:latin typeface="+mn-ea"/>
              </a:rPr>
              <a:t>매년 황실의 조상신에게 햇곡식을 바치는 </a:t>
            </a:r>
            <a:r>
              <a:rPr lang="en-US" altLang="ko-KR" sz="2000" kern="0" spc="0" dirty="0">
                <a:effectLst/>
                <a:latin typeface="+mn-ea"/>
              </a:rPr>
              <a:t>11</a:t>
            </a:r>
            <a:r>
              <a:rPr lang="ko-KR" altLang="en-US" sz="2000" kern="0" spc="0" dirty="0">
                <a:effectLst/>
                <a:latin typeface="+mn-ea"/>
              </a:rPr>
              <a:t>월 </a:t>
            </a:r>
            <a:r>
              <a:rPr lang="en-US" altLang="ko-KR" sz="2000" kern="0" spc="0" dirty="0">
                <a:effectLst/>
                <a:latin typeface="+mn-ea"/>
              </a:rPr>
              <a:t>23</a:t>
            </a:r>
            <a:r>
              <a:rPr lang="ko-KR" altLang="en-US" sz="2000" kern="0" spc="0" dirty="0">
                <a:effectLst/>
                <a:latin typeface="+mn-ea"/>
              </a:rPr>
              <a:t>일의 신상제</a:t>
            </a:r>
            <a:r>
              <a:rPr lang="en-US" altLang="ko-KR" sz="2000" kern="0" spc="0" dirty="0">
                <a:effectLst/>
                <a:latin typeface="+mn-ea"/>
              </a:rPr>
              <a:t>(</a:t>
            </a:r>
            <a:r>
              <a:rPr lang="ko-KR" altLang="en-US" sz="2000" kern="0" spc="0" dirty="0">
                <a:effectLst/>
                <a:latin typeface="+mn-ea"/>
              </a:rPr>
              <a:t>新嘗祭</a:t>
            </a:r>
            <a:r>
              <a:rPr lang="en-US" altLang="ko-KR" sz="2000" kern="0" spc="0" dirty="0">
                <a:effectLst/>
                <a:latin typeface="+mn-ea"/>
              </a:rPr>
              <a:t>)</a:t>
            </a:r>
            <a:r>
              <a:rPr lang="ko-KR" altLang="en-US" sz="2000" kern="0" spc="0" dirty="0">
                <a:effectLst/>
                <a:latin typeface="+mn-ea"/>
              </a:rPr>
              <a:t>는 ‘근로감사의 </a:t>
            </a:r>
            <a:r>
              <a:rPr lang="ko-KR" altLang="en-US" sz="2000" kern="0" spc="0" dirty="0" err="1">
                <a:effectLst/>
                <a:latin typeface="+mn-ea"/>
              </a:rPr>
              <a:t>날’로</a:t>
            </a:r>
            <a:r>
              <a:rPr lang="ko-KR" altLang="en-US" sz="2000" kern="0" spc="0" dirty="0">
                <a:effectLst/>
                <a:latin typeface="+mn-ea"/>
              </a:rPr>
              <a:t> 바뀌었을 뿐</a:t>
            </a:r>
            <a:r>
              <a:rPr lang="en-US" altLang="ko-KR" sz="2000" kern="0" spc="0" dirty="0">
                <a:effectLst/>
                <a:latin typeface="+mn-ea"/>
              </a:rPr>
              <a:t>, </a:t>
            </a:r>
            <a:r>
              <a:rPr lang="ko-KR" altLang="en-US" sz="2000" kern="0" spc="0" dirty="0">
                <a:effectLst/>
                <a:latin typeface="+mn-ea"/>
              </a:rPr>
              <a:t>그것을 폐지시킨 것은 아니었다</a:t>
            </a:r>
            <a:r>
              <a:rPr lang="en-US" altLang="ko-KR" sz="2000" kern="0" spc="0" dirty="0">
                <a:effectLst/>
                <a:latin typeface="+mn-ea"/>
              </a:rPr>
              <a:t>.</a:t>
            </a:r>
          </a:p>
          <a:p>
            <a:endParaRPr lang="ko-KR" altLang="en-US" sz="2000" kern="0" spc="0" dirty="0">
              <a:effectLst/>
              <a:latin typeface="+mn-ea"/>
            </a:endParaRPr>
          </a:p>
          <a:p>
            <a:r>
              <a:rPr lang="ko-KR" altLang="en-US" sz="2000" kern="0" spc="0" dirty="0" err="1">
                <a:effectLst/>
                <a:latin typeface="+mn-ea"/>
              </a:rPr>
              <a:t>야스쿠니신사도</a:t>
            </a:r>
            <a:r>
              <a:rPr lang="ko-KR" altLang="en-US" sz="2000" kern="0" spc="0" dirty="0">
                <a:effectLst/>
                <a:latin typeface="+mn-ea"/>
              </a:rPr>
              <a:t> 국가의 관리에서 분리되었을 뿐 전몰자의 영령을 기리는 </a:t>
            </a:r>
            <a:r>
              <a:rPr lang="ko-KR" altLang="en-US" sz="2000" kern="0" spc="0" dirty="0" err="1">
                <a:effectLst/>
                <a:latin typeface="+mn-ea"/>
              </a:rPr>
              <a:t>시설로서의</a:t>
            </a:r>
            <a:r>
              <a:rPr lang="ko-KR" altLang="en-US" sz="2000" kern="0" spc="0" dirty="0">
                <a:effectLst/>
                <a:latin typeface="+mn-ea"/>
              </a:rPr>
              <a:t> 역할이 부정되지 않았다</a:t>
            </a:r>
            <a:r>
              <a:rPr lang="en-US" altLang="ko-KR" sz="2000" kern="0" spc="0" dirty="0">
                <a:effectLst/>
                <a:latin typeface="+mn-ea"/>
              </a:rPr>
              <a:t>.</a:t>
            </a:r>
            <a:endParaRPr lang="ko-KR" altLang="en-US" sz="2000" kern="0" spc="0" dirty="0">
              <a:effectLst/>
              <a:latin typeface="+mn-ea"/>
            </a:endParaRPr>
          </a:p>
          <a:p>
            <a:endParaRPr lang="ko-KR" altLang="en-US" sz="2000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67618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27850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6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801</Words>
  <Application>Microsoft Office PowerPoint</Application>
  <PresentationFormat>와이드스크린</PresentationFormat>
  <Paragraphs>70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4" baseType="lpstr">
      <vt:lpstr>맑은 고딕</vt:lpstr>
      <vt:lpstr>함초롬바탕</vt:lpstr>
      <vt:lpstr>Arial</vt:lpstr>
      <vt:lpstr>Office 테마</vt:lpstr>
      <vt:lpstr>상징천황제와 미국</vt:lpstr>
      <vt:lpstr>목차</vt:lpstr>
      <vt:lpstr>1. 일본 근현대사에서의 미국</vt:lpstr>
      <vt:lpstr>페리내항</vt:lpstr>
      <vt:lpstr>PowerPoint 프레젠테이션</vt:lpstr>
      <vt:lpstr>미국의 양해와 묵인</vt:lpstr>
      <vt:lpstr>2. 점령기의 천황제와 미국</vt:lpstr>
      <vt:lpstr>PowerPoint 프레젠테이션</vt:lpstr>
      <vt:lpstr>PowerPoint 프레젠테이션</vt:lpstr>
      <vt:lpstr>PowerPoint 프레젠테이션</vt:lpstr>
      <vt:lpstr>3. 상징천황제와 미일안보</vt:lpstr>
      <vt:lpstr>PowerPoint 프레젠테이션</vt:lpstr>
      <vt:lpstr>오키나와 메시지 </vt:lpstr>
      <vt:lpstr>4. 미일 ‘포옹＇의 표상으로서의 상징천황제</vt:lpstr>
      <vt:lpstr>PowerPoint 프레젠테이션</vt:lpstr>
      <vt:lpstr>PowerPoint 프레젠테이션</vt:lpstr>
      <vt:lpstr>5. 상징천황제</vt:lpstr>
      <vt:lpstr>PowerPoint 프레젠테이션</vt:lpstr>
      <vt:lpstr>PowerPoint 프레젠테이션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상징천황제와 미국</dc:title>
  <dc:creator>김 현준</dc:creator>
  <cp:lastModifiedBy>김 현준</cp:lastModifiedBy>
  <cp:revision>1</cp:revision>
  <dcterms:created xsi:type="dcterms:W3CDTF">2020-09-30T13:08:17Z</dcterms:created>
  <dcterms:modified xsi:type="dcterms:W3CDTF">2020-09-30T13:10:04Z</dcterms:modified>
</cp:coreProperties>
</file>