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handoutMasterIdLst>
    <p:handoutMasterId r:id="rId26"/>
  </p:handoutMasterIdLst>
  <p:sldIdLst>
    <p:sldId id="256" r:id="rId4"/>
    <p:sldId id="257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2" r:id="rId24"/>
  </p:sldIdLst>
  <p:sldSz cx="10080625" cy="5670550"/>
  <p:notesSz cx="7559675" cy="10691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98C28ACD-0EA7-41E2-825E-B7C1EACCE42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 dirty="0">
              <a:ln>
                <a:noFill/>
              </a:ln>
              <a:solidFill>
                <a:srgbClr val="FFFFFF"/>
              </a:solidFill>
              <a:latin typeface="Liberation Sans" pitchFamily="18"/>
              <a:ea typeface="바탕" pitchFamily="2"/>
              <a:cs typeface="Tahoma" pitchFamily="2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8C5E508-DDC4-4CF5-96E8-08CE189C2AC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 dirty="0">
              <a:ln>
                <a:noFill/>
              </a:ln>
              <a:solidFill>
                <a:srgbClr val="FFFFFF"/>
              </a:solidFill>
              <a:latin typeface="Liberation Sans" pitchFamily="18"/>
              <a:ea typeface="바탕" pitchFamily="2"/>
              <a:cs typeface="Tahoma" pitchFamily="2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B9D473F-09AE-4CDC-9963-7206AB179E6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 dirty="0">
              <a:ln>
                <a:noFill/>
              </a:ln>
              <a:solidFill>
                <a:srgbClr val="FFFFFF"/>
              </a:solidFill>
              <a:latin typeface="Liberation Sans" pitchFamily="18"/>
              <a:ea typeface="바탕" pitchFamily="2"/>
              <a:cs typeface="Tahoma" pitchFamily="2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0C3E31F-F500-4C16-9FF9-95B76A84867C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6FA8556-3B06-463E-8767-75E44E3D5D1F}" type="slidenum">
              <a:t>‹#›</a:t>
            </a:fld>
            <a:endParaRPr lang="en-US" sz="1400" b="0" i="0" u="none" strike="noStrike" kern="1200" cap="none" dirty="0">
              <a:ln>
                <a:noFill/>
              </a:ln>
              <a:solidFill>
                <a:srgbClr val="FFFFFF"/>
              </a:solidFill>
              <a:latin typeface="Liberation Sans" pitchFamily="18"/>
              <a:ea typeface="바탕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6627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FC49844-044A-45A6-8492-261642AE35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solidFill>
            <a:srgbClr val="C7243A"/>
          </a:solidFill>
          <a:ln>
            <a:noFill/>
            <a:prstDash val="solid"/>
          </a:ln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52305E3-06E6-496D-82C6-867B777E734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altLang="ko-KR"/>
          </a:p>
        </p:txBody>
      </p:sp>
      <p:sp>
        <p:nvSpPr>
          <p:cNvPr id="4" name="머리글 개체 틀 3">
            <a:extLst>
              <a:ext uri="{FF2B5EF4-FFF2-40B4-BE49-F238E27FC236}">
                <a16:creationId xmlns:a16="http://schemas.microsoft.com/office/drawing/2014/main" id="{F6902CFE-D149-4E3A-B1E3-85775BC55D1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US" sz="1400">
                <a:latin typeface="Liberation Serif" pitchFamily="18"/>
                <a:ea typeface="바탕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693DBA0-9178-4E3D-A503-3C0BD705DA2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400">
                <a:latin typeface="Liberation Serif" pitchFamily="18"/>
                <a:ea typeface="바탕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74320CB-8D4F-48AD-9C36-E1F36DF9735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en-US" sz="1400">
                <a:latin typeface="Liberation Serif" pitchFamily="18"/>
                <a:ea typeface="바탕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EBEEA0-5FD1-4038-9970-6D2F890029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en-US" sz="1400">
                <a:latin typeface="Liberation Serif" pitchFamily="18"/>
                <a:ea typeface="바탕" pitchFamily="2"/>
                <a:cs typeface="Tahoma" pitchFamily="2"/>
              </a:defRPr>
            </a:lvl1pPr>
          </a:lstStyle>
          <a:p>
            <a:pPr lvl="0"/>
            <a:fld id="{1809161D-D4BC-4B8C-8725-7AB0CB783D5F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2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altLang="ko-KR" sz="2000" b="0" i="0" u="none" strike="noStrike" kern="1200" cap="none">
        <a:ln>
          <a:noFill/>
        </a:ln>
        <a:latin typeface="Liberation Sans" pitchFamily="18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B09A768-496C-4124-8000-2541D02260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C86313A-600B-4C33-81FC-8813D0AB051B}" type="slidenum">
              <a:t>1</a:t>
            </a:fld>
            <a:endParaRPr lang="en-US" dirty="0"/>
          </a:p>
        </p:txBody>
      </p:sp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3373E48-76E1-478D-9BE2-9FB28E61B46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5900" y="812800"/>
            <a:ext cx="7127875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749E30F-6377-4384-BE9E-081FF8B2E9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08A423-9C95-4264-94B5-DA9B0CBFC5E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695FCB0-C835-4B51-965D-6AAFA0749299}" type="slidenum">
              <a:t>3</a:t>
            </a:fld>
            <a:endParaRPr lang="en-US" dirty="0"/>
          </a:p>
        </p:txBody>
      </p:sp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D8A32B4-E7A1-4E0F-8B3B-9CFB01B4391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272ABE8-A000-4F06-92B0-3BFD19E4EE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 sz="2810" dirty="0">
              <a:highlight>
                <a:scrgbClr r="0" g="0" b="0">
                  <a:alpha val="0"/>
                </a:scrgbClr>
              </a:highlight>
              <a:latin typeface="굴림" pitchFamily="18"/>
              <a:ea typeface="굴림" pitchFamily="2"/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809161D-D4BC-4B8C-8725-7AB0CB783D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6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1F2923-D7B4-418D-8CD9-D64F243EA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DE5E3E8-748B-4560-89DD-16A1BD1D8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4E070E-B52E-4067-AF74-132E73A7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F99B3B-9096-48A4-8EA8-19E6A4F55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A84631-56FF-4D73-BB59-A286B3FC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D0AB80-DB0C-45A8-AFE6-85E3408AA6B4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4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BE9D30-304F-46C3-AC74-4D58D5E8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AB3BA36-406D-487B-AB03-73C46D866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06857A-BB26-47C8-9913-67217765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C323DA9-7BA7-43D0-B0E9-DB9D4C76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3EC9F8-85DC-42EE-B61A-33569E7D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A69A9C-55A3-4D61-94CF-FA312DA33CE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8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C28292A-9B31-4777-A5A6-53A7F66F0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04025" y="647700"/>
            <a:ext cx="2266950" cy="42481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15B275-B056-431B-9CE4-650F7ECD3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647700"/>
            <a:ext cx="6651625" cy="42481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5845B79-CE37-452F-97BC-D20790A3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5A775A-0653-4E24-89FF-43DC1524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E70E07-6DDB-42BC-BBDF-BF6DF2FC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B75E5A-7B7D-4CB0-B429-FEB917510A28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4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5253BB-995F-4D44-81DF-1CFA84E39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7195D40-7656-4ECD-AC77-E5E3C9368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6B75DEA-5F0B-465E-BEF2-C1838E19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35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C04A8A-2347-4626-90EE-CF8DD8A0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779A4A-C011-417D-9F28-83C21B3F3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E53FA7-176B-4A13-8B87-C78102B6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09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A21775-DDAE-415E-89DA-CA681669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64C27E3-F43F-4A02-A363-DE178D005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A9EBCB-A541-42EC-BFAE-BE562038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21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39DD83-8B10-45E2-9395-78C99EE14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063153-12A9-4EC2-B744-AEFE98EA0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655763"/>
            <a:ext cx="4459287" cy="29591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827652F-2EDA-4AAB-A849-1AB4041F3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655763"/>
            <a:ext cx="4460875" cy="29591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374963B-284B-4B27-BFFA-AFE7A87A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00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05D4B7-E96E-4DBD-B8DF-27D68B4C0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621C6BF-8BB4-499C-B619-5965F88D8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FDC060D-199C-425D-9854-8155DFDBF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6649C7B-805A-4874-A986-181558E3F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66F4668-6863-4D36-AF8B-9534B348D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EDAE658-C4D0-43F2-BF83-31C7F6C0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21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0E6B7A-22DC-4A68-9233-6176D855A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FA9A44E-262D-4F9A-BD2B-9AC46526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36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BCB4E0F-0923-4604-BB91-A456DA67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54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7B243F-D1BB-4D81-B420-F073E299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A94290-FB36-4B14-B5BE-4AFAA54DF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8E265A6-D9AC-426A-8914-817C7F33F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C25E38-FE9C-44F8-965B-930F01050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2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2C2D-5533-4D14-B326-612A4A1D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338FC1-56E3-41D4-B2D8-40399E47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032B0A-0255-4DDA-AB63-AD7E4F51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457C32-4226-4AE4-BDAD-C33066D2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C58175-F021-4B61-ADBF-E4D8599F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D909D8-3A76-4EA5-B741-2EC561AD52B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1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98F544-53AA-4DE0-9014-4045356C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28C1F12-DEF0-4296-878E-4E7C49DA5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BFB9089-325C-44E1-945C-0AC476669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383F1CA-7E8C-4987-9474-735FF35A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850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167D6A-EF63-443C-A6DB-43FF53137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B9442E1-7873-45E4-8DA0-96D9DACA2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5845CE-D777-4A6E-A332-C691B4FB3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95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DEE0C68-5414-46F0-ABD6-F6147ADED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565150"/>
            <a:ext cx="2266950" cy="404971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D0E415B-9FC8-47CD-AD39-F22AFD1C1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565150"/>
            <a:ext cx="6653212" cy="404971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6B1264-B940-4032-89E8-3061E522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47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5C1D82-9F9E-41B8-8DF1-620A9611F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7D7706A-F5C2-43CB-9731-0B04ECBE0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1BB7B9-ECC3-4CE4-88C4-073F99CF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398DE4C-F7DC-4830-BC82-5B8D8FF90C0D}" type="datetime1">
              <a:rPr lang="en-US" smtClean="0"/>
              <a:pPr lvl="0"/>
              <a:t>9/30/2020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F41988-C00F-40AD-BCF2-D8668DC3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93AC1A-F903-4DF4-9306-F44A42C2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768FE7-A790-4719-B39A-6CD1435F56F0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03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4729B1-E4C6-4AA8-A551-C885D9D3E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F1938E-BCB5-4301-9145-7DC91897F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DAD76F-C498-42C4-AFDC-8C61827D0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398DE4C-F7DC-4830-BC82-5B8D8FF90C0D}" type="datetime1">
              <a:rPr lang="en-US" smtClean="0"/>
              <a:pPr lvl="0"/>
              <a:t>9/30/2020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9E6ECB-7819-4D71-8FB7-DF841957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05BF553-8711-4DA0-890C-49FF0718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9E96F0-E37F-48F6-9A45-98003358E90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15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BF68F0-328B-4647-9293-1B8CC3D9A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F1D6BC-3824-4652-A0BF-5BDFFF9C3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4F37FC-9B08-4F5B-973A-D84B444CB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398DE4C-F7DC-4830-BC82-5B8D8FF90C0D}" type="datetime1">
              <a:rPr lang="en-US" smtClean="0"/>
              <a:pPr lvl="0"/>
              <a:t>9/30/2020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8B9F55-E2E2-4AC1-9111-01542670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FEE22B-AC91-4FE0-ACA1-766BAEBF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CA1957-06DA-418C-AA10-57969949CCB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41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FAA8A9-1F1C-43DE-A666-240F9B9A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8C04CB-A7CC-4A52-A234-10ED49082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5563"/>
            <a:ext cx="4459287" cy="32893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D10C26-4D3B-436A-9BA1-752610528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325563"/>
            <a:ext cx="4460875" cy="32893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BD6DF3B-CC26-45A2-9554-437782BC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398DE4C-F7DC-4830-BC82-5B8D8FF90C0D}" type="datetime1">
              <a:rPr lang="en-US" smtClean="0"/>
              <a:pPr lvl="0"/>
              <a:t>9/30/2020</a:t>
            </a:fld>
            <a:endParaRPr 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57FB06-F4AF-47CA-AEE8-02FBDF2D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47387C9-0EDA-4CC0-8D9D-5683251F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65FA24-A7B2-4660-8873-179B2B17187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91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5CC4A9-2243-4288-876C-26F739BC7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0A708C5-355F-46DA-8BAA-85F73B69F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E5134EE-1464-4846-814B-1DF0A79FF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85502BB-9DA1-4847-86CE-A7939CBA3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74E00D7-9F9A-408D-ADE2-925EDAF08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CC63898-EEB7-4CFB-BD7A-D2287294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398DE4C-F7DC-4830-BC82-5B8D8FF90C0D}" type="datetime1">
              <a:rPr lang="en-US" smtClean="0"/>
              <a:pPr lvl="0"/>
              <a:t>9/30/2020</a:t>
            </a:fld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79BFAEF-0CA0-4BBF-9C00-FBD20C7E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C6FCA41-A7AA-410B-B5E3-E1D55106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96224F-4943-42F1-ACED-B7CFAE493C6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07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17643D-008A-4D77-BA57-51BEB3A8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C97DB1C-5565-4787-B857-DE22B7E3E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398DE4C-F7DC-4830-BC82-5B8D8FF90C0D}" type="datetime1">
              <a:rPr lang="en-US" smtClean="0"/>
              <a:pPr lvl="0"/>
              <a:t>9/30/2020</a:t>
            </a:fld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2C92795-CAF1-4847-97F4-283E42A8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B18283C-27C3-489F-ADA7-18FE6595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991AF6-29E7-4EA6-A027-F2B8D8310501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86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B2A615D-1697-44C0-BD22-13CC2EAF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398DE4C-F7DC-4830-BC82-5B8D8FF90C0D}" type="datetime1">
              <a:rPr lang="en-US" smtClean="0"/>
              <a:pPr lvl="0"/>
              <a:t>9/30/2020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00BF854-09E8-453C-A41A-52FB22AB4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66DBFD-0F5F-4ACF-B45E-4F1F57AC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CC5F43-C463-46FF-90CE-8F49CF6D972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780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AA9088-1584-426A-B680-AEAC1D3B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846B07C-E532-4977-9317-B856870C4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A639E4-23B7-460D-815B-17610F13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CEE136-A0FF-476E-880E-C99B3550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C6ECC2-1904-4DAB-B962-909DE2C4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7B63-9D6C-4ECB-81AE-1E83ADBB01A6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22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4FDAB2-DD23-4FA9-9566-B12966F50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E279E4-5991-4004-B879-66E33AF67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315B3A-A4CA-45A4-9D60-7EE7BD0C9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D2BD433-A9CE-422C-A07F-D19668A5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398DE4C-F7DC-4830-BC82-5B8D8FF90C0D}" type="datetime1">
              <a:rPr lang="en-US" smtClean="0"/>
              <a:pPr lvl="0"/>
              <a:t>9/30/2020</a:t>
            </a:fld>
            <a:endParaRPr 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B2F69B2-9A9A-487C-B1E6-84E64ADF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A0594C0-6DFE-4C60-8361-D8D86488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B06D30-B4AE-4303-AE63-C80BC8B8D0B0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9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F0B47B-4744-44A0-A5A7-FF867CCC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BFF678-A8F7-43F6-9338-6AE23E4CE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6F5D9D2-A772-40BC-9DE9-38560D8DC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B9DAEBF-67C2-447B-AB86-C9D9EF3C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398DE4C-F7DC-4830-BC82-5B8D8FF90C0D}" type="datetime1">
              <a:rPr lang="en-US" smtClean="0"/>
              <a:pPr lvl="0"/>
              <a:t>9/30/2020</a:t>
            </a:fld>
            <a:endParaRPr 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DC581FA-27BA-445B-8442-1DF403F3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EACC471-DB43-4E8E-B3B4-FF3AACE5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F6E8CA-F663-4278-BEF4-AD74BF43B8D4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99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391C06-5342-435A-9B0B-7B92C3BC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961020C-6BD4-499D-BC44-DC09AB500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601E57-3F91-491D-B551-24E1833F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398DE4C-F7DC-4830-BC82-5B8D8FF90C0D}" type="datetime1">
              <a:rPr lang="en-US" smtClean="0"/>
              <a:pPr lvl="0"/>
              <a:t>9/30/2020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C069300-1166-4AE1-B358-441A8673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741172-1B2F-43B0-907F-FC182152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B95022-A854-419B-86BB-48A902B020E0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66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414B672-BA5A-44A8-A7F1-D2D8B71B1F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927100"/>
            <a:ext cx="2266950" cy="368776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494DEA-157A-4DA6-8A8B-8D9730E82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927100"/>
            <a:ext cx="6653212" cy="36877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FD3B24-9826-409F-8D45-26D1D77E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398DE4C-F7DC-4830-BC82-5B8D8FF90C0D}" type="datetime1">
              <a:rPr lang="en-US" smtClean="0"/>
              <a:pPr lvl="0"/>
              <a:t>9/30/2020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5E929A-F39A-4D60-B83A-313D12191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2653D1-1BA5-4996-808F-4392FAF76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5A3F62-C4A5-43DE-8B8D-612A817EF9B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4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64F83A-F348-403A-9F53-B05E8D648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425E80-F3B9-404D-A15C-3449038BF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6350" y="3600450"/>
            <a:ext cx="2551113" cy="12954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EB390E9-41F8-47A0-8FAB-17C8F9D32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863" y="3600450"/>
            <a:ext cx="2551112" cy="12954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C6EE31D-E15D-474C-BC4E-A9502932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585F06F-B34D-42BA-B47D-CA2AB5D5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854F709-36F7-4ECF-AAA9-F0F762FC1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4E1C30-4AD9-42FF-BB3C-3081FB39EBB0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7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52350A-84AE-4CA6-85D6-92BF92BA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52CCE0-AFCA-4AD2-AE32-628E11E01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FB77324-FB09-4A02-AC26-7509ED9F7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869376B-6D90-419E-B180-839BFD68B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C9FC47B-AD67-4AAF-8A2F-3B531D2C9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5D966AA-C4CF-489D-8E28-21E36F19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8E2C2B6-4DCD-4ED0-977A-1F8A4F23B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46F234B-3FED-40B4-9725-A89F4CB2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302733-C298-4349-9195-A80C79734AB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9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4B367D-34FB-4E8D-9DC5-DD19DB2AE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EEBB6AA-5874-421F-BEE3-91E330F6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8D29D80-E1E6-4079-829A-C41A06FF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C385EC0-CE8A-487C-B8CC-C7221D1B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E5D3BD-F439-45AE-A197-1B1F40CD5FC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2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1E0700C-94C2-4B94-82C4-4D912AF5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358B113-A3FE-4084-8665-0C668BC8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95422F3-2843-4425-9664-B22110E3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6E5186-A296-42AB-8166-347615FDA0E2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445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85A428-DD1E-4077-AF7D-7AB3E1F7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31AD650-D0C3-4DCD-814E-43CE622E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691D203-A536-498F-ADDD-BCECA092D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8E5F40C-77C9-492E-85A1-B0EBF913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945C5E2-A792-4F4C-AE14-5B074B38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D3E3B9D-D1EE-416F-84A3-6558FC63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3CE5BD-2D7D-410B-A7E7-3D7C7263D388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6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0525AF-B5E9-47B9-BEE9-E937E65D7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121477C-3991-45FF-B90D-51E44F04E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5871425-1D0C-4D45-921C-8901C8194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86BB2D-74A6-4EE6-B2A4-A0B54816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731884F-0EA1-4CC2-952E-AA9D999A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EE94BB-EA77-48C2-A7D6-69E6B07F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B7263C-A96E-4956-BB58-C8FEFE0C2DC5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8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A170B11-BBDE-42E6-B7E2-02FC1E7EA65A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5104800"/>
            <a:ext cx="10080000" cy="581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개체 틀 2">
            <a:extLst>
              <a:ext uri="{FF2B5EF4-FFF2-40B4-BE49-F238E27FC236}">
                <a16:creationId xmlns:a16="http://schemas.microsoft.com/office/drawing/2014/main" id="{3A5404A4-8348-4DA3-B04F-B0E1F2F9AC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648000"/>
            <a:ext cx="9071640" cy="2736000"/>
          </a:xfrm>
          <a:prstGeom prst="rect">
            <a:avLst/>
          </a:prstGeom>
          <a:solidFill>
            <a:srgbClr val="C7243A"/>
          </a:solidFill>
          <a:ln>
            <a:noFill/>
          </a:ln>
        </p:spPr>
        <p:txBody>
          <a:bodyPr lIns="72000" tIns="0" rIns="0" bIns="0" anchor="ctr"/>
          <a:lstStyle/>
          <a:p>
            <a:endParaRPr lang="en-US" altLang="ko-KR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5F568B2-C29C-41A0-A70F-D3D9BD6859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16000" y="3600000"/>
            <a:ext cx="5255640" cy="12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altLang="ko-KR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22D803D-06B7-4D50-ABB5-FD29B4656CD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728000" y="52840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US" sz="1400">
                <a:solidFill>
                  <a:srgbClr val="FFFFFF"/>
                </a:solidFill>
                <a:latin typeface="Liberation Serif" pitchFamily="18"/>
                <a:ea typeface="바탕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A050DC-8DA4-46D1-9D78-70FCCB05889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221000" y="5271839"/>
            <a:ext cx="319500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en-US" sz="1400">
                <a:solidFill>
                  <a:srgbClr val="FFFFFF"/>
                </a:solidFill>
                <a:latin typeface="Liberation Serif" pitchFamily="18"/>
                <a:ea typeface="바탕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1A8573D-8689-4588-8149-6528DA85D49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632000" y="5271839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400">
                <a:solidFill>
                  <a:srgbClr val="FFFFFF"/>
                </a:solidFill>
                <a:latin typeface="Liberation Serif" pitchFamily="18"/>
                <a:ea typeface="바탕" pitchFamily="2"/>
                <a:cs typeface="Tahoma" pitchFamily="2"/>
              </a:defRPr>
            </a:lvl1pPr>
          </a:lstStyle>
          <a:p>
            <a:pPr lvl="0"/>
            <a:fld id="{EAAE0812-DD8B-4892-99A5-B7890C7DE653}" type="slidenum">
              <a:t>‹#›</a:t>
            </a:fld>
            <a:endParaRPr 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48BDB12-B3CB-46DD-BE29-B5FAAF26B9DA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324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hangingPunct="0">
        <a:tabLst/>
        <a:defRPr lang="en-US" altLang="ko-KR" sz="4400" b="0" i="0" u="none" strike="noStrike" kern="1200" cap="none">
          <a:ln>
            <a:noFill/>
          </a:ln>
          <a:solidFill>
            <a:srgbClr val="FFFFFF"/>
          </a:solidFill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063"/>
        </a:spcAft>
        <a:tabLst/>
        <a:defRPr lang="en-US" altLang="ko-KR" sz="2400" b="0" i="0" u="none" strike="noStrike" kern="1200" cap="none">
          <a:ln>
            <a:noFill/>
          </a:ln>
          <a:latin typeface="Liberation Sans" pitchFamily="18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A860E4E-E404-4D17-B750-F5FFBE0A7205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6120" y="0"/>
            <a:ext cx="10080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DE059B1-ACBF-4D30-B991-0AAC49F7DF4B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6120" y="5357160"/>
            <a:ext cx="10080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제목 개체 틀 3">
            <a:extLst>
              <a:ext uri="{FF2B5EF4-FFF2-40B4-BE49-F238E27FC236}">
                <a16:creationId xmlns:a16="http://schemas.microsoft.com/office/drawing/2014/main" id="{4A4B61EC-30A5-4D7B-A88D-B1347B404C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56556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altLang="ko-KR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101BCAC-384F-4806-8823-6B64D9AC89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655999"/>
            <a:ext cx="9071640" cy="2958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altLang="ko-KR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51F51024-C51D-4FFD-9C1B-135BA898DB0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07999" y="5400720"/>
            <a:ext cx="2240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US" sz="1400">
                <a:latin typeface="Liberation Serif" pitchFamily="18"/>
                <a:ea typeface="바탕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84821-BCB8-43F3-844B-A94C022FDD7B}"/>
              </a:ext>
            </a:extLst>
          </p:cNvPr>
          <p:cNvSpPr txBox="1"/>
          <p:nvPr/>
        </p:nvSpPr>
        <p:spPr>
          <a:xfrm>
            <a:off x="1728360" y="540036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/>
          <a:p>
            <a:pPr lvl="0" hangingPunct="0">
              <a:buNone/>
              <a:tabLst/>
            </a:pPr>
            <a:endParaRPr lang="en-US" sz="1400" dirty="0">
              <a:solidFill>
                <a:srgbClr val="FFFFFF"/>
              </a:solidFill>
              <a:latin typeface="Liberation Serif" pitchFamily="18"/>
              <a:ea typeface="바탕" pitchFamily="2"/>
              <a:cs typeface="Tahoma" pitchFamily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5DEC22-D459-46A5-B1A8-A87AAA3564C6}"/>
              </a:ext>
            </a:extLst>
          </p:cNvPr>
          <p:cNvSpPr txBox="1"/>
          <p:nvPr/>
        </p:nvSpPr>
        <p:spPr>
          <a:xfrm>
            <a:off x="4221360" y="5400360"/>
            <a:ext cx="319500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/>
          <a:p>
            <a:pPr lvl="0" algn="ctr" hangingPunct="0">
              <a:buNone/>
              <a:tabLst/>
            </a:pPr>
            <a:endParaRPr lang="en-US" sz="1400" dirty="0">
              <a:solidFill>
                <a:srgbClr val="FFFFFF"/>
              </a:solidFill>
              <a:latin typeface="Liberation Serif" pitchFamily="18"/>
              <a:ea typeface="바탕" pitchFamily="2"/>
              <a:cs typeface="Tahoma" pitchFamily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39924-97F2-46C0-8746-2CDA3A0EA80F}"/>
              </a:ext>
            </a:extLst>
          </p:cNvPr>
          <p:cNvSpPr txBox="1"/>
          <p:nvPr/>
        </p:nvSpPr>
        <p:spPr>
          <a:xfrm>
            <a:off x="7659720" y="540036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/>
          <a:p>
            <a:pPr lvl="0" algn="r" hangingPunct="0">
              <a:buNone/>
              <a:tabLst/>
            </a:pPr>
            <a:fld id="{B545207D-F5CD-4683-8387-CC09117FBEAC}" type="slidenum">
              <a:t>‹#›</a:t>
            </a:fld>
            <a:endParaRPr lang="en-US" sz="1400" dirty="0">
              <a:solidFill>
                <a:srgbClr val="FFFFFF"/>
              </a:solidFill>
              <a:latin typeface="Liberation Serif" pitchFamily="18"/>
              <a:ea typeface="바탕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hangingPunct="0">
        <a:tabLst/>
        <a:defRPr lang="en-US" altLang="ko-KR" sz="4400" b="0" i="0" u="none" strike="noStrike" kern="1200" cap="none">
          <a:ln>
            <a:noFill/>
          </a:ln>
          <a:solidFill>
            <a:srgbClr val="C7243A"/>
          </a:solidFill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414"/>
        </a:spcAft>
        <a:tabLst/>
        <a:defRPr lang="en-US" altLang="ko-KR" sz="3200" b="0" i="0" u="none" strike="noStrike" kern="1200" cap="none">
          <a:ln>
            <a:noFill/>
          </a:ln>
          <a:latin typeface="Liberation Sans" pitchFamily="18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857F66-DA83-424E-B5BB-CB3B7FFCE5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639" y="927720"/>
            <a:ext cx="7559640" cy="19735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>
            <a:noAutofit/>
          </a:bodyPr>
          <a:lstStyle/>
          <a:p>
            <a:pPr lvl="0"/>
            <a:r>
              <a:rPr lang="ko-KR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3A25211E-366F-4B79-B71B-F2E36C9834A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92640" y="5255280"/>
            <a:ext cx="2267640" cy="3016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B8B8B"/>
                </a:solidFill>
                <a:latin typeface="맑은 고딕"/>
                <a:ea typeface="바탕" pitchFamily="2"/>
                <a:cs typeface="Tahoma" pitchFamily="2"/>
              </a:defRPr>
            </a:lvl1pPr>
          </a:lstStyle>
          <a:p>
            <a:pPr lvl="0"/>
            <a:fld id="{C398DE4C-F7DC-4830-BC82-5B8D8FF90C0D}" type="datetime1">
              <a:rPr lang="en-US"/>
              <a:pPr lvl="0"/>
              <a:t>9/30/2020</a:t>
            </a:fld>
            <a:endParaRPr lang="en-US" dirty="0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508B5C03-F4FB-43FC-9098-6CE5D43837B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338639" y="5255280"/>
            <a:ext cx="3401640" cy="3016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lvl="0" hangingPunct="0">
              <a:buNone/>
              <a:tabLst/>
              <a:defRPr lang="en-US" sz="2400" kern="1200">
                <a:latin typeface="Liberation Serif" pitchFamily="18"/>
                <a:ea typeface="바탕" pitchFamily="2"/>
                <a:cs typeface="Tahoma" pitchFamily="2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FD7CEC75-49CC-4FF8-B880-817A2618DDE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118640" y="5255280"/>
            <a:ext cx="2267640" cy="3016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B8B8B"/>
                </a:solidFill>
                <a:latin typeface="맑은 고딕"/>
                <a:ea typeface="바탕" pitchFamily="2"/>
                <a:cs typeface="Tahoma" pitchFamily="2"/>
              </a:defRPr>
            </a:lvl1pPr>
          </a:lstStyle>
          <a:p>
            <a:pPr lvl="0"/>
            <a:fld id="{C0CF599E-CFC8-4695-B43E-DB271FD6A1A1}" type="slidenum">
              <a:t>‹#›</a:t>
            </a:fld>
            <a:endParaRPr 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3F3B28A1-C6E5-4DED-B851-FD75233126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lvl="0" algn="ctr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ko-KR" sz="60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맑은 고딕"/>
          <a:ea typeface="굴림" pitchFamily="2"/>
          <a:cs typeface="Arial" pitchFamily="2"/>
        </a:defRPr>
      </a:lvl1pPr>
    </p:titleStyle>
    <p:bodyStyle>
      <a:lvl1pPr marL="0" marR="0" indent="0" algn="l" hangingPunct="1">
        <a:lnSpc>
          <a:spcPct val="90000"/>
        </a:lnSpc>
        <a:spcBef>
          <a:spcPts val="1168"/>
        </a:spcBef>
        <a:spcAft>
          <a:spcPts val="0"/>
        </a:spcAft>
        <a:tabLst/>
        <a:defRPr lang="ko-KR" altLang="en-US" sz="232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맑은 고딕"/>
          <a:ea typeface="굴림" pitchFamily="2"/>
          <a:cs typeface="Arial" pitchFamily="2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jp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88FAB7-EDD4-4F3A-A631-585D5763AD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 algn="ctr"/>
            <a:r>
              <a:rPr lang="ko-KR" altLang="en-US" sz="2400" dirty="0">
                <a:ea typeface="바탕" pitchFamily="2"/>
                <a:cs typeface="Tahoma" pitchFamily="2"/>
              </a:rPr>
              <a:t>근세 일본의 정치와 경제의 특징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7D9BAAD-055E-426E-B56C-779279850EC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16000" y="3529662"/>
            <a:ext cx="5255640" cy="1513235"/>
          </a:xfrm>
        </p:spPr>
        <p:txBody>
          <a:bodyPr anchor="t" anchorCtr="0">
            <a:spAutoFit/>
          </a:bodyPr>
          <a:lstStyle/>
          <a:p>
            <a:pPr lvl="0" algn="ctr"/>
            <a:r>
              <a:rPr lang="en-US" sz="3200" dirty="0">
                <a:ea typeface="바탕" pitchFamily="2"/>
                <a:cs typeface="Tahoma" pitchFamily="2"/>
              </a:rPr>
              <a:t>21701879</a:t>
            </a:r>
          </a:p>
          <a:p>
            <a:pPr lvl="0" algn="ctr"/>
            <a:r>
              <a:rPr lang="ko-KR" altLang="en-US" dirty="0">
                <a:ea typeface="바탕" pitchFamily="2"/>
                <a:cs typeface="Tahoma" pitchFamily="2"/>
              </a:rPr>
              <a:t>일본어일본학과</a:t>
            </a:r>
          </a:p>
          <a:p>
            <a:pPr lvl="0" algn="ctr"/>
            <a:r>
              <a:rPr lang="ko-KR" altLang="en-US" dirty="0">
                <a:ea typeface="바탕" pitchFamily="2"/>
                <a:cs typeface="Tahoma" pitchFamily="2"/>
              </a:rPr>
              <a:t>배병환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58333" y="606611"/>
            <a:ext cx="9363956" cy="5063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-1" y="-15652"/>
            <a:ext cx="10080625" cy="756048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5" name="직사각형 4"/>
          <p:cNvSpPr/>
          <p:nvPr/>
        </p:nvSpPr>
        <p:spPr>
          <a:xfrm>
            <a:off x="259764" y="107305"/>
            <a:ext cx="6494085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976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산킨코타이</a:t>
            </a:r>
            <a:r>
              <a:rPr lang="en-US" altLang="ko-KR" sz="2976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976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参勤交代制 </a:t>
            </a:r>
            <a:r>
              <a:rPr lang="en-US" altLang="ko-KR" sz="2976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976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참근교대제</a:t>
            </a:r>
            <a:r>
              <a:rPr lang="en-US" altLang="ko-KR" sz="2976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</p:txBody>
      </p:sp>
      <p:pic>
        <p:nvPicPr>
          <p:cNvPr id="3" name="그림 2" descr="시계이(가) 표시된 사진&#10;&#10;자동 생성된 설명">
            <a:extLst>
              <a:ext uri="{FF2B5EF4-FFF2-40B4-BE49-F238E27FC236}">
                <a16:creationId xmlns:a16="http://schemas.microsoft.com/office/drawing/2014/main" id="{48C13D44-8549-4897-A293-46B3832EE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8" y="972074"/>
            <a:ext cx="8827346" cy="1157810"/>
          </a:xfrm>
          <a:prstGeom prst="rect">
            <a:avLst/>
          </a:prstGeom>
        </p:spPr>
      </p:pic>
      <p:pic>
        <p:nvPicPr>
          <p:cNvPr id="8" name="그림 7" descr="그룹, 평야이(가) 표시된 사진&#10;&#10;자동 생성된 설명">
            <a:extLst>
              <a:ext uri="{FF2B5EF4-FFF2-40B4-BE49-F238E27FC236}">
                <a16:creationId xmlns:a16="http://schemas.microsoft.com/office/drawing/2014/main" id="{9E4D75B6-0475-4CB7-8731-467FB9438B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8" y="2474460"/>
            <a:ext cx="8827345" cy="1157811"/>
          </a:xfrm>
          <a:prstGeom prst="rect">
            <a:avLst/>
          </a:prstGeom>
        </p:spPr>
      </p:pic>
      <p:pic>
        <p:nvPicPr>
          <p:cNvPr id="10" name="그림 9" descr="눈, 스키타기, 사람들, 그리기이(가) 표시된 사진&#10;&#10;자동 생성된 설명">
            <a:extLst>
              <a:ext uri="{FF2B5EF4-FFF2-40B4-BE49-F238E27FC236}">
                <a16:creationId xmlns:a16="http://schemas.microsoft.com/office/drawing/2014/main" id="{4D38FADA-BF13-42B1-8E88-E2794CF1FD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8" y="3976848"/>
            <a:ext cx="8827345" cy="115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0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93773" y="338746"/>
            <a:ext cx="9363956" cy="5063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-1" y="-29034"/>
            <a:ext cx="10080625" cy="756048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5" name="직사각형 4"/>
          <p:cNvSpPr/>
          <p:nvPr/>
        </p:nvSpPr>
        <p:spPr>
          <a:xfrm>
            <a:off x="259764" y="107305"/>
            <a:ext cx="6494085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976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산킨코타이</a:t>
            </a:r>
            <a:r>
              <a:rPr lang="en-US" altLang="ko-KR" sz="2976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976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参勤交代制 </a:t>
            </a:r>
            <a:r>
              <a:rPr lang="en-US" altLang="ko-KR" sz="2976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976" dirty="0" err="1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참근교대제</a:t>
            </a:r>
            <a:r>
              <a:rPr lang="en-US" altLang="ko-KR" sz="2976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CA360E8-2D44-4134-8619-3D065807B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61" y="863355"/>
            <a:ext cx="8858791" cy="18433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25EC4C-466E-4A8E-927B-A015F59EAB04}"/>
              </a:ext>
            </a:extLst>
          </p:cNvPr>
          <p:cNvSpPr txBox="1"/>
          <p:nvPr/>
        </p:nvSpPr>
        <p:spPr>
          <a:xfrm>
            <a:off x="828061" y="3434576"/>
            <a:ext cx="8550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- 1</a:t>
            </a:r>
            <a:r>
              <a:rPr lang="ko-KR" altLang="en-US" dirty="0"/>
              <a:t>년을 주기로 다이묘들이 수도인 에도와 자신의 영지를 </a:t>
            </a:r>
            <a:r>
              <a:rPr lang="ko-KR" altLang="en-US" dirty="0" err="1"/>
              <a:t>번갈아가며</a:t>
            </a:r>
            <a:r>
              <a:rPr lang="ko-KR" altLang="en-US" dirty="0"/>
              <a:t> 생활하게 한 제도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많은 인원이 왕래를 </a:t>
            </a:r>
            <a:r>
              <a:rPr lang="ko-KR" altLang="en-US" dirty="0" err="1"/>
              <a:t>해야하므로</a:t>
            </a:r>
            <a:r>
              <a:rPr lang="ko-KR" altLang="en-US" dirty="0"/>
              <a:t> 다이묘들의 부담이 큼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/>
              <a:t>또한 다이묘의 가족 중 한명은 에도에 거주해야 함</a:t>
            </a:r>
          </a:p>
        </p:txBody>
      </p:sp>
    </p:spTree>
    <p:extLst>
      <p:ext uri="{BB962C8B-B14F-4D97-AF65-F5344CB8AC3E}">
        <p14:creationId xmlns:p14="http://schemas.microsoft.com/office/powerpoint/2010/main" val="174983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98709" y="606611"/>
            <a:ext cx="9363956" cy="5063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-1" y="-15652"/>
            <a:ext cx="10080625" cy="756048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5" name="직사각형 4"/>
          <p:cNvSpPr/>
          <p:nvPr/>
        </p:nvSpPr>
        <p:spPr>
          <a:xfrm>
            <a:off x="259764" y="107305"/>
            <a:ext cx="1845377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97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쇄국 정책</a:t>
            </a:r>
            <a:endParaRPr lang="en-US" altLang="ko-KR" sz="2976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3" name="그림 2" descr="사진, 물, 해변, 서핑이(가) 표시된 사진&#10;&#10;자동 생성된 설명">
            <a:extLst>
              <a:ext uri="{FF2B5EF4-FFF2-40B4-BE49-F238E27FC236}">
                <a16:creationId xmlns:a16="http://schemas.microsoft.com/office/drawing/2014/main" id="{286F432C-FFA9-4124-91C2-1BA849491E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0" y="3189248"/>
            <a:ext cx="4179233" cy="21834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8FBC0E-E507-49A3-BFA8-F6D9DACB7CD3}"/>
              </a:ext>
            </a:extLst>
          </p:cNvPr>
          <p:cNvSpPr txBox="1"/>
          <p:nvPr/>
        </p:nvSpPr>
        <p:spPr>
          <a:xfrm>
            <a:off x="5218771" y="947854"/>
            <a:ext cx="42374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전부터 성사되던 해외의 활발한 역과 함께 서양의 기독교도 함께 전파</a:t>
            </a:r>
            <a:endParaRPr lang="en-US" altLang="ko-KR"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신토와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불교를 국교로 삼던 막부는 기독교의 신앙이 불순하다고 여겨 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기독교를 박해</a:t>
            </a:r>
            <a:endParaRPr lang="en-US" altLang="ko-KR"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(1612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기독교 금지령 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1622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120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명의 선교사 처형 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1624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가톨릭교도의 스페인인들의 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내기독교항불허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endParaRPr lang="en-US" altLang="ko-KR"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계속 기독교의 세력이 줄지않자 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1635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쇄국 칙령 선포 </a:t>
            </a:r>
            <a:r>
              <a:rPr lang="en-US" altLang="ko-KR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국외인은 물론 해외에 있는 국내인들까지 입국을 </a:t>
            </a:r>
            <a:r>
              <a:rPr lang="ko-KR" altLang="en-US" sz="1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막아버림</a:t>
            </a:r>
            <a:endParaRPr lang="en-US" altLang="ko-KR" sz="1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r>
              <a:rPr lang="en-US" altLang="ko-KR" sz="1400" dirty="0"/>
              <a:t>- </a:t>
            </a:r>
            <a:r>
              <a:rPr lang="ko-KR" altLang="en-US" sz="1400" dirty="0"/>
              <a:t>이례적으로 계속 무역을 해온 네덜란드인은 나가사키에 있던 </a:t>
            </a:r>
            <a:r>
              <a:rPr lang="ko-KR" altLang="en-US" sz="1400" dirty="0" err="1"/>
              <a:t>작은섬인</a:t>
            </a:r>
            <a:r>
              <a:rPr lang="ko-KR" altLang="en-US" sz="1400" dirty="0"/>
              <a:t> </a:t>
            </a:r>
            <a:r>
              <a:rPr lang="ko-KR" altLang="en-US" sz="1400" dirty="0" err="1"/>
              <a:t>데지마</a:t>
            </a:r>
            <a:r>
              <a:rPr lang="ko-KR" altLang="en-US" sz="1400" dirty="0"/>
              <a:t> 섬을 통해 무역을 속행 </a:t>
            </a:r>
            <a:endParaRPr lang="en-US" altLang="ko-KR" sz="1400" dirty="0"/>
          </a:p>
          <a:p>
            <a:pPr marL="285750" indent="-285750">
              <a:buFontTx/>
              <a:buChar char="-"/>
            </a:pPr>
            <a:endParaRPr lang="en-US" altLang="ko-KR" sz="1400" dirty="0"/>
          </a:p>
          <a:p>
            <a:r>
              <a:rPr lang="en-US" altLang="ko-KR" sz="1400" dirty="0"/>
              <a:t>- </a:t>
            </a:r>
            <a:r>
              <a:rPr lang="ko-KR" altLang="en-US" sz="1400" dirty="0"/>
              <a:t>이 외에도 조선이나 중국</a:t>
            </a:r>
            <a:r>
              <a:rPr lang="en-US" altLang="ko-KR" sz="1400" dirty="0"/>
              <a:t>(</a:t>
            </a:r>
            <a:r>
              <a:rPr lang="ko-KR" altLang="en-US" sz="1400" dirty="0"/>
              <a:t>청나라</a:t>
            </a:r>
            <a:r>
              <a:rPr lang="en-US" altLang="ko-KR" sz="1400" dirty="0"/>
              <a:t>) , </a:t>
            </a:r>
            <a:r>
              <a:rPr lang="ko-KR" altLang="en-US" sz="1400" dirty="0" err="1"/>
              <a:t>류쿠</a:t>
            </a:r>
            <a:r>
              <a:rPr lang="ko-KR" altLang="en-US" sz="1400" dirty="0"/>
              <a:t> 왕국과는 쓰시마 구나 사쓰마 구를 통해 무역 속행</a:t>
            </a:r>
            <a:endParaRPr lang="en-US" altLang="ko-KR" sz="1400" dirty="0"/>
          </a:p>
        </p:txBody>
      </p:sp>
      <p:pic>
        <p:nvPicPr>
          <p:cNvPr id="9" name="그림 8" descr="테이블, 방이(가) 표시된 사진&#10;&#10;자동 생성된 설명">
            <a:extLst>
              <a:ext uri="{FF2B5EF4-FFF2-40B4-BE49-F238E27FC236}">
                <a16:creationId xmlns:a16="http://schemas.microsoft.com/office/drawing/2014/main" id="{CE9C9137-4FE1-421D-807F-1C91A6870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4" y="835633"/>
            <a:ext cx="4066439" cy="21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9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93773" y="338746"/>
            <a:ext cx="9363956" cy="5063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-1" y="-15652"/>
            <a:ext cx="10080625" cy="756048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5" name="직사각형 4"/>
          <p:cNvSpPr/>
          <p:nvPr/>
        </p:nvSpPr>
        <p:spPr>
          <a:xfrm>
            <a:off x="259764" y="107305"/>
            <a:ext cx="4269117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97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에도시대의 정치적 특징</a:t>
            </a:r>
            <a:endParaRPr lang="en-US" altLang="ko-KR" sz="2976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3" name="그림 2" descr="표지판, 앉아있는, 녹색, 거리이(가) 표시된 사진&#10;&#10;자동 생성된 설명">
            <a:extLst>
              <a:ext uri="{FF2B5EF4-FFF2-40B4-BE49-F238E27FC236}">
                <a16:creationId xmlns:a16="http://schemas.microsoft.com/office/drawing/2014/main" id="{9C46108F-7214-458C-A516-CC6C11841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45" y="1156215"/>
            <a:ext cx="1714500" cy="17145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D109B5B-1DA0-4D38-AA36-6588C140FB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19" y="1156215"/>
            <a:ext cx="1876973" cy="1679060"/>
          </a:xfrm>
          <a:prstGeom prst="rect">
            <a:avLst/>
          </a:prstGeom>
        </p:spPr>
      </p:pic>
      <p:pic>
        <p:nvPicPr>
          <p:cNvPr id="13" name="그림 12" descr="사진, 앉아있는, 보는, 사과이(가) 표시된 사진&#10;&#10;자동 생성된 설명">
            <a:extLst>
              <a:ext uri="{FF2B5EF4-FFF2-40B4-BE49-F238E27FC236}">
                <a16:creationId xmlns:a16="http://schemas.microsoft.com/office/drawing/2014/main" id="{D7A3C7AC-7CAB-490D-82AC-9D6FA8133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87" y="3189674"/>
            <a:ext cx="2482718" cy="2142130"/>
          </a:xfrm>
          <a:prstGeom prst="rect">
            <a:avLst/>
          </a:prstGeom>
        </p:spPr>
      </p:pic>
      <p:pic>
        <p:nvPicPr>
          <p:cNvPr id="15" name="그림 14" descr="사람, 건물, 사진, 여자이(가) 표시된 사진&#10;&#10;자동 생성된 설명">
            <a:extLst>
              <a:ext uri="{FF2B5EF4-FFF2-40B4-BE49-F238E27FC236}">
                <a16:creationId xmlns:a16="http://schemas.microsoft.com/office/drawing/2014/main" id="{279025D6-54B6-4D0D-BAC5-926745B773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446" y="3189673"/>
            <a:ext cx="1433183" cy="214213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8CBED21-0430-4C47-A1D7-CDCD9535D9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51" y="3189673"/>
            <a:ext cx="1457681" cy="202258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B4375A0-AA52-4C65-8420-922F9EC8E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348" y="210186"/>
            <a:ext cx="2998465" cy="29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6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3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8104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15161B5-A81C-4C04-8696-96E3800EF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15" y="140905"/>
            <a:ext cx="8416176" cy="1098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ko-KR" sz="4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</a:t>
            </a:r>
            <a:r>
              <a:rPr lang="ko-KR" altLang="en-US" sz="4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에도시대 경제발전 원인</a:t>
            </a:r>
          </a:p>
        </p:txBody>
      </p:sp>
      <p:pic>
        <p:nvPicPr>
          <p:cNvPr id="9" name="그림 8" descr="장난감이(가) 표시된 사진&#10;&#10;자동 생성된 설명">
            <a:extLst>
              <a:ext uri="{FF2B5EF4-FFF2-40B4-BE49-F238E27FC236}">
                <a16:creationId xmlns:a16="http://schemas.microsoft.com/office/drawing/2014/main" id="{B3585FEA-AF59-4EFC-9575-2ECCC66BB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2" b="2"/>
          <a:stretch/>
        </p:blipFill>
        <p:spPr>
          <a:xfrm>
            <a:off x="164323" y="1993083"/>
            <a:ext cx="4798321" cy="3216749"/>
          </a:xfrm>
          <a:prstGeom prst="rect">
            <a:avLst/>
          </a:prstGeom>
        </p:spPr>
      </p:pic>
      <p:pic>
        <p:nvPicPr>
          <p:cNvPr id="7" name="그림 6" descr="방이(가) 표시된 사진&#10;&#10;자동 생성된 설명">
            <a:extLst>
              <a:ext uri="{FF2B5EF4-FFF2-40B4-BE49-F238E27FC236}">
                <a16:creationId xmlns:a16="http://schemas.microsoft.com/office/drawing/2014/main" id="{4331F372-716F-4623-9607-84A863BDF0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" b="2"/>
          <a:stretch/>
        </p:blipFill>
        <p:spPr>
          <a:xfrm>
            <a:off x="5117979" y="1993083"/>
            <a:ext cx="4798320" cy="3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74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58333" y="606611"/>
            <a:ext cx="9363956" cy="5063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-1" y="-15652"/>
            <a:ext cx="10080625" cy="756048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5" name="직사각형 4"/>
          <p:cNvSpPr/>
          <p:nvPr/>
        </p:nvSpPr>
        <p:spPr>
          <a:xfrm>
            <a:off x="259764" y="107305"/>
            <a:ext cx="2149948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976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농업의 발달</a:t>
            </a:r>
            <a:endParaRPr lang="en-US" altLang="ko-KR" sz="2976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034A343-8750-4EC6-A6F3-74BEDFDB1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1" y="992458"/>
            <a:ext cx="4144843" cy="2877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1A863C-1792-4064-A4B0-C3065C3B6C70}"/>
              </a:ext>
            </a:extLst>
          </p:cNvPr>
          <p:cNvSpPr txBox="1"/>
          <p:nvPr/>
        </p:nvSpPr>
        <p:spPr>
          <a:xfrm>
            <a:off x="758283" y="4282068"/>
            <a:ext cx="397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0" i="0" dirty="0" err="1">
                <a:effectLst/>
                <a:latin typeface="Apple SD Gothic Neo"/>
              </a:rPr>
              <a:t>태합검지</a:t>
            </a:r>
            <a:r>
              <a:rPr lang="ko-KR" altLang="en-US" b="0" i="0" dirty="0">
                <a:effectLst/>
                <a:latin typeface="Apple SD Gothic Neo"/>
              </a:rPr>
              <a:t> </a:t>
            </a:r>
            <a:r>
              <a:rPr lang="en-US" altLang="ko-KR" b="0" i="0" dirty="0">
                <a:effectLst/>
                <a:latin typeface="Apple SD Gothic Neo"/>
              </a:rPr>
              <a:t>(</a:t>
            </a:r>
            <a:r>
              <a:rPr lang="ko-KR" altLang="en-US" b="0" i="0" dirty="0">
                <a:effectLst/>
                <a:latin typeface="Apple SD Gothic Neo"/>
              </a:rPr>
              <a:t>太閤検地</a:t>
            </a:r>
            <a:r>
              <a:rPr lang="en-US" altLang="ko-KR" b="0" i="0" dirty="0">
                <a:effectLst/>
                <a:latin typeface="Apple SD Gothic Neo"/>
              </a:rPr>
              <a:t>)</a:t>
            </a:r>
          </a:p>
          <a:p>
            <a:pPr algn="ctr"/>
            <a:r>
              <a:rPr lang="ko-KR" altLang="en-US" dirty="0" err="1">
                <a:latin typeface="Apple SD Gothic Neo"/>
              </a:rPr>
              <a:t>도요토미</a:t>
            </a:r>
            <a:r>
              <a:rPr lang="ko-KR" altLang="en-US" dirty="0">
                <a:latin typeface="Apple SD Gothic Neo"/>
              </a:rPr>
              <a:t> 때부터 이루어진 토지조사</a:t>
            </a:r>
            <a:endParaRPr lang="ko-KR" altLang="en-US" dirty="0"/>
          </a:p>
        </p:txBody>
      </p: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C756AE63-941B-44C4-A2DA-820F26A5C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08" y="992458"/>
            <a:ext cx="1874025" cy="1349298"/>
          </a:xfrm>
          <a:prstGeom prst="rect">
            <a:avLst/>
          </a:prstGeom>
        </p:spPr>
      </p:pic>
      <p:pic>
        <p:nvPicPr>
          <p:cNvPr id="11" name="그림 10" descr="실내, 가구, 목재의, 의자이(가) 표시된 사진&#10;&#10;자동 생성된 설명">
            <a:extLst>
              <a:ext uri="{FF2B5EF4-FFF2-40B4-BE49-F238E27FC236}">
                <a16:creationId xmlns:a16="http://schemas.microsoft.com/office/drawing/2014/main" id="{7BD71FE4-A56A-42D6-876F-B04707D07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14" y="992459"/>
            <a:ext cx="1874025" cy="1349298"/>
          </a:xfrm>
          <a:prstGeom prst="rect">
            <a:avLst/>
          </a:prstGeom>
        </p:spPr>
      </p:pic>
      <p:pic>
        <p:nvPicPr>
          <p:cNvPr id="13" name="그림 12" descr="바닥, 실내, 테이블, 목재의이(가) 표시된 사진&#10;&#10;자동 생성된 설명">
            <a:extLst>
              <a:ext uri="{FF2B5EF4-FFF2-40B4-BE49-F238E27FC236}">
                <a16:creationId xmlns:a16="http://schemas.microsoft.com/office/drawing/2014/main" id="{48CB7D8B-5785-487E-A554-889E7475FA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08" y="2593817"/>
            <a:ext cx="1927121" cy="1331413"/>
          </a:xfrm>
          <a:prstGeom prst="rect">
            <a:avLst/>
          </a:prstGeom>
        </p:spPr>
      </p:pic>
      <p:pic>
        <p:nvPicPr>
          <p:cNvPr id="15" name="그림 14" descr="앉아있는, 우산, 테이블, 대형이(가) 표시된 사진&#10;&#10;자동 생성된 설명">
            <a:extLst>
              <a:ext uri="{FF2B5EF4-FFF2-40B4-BE49-F238E27FC236}">
                <a16:creationId xmlns:a16="http://schemas.microsoft.com/office/drawing/2014/main" id="{62D0596C-3E97-4B5B-8241-C7E0284F63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14" y="2593817"/>
            <a:ext cx="1874025" cy="13492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F23553-EB6F-4416-92BB-61E8896E9F7A}"/>
              </a:ext>
            </a:extLst>
          </p:cNvPr>
          <p:cNvSpPr txBox="1"/>
          <p:nvPr/>
        </p:nvSpPr>
        <p:spPr>
          <a:xfrm>
            <a:off x="5274527" y="4427034"/>
            <a:ext cx="371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농기구의 발달</a:t>
            </a:r>
          </a:p>
        </p:txBody>
      </p:sp>
    </p:spTree>
    <p:extLst>
      <p:ext uri="{BB962C8B-B14F-4D97-AF65-F5344CB8AC3E}">
        <p14:creationId xmlns:p14="http://schemas.microsoft.com/office/powerpoint/2010/main" val="382348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93773" y="338746"/>
            <a:ext cx="9363956" cy="5063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-1" y="-15652"/>
            <a:ext cx="10080625" cy="756048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5" name="직사각형 4"/>
          <p:cNvSpPr/>
          <p:nvPr/>
        </p:nvSpPr>
        <p:spPr>
          <a:xfrm>
            <a:off x="259764" y="107305"/>
            <a:ext cx="5003293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97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급격한 도시화 </a:t>
            </a:r>
            <a:r>
              <a:rPr lang="en-US" altLang="ko-KR" sz="297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, </a:t>
            </a:r>
            <a:r>
              <a:rPr lang="ko-KR" altLang="en-US" sz="297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유통의 발달</a:t>
            </a:r>
            <a:endParaRPr lang="en-US" altLang="ko-KR" sz="2976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15EC00F-BCF4-4D89-8D86-7A5C6A32AA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94" y="1011983"/>
            <a:ext cx="3310128" cy="16139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D1326A-1060-4CE4-929C-ACFD0B12EE5B}"/>
              </a:ext>
            </a:extLst>
          </p:cNvPr>
          <p:cNvSpPr txBox="1"/>
          <p:nvPr/>
        </p:nvSpPr>
        <p:spPr>
          <a:xfrm>
            <a:off x="4772722" y="1011983"/>
            <a:ext cx="43601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산킨코타이</a:t>
            </a:r>
            <a:r>
              <a:rPr lang="ko-KR" altLang="en-US" dirty="0"/>
              <a:t> 제도로 인한 다이묘의 왕래가 잦아지자 이로 인해 각 국의 도로</a:t>
            </a:r>
            <a:r>
              <a:rPr lang="en-US" altLang="ko-KR" dirty="0"/>
              <a:t>, </a:t>
            </a:r>
            <a:r>
              <a:rPr lang="ko-KR" altLang="en-US" dirty="0"/>
              <a:t>해상 교통로가 개선됨 </a:t>
            </a:r>
            <a:endParaRPr lang="en-US" altLang="ko-KR" dirty="0"/>
          </a:p>
          <a:p>
            <a:r>
              <a:rPr lang="ko-KR" altLang="en-US" dirty="0"/>
              <a:t>또한 숙박업이나 유통업도 급속도로 발전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F307F-4A73-4BBA-8467-628BF1EED604}"/>
              </a:ext>
            </a:extLst>
          </p:cNvPr>
          <p:cNvSpPr txBox="1"/>
          <p:nvPr/>
        </p:nvSpPr>
        <p:spPr>
          <a:xfrm>
            <a:off x="4841414" y="3273573"/>
            <a:ext cx="4315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에도의 인구 급증 </a:t>
            </a:r>
            <a:r>
              <a:rPr lang="en-US" altLang="ko-KR" dirty="0"/>
              <a:t>, </a:t>
            </a:r>
            <a:r>
              <a:rPr lang="ko-KR" altLang="en-US" dirty="0"/>
              <a:t>상업의 중심지인 오사카 </a:t>
            </a:r>
            <a:r>
              <a:rPr lang="en-US" altLang="ko-KR" dirty="0"/>
              <a:t>, </a:t>
            </a:r>
            <a:r>
              <a:rPr lang="ko-KR" altLang="en-US" dirty="0"/>
              <a:t>문화의 중심지인 교토도 인구 급증으로 인해 빠른 도시화가 진행됨</a:t>
            </a:r>
          </a:p>
        </p:txBody>
      </p:sp>
      <p:pic>
        <p:nvPicPr>
          <p:cNvPr id="12" name="그림 11" descr="실외, 건물, 사람들, 그룹이(가) 표시된 사진&#10;&#10;자동 생성된 설명">
            <a:extLst>
              <a:ext uri="{FF2B5EF4-FFF2-40B4-BE49-F238E27FC236}">
                <a16:creationId xmlns:a16="http://schemas.microsoft.com/office/drawing/2014/main" id="{A94A6244-162F-4FA5-990F-4BEA91510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0" y="2980298"/>
            <a:ext cx="3217422" cy="23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4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58333" y="780542"/>
            <a:ext cx="9363956" cy="5063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-1" y="-15652"/>
            <a:ext cx="10080625" cy="756048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5" name="직사각형 4"/>
          <p:cNvSpPr/>
          <p:nvPr/>
        </p:nvSpPr>
        <p:spPr>
          <a:xfrm>
            <a:off x="259764" y="107305"/>
            <a:ext cx="5682966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97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화폐 사용으로 인한 금융업 발달</a:t>
            </a:r>
            <a:endParaRPr lang="en-US" altLang="ko-KR" sz="2976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3" name="그림 2" descr="바이올린이(가) 표시된 사진&#10;&#10;자동 생성된 설명">
            <a:extLst>
              <a:ext uri="{FF2B5EF4-FFF2-40B4-BE49-F238E27FC236}">
                <a16:creationId xmlns:a16="http://schemas.microsoft.com/office/drawing/2014/main" id="{43F2144E-B8B6-476E-9803-F3C8725B07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4" y="875392"/>
            <a:ext cx="1753373" cy="3919765"/>
          </a:xfrm>
          <a:prstGeom prst="rect">
            <a:avLst/>
          </a:prstGeom>
        </p:spPr>
      </p:pic>
      <p:pic>
        <p:nvPicPr>
          <p:cNvPr id="8" name="그림 7" descr="의류이(가) 표시된 사진&#10;&#10;자동 생성된 설명">
            <a:extLst>
              <a:ext uri="{FF2B5EF4-FFF2-40B4-BE49-F238E27FC236}">
                <a16:creationId xmlns:a16="http://schemas.microsoft.com/office/drawing/2014/main" id="{AB31BF43-2366-47D2-8805-7192630E0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67" y="875392"/>
            <a:ext cx="1753373" cy="3919765"/>
          </a:xfrm>
          <a:prstGeom prst="rect">
            <a:avLst/>
          </a:prstGeom>
        </p:spPr>
      </p:pic>
      <p:pic>
        <p:nvPicPr>
          <p:cNvPr id="10" name="그림 9" descr="개체, 동전이(가) 표시된 사진&#10;&#10;자동 생성된 설명">
            <a:extLst>
              <a:ext uri="{FF2B5EF4-FFF2-40B4-BE49-F238E27FC236}">
                <a16:creationId xmlns:a16="http://schemas.microsoft.com/office/drawing/2014/main" id="{EDAF06A7-CDC1-4770-85AE-F2146F9ED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0" y="875391"/>
            <a:ext cx="1753373" cy="39197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62B153-2B80-419A-8DAE-FEE18D003AB2}"/>
              </a:ext>
            </a:extLst>
          </p:cNvPr>
          <p:cNvSpPr txBox="1"/>
          <p:nvPr/>
        </p:nvSpPr>
        <p:spPr>
          <a:xfrm>
            <a:off x="6166624" y="1215483"/>
            <a:ext cx="335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화폐의 유통 시작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9D8246-82FA-49DE-85F9-3A209F41D227}"/>
              </a:ext>
            </a:extLst>
          </p:cNvPr>
          <p:cNvSpPr txBox="1"/>
          <p:nvPr/>
        </p:nvSpPr>
        <p:spPr>
          <a:xfrm>
            <a:off x="6278137" y="2620537"/>
            <a:ext cx="2832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</a:t>
            </a:r>
            <a:r>
              <a:rPr lang="ko-KR" altLang="en-US" dirty="0"/>
              <a:t> 동일본 </a:t>
            </a:r>
            <a:r>
              <a:rPr lang="en-US" altLang="ko-KR" dirty="0"/>
              <a:t>, </a:t>
            </a:r>
            <a:r>
              <a:rPr lang="ko-KR" altLang="en-US" dirty="0"/>
              <a:t>서일본마다 쓰는 화폐가 달라 이를 이용한 환전상이 등장 </a:t>
            </a:r>
            <a:r>
              <a:rPr lang="en-US" altLang="ko-KR" dirty="0"/>
              <a:t>, </a:t>
            </a:r>
            <a:r>
              <a:rPr lang="ko-KR" altLang="en-US" dirty="0"/>
              <a:t>금융업 발달</a:t>
            </a:r>
          </a:p>
        </p:txBody>
      </p:sp>
    </p:spTree>
    <p:extLst>
      <p:ext uri="{BB962C8B-B14F-4D97-AF65-F5344CB8AC3E}">
        <p14:creationId xmlns:p14="http://schemas.microsoft.com/office/powerpoint/2010/main" val="3100716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78104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7BB65FA-FF60-430E-B840-DD0A7C41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15" y="140905"/>
            <a:ext cx="8416176" cy="1098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ko-KR" sz="4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</a:t>
            </a:r>
            <a:r>
              <a:rPr lang="ko-KR" altLang="en-US" sz="4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에도 시대 경제의 특징</a:t>
            </a:r>
          </a:p>
        </p:txBody>
      </p:sp>
      <p:pic>
        <p:nvPicPr>
          <p:cNvPr id="7" name="그림 6" descr="건물이(가) 표시된 사진&#10;&#10;자동 생성된 설명">
            <a:extLst>
              <a:ext uri="{FF2B5EF4-FFF2-40B4-BE49-F238E27FC236}">
                <a16:creationId xmlns:a16="http://schemas.microsoft.com/office/drawing/2014/main" id="{6120859C-D4B6-4602-8847-729B71C02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911"/>
          <a:stretch/>
        </p:blipFill>
        <p:spPr>
          <a:xfrm>
            <a:off x="164323" y="1993083"/>
            <a:ext cx="4798321" cy="3216749"/>
          </a:xfrm>
          <a:prstGeom prst="rect">
            <a:avLst/>
          </a:prstGeom>
        </p:spPr>
      </p:pic>
      <p:pic>
        <p:nvPicPr>
          <p:cNvPr id="5" name="그림 4" descr="테이블, 음식, 앉아있는, 초밥이(가) 표시된 사진&#10;&#10;자동 생성된 설명">
            <a:extLst>
              <a:ext uri="{FF2B5EF4-FFF2-40B4-BE49-F238E27FC236}">
                <a16:creationId xmlns:a16="http://schemas.microsoft.com/office/drawing/2014/main" id="{9C39235C-8A9B-4E39-BEB0-771BD224D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88"/>
          <a:stretch/>
        </p:blipFill>
        <p:spPr>
          <a:xfrm>
            <a:off x="5117979" y="1993083"/>
            <a:ext cx="4798320" cy="3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00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58333" y="606611"/>
            <a:ext cx="9363956" cy="5063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-1" y="-15652"/>
            <a:ext cx="10080625" cy="756048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5" name="직사각형 4"/>
          <p:cNvSpPr/>
          <p:nvPr/>
        </p:nvSpPr>
        <p:spPr>
          <a:xfrm>
            <a:off x="259764" y="107305"/>
            <a:ext cx="5384807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97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사무라이의 약화 </a:t>
            </a:r>
            <a:r>
              <a:rPr lang="en-US" altLang="ko-KR" sz="297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, </a:t>
            </a:r>
            <a:r>
              <a:rPr lang="ko-KR" altLang="en-US" sz="2976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조닌의</a:t>
            </a:r>
            <a:r>
              <a:rPr lang="ko-KR" altLang="en-US" sz="297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성장</a:t>
            </a:r>
            <a:endParaRPr lang="en-US" altLang="ko-KR" sz="2976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3" name="그림 2" descr="사람들, 걷기, 서있는, 시계이(가) 표시된 사진&#10;&#10;자동 생성된 설명">
            <a:extLst>
              <a:ext uri="{FF2B5EF4-FFF2-40B4-BE49-F238E27FC236}">
                <a16:creationId xmlns:a16="http://schemas.microsoft.com/office/drawing/2014/main" id="{597B8860-03DE-4546-93BC-5BEB117E0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5" y="904193"/>
            <a:ext cx="4314027" cy="44687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A542AC-0A08-463D-811B-C4840EBA4EA8}"/>
              </a:ext>
            </a:extLst>
          </p:cNvPr>
          <p:cNvSpPr txBox="1"/>
          <p:nvPr/>
        </p:nvSpPr>
        <p:spPr>
          <a:xfrm>
            <a:off x="5341434" y="1115122"/>
            <a:ext cx="3958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오랜 기간 전쟁이 없고 평화가 지속되자 다이묘들의 무사인 사무라이들은 무력적인 일 대신 잡무를 맡기 시작 </a:t>
            </a:r>
            <a:r>
              <a:rPr lang="en-US" altLang="ko-KR" dirty="0"/>
              <a:t>, </a:t>
            </a:r>
            <a:r>
              <a:rPr lang="ko-KR" altLang="en-US" dirty="0"/>
              <a:t>수입이 </a:t>
            </a:r>
            <a:r>
              <a:rPr lang="ko-KR" altLang="en-US" dirty="0" err="1"/>
              <a:t>적어짐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70589-DC28-4209-978C-CB372667FCAA}"/>
              </a:ext>
            </a:extLst>
          </p:cNvPr>
          <p:cNvSpPr txBox="1"/>
          <p:nvPr/>
        </p:nvSpPr>
        <p:spPr>
          <a:xfrm>
            <a:off x="5341434" y="2937715"/>
            <a:ext cx="3958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경제와 상업의 급속한 발달로 인해 상인 계층</a:t>
            </a:r>
            <a:r>
              <a:rPr lang="en-US" altLang="ko-KR" dirty="0"/>
              <a:t>(</a:t>
            </a:r>
            <a:r>
              <a:rPr lang="ko-KR" altLang="en-US" dirty="0" err="1"/>
              <a:t>조닌</a:t>
            </a:r>
            <a:r>
              <a:rPr lang="en-US" altLang="ko-KR" dirty="0"/>
              <a:t>)</a:t>
            </a:r>
            <a:r>
              <a:rPr lang="ko-KR" altLang="en-US" dirty="0"/>
              <a:t>들이 부유해지면서 실질적으로 </a:t>
            </a:r>
            <a:r>
              <a:rPr lang="ko-KR" altLang="en-US" dirty="0" err="1"/>
              <a:t>강해짐</a:t>
            </a:r>
            <a:r>
              <a:rPr lang="ko-KR" altLang="en-US" dirty="0"/>
              <a:t> </a:t>
            </a:r>
            <a:r>
              <a:rPr lang="en-US" altLang="ko-KR" dirty="0"/>
              <a:t>,</a:t>
            </a:r>
            <a:r>
              <a:rPr lang="ko-KR" altLang="en-US" dirty="0"/>
              <a:t> 궁핍한 사무라이나 다이묘들보다 대형 상인이 높은 힘을 가졌을 정도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631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5192977" y="1474718"/>
            <a:ext cx="4190476" cy="3134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 dirty="0"/>
          </a:p>
        </p:txBody>
      </p:sp>
      <p:pic>
        <p:nvPicPr>
          <p:cNvPr id="1028" name="Picture 4" descr="우산, 기모노, 일본, 마이 코, 토끼, 일본식">
            <a:extLst>
              <a:ext uri="{FF2B5EF4-FFF2-40B4-BE49-F238E27FC236}">
                <a16:creationId xmlns:a16="http://schemas.microsoft.com/office/drawing/2014/main" id="{7873CD13-738B-40F7-A9D9-0C5A4A4F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1" y="634829"/>
            <a:ext cx="2994979" cy="39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022C6BD8-6799-4E85-975B-82D06F0B8E25}"/>
              </a:ext>
            </a:extLst>
          </p:cNvPr>
          <p:cNvSpPr/>
          <p:nvPr/>
        </p:nvSpPr>
        <p:spPr>
          <a:xfrm>
            <a:off x="6314643" y="461377"/>
            <a:ext cx="660419" cy="6357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646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목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B5AAE9AA-D9A2-48D6-8CE4-5EE0BBA14546}"/>
              </a:ext>
            </a:extLst>
          </p:cNvPr>
          <p:cNvSpPr/>
          <p:nvPr/>
        </p:nvSpPr>
        <p:spPr>
          <a:xfrm>
            <a:off x="7040725" y="461377"/>
            <a:ext cx="660419" cy="6357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646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차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2228ED96-C1DF-4A8E-AC06-2D490BD4BEF0}"/>
              </a:ext>
            </a:extLst>
          </p:cNvPr>
          <p:cNvSpPr/>
          <p:nvPr/>
        </p:nvSpPr>
        <p:spPr>
          <a:xfrm>
            <a:off x="4486369" y="1474718"/>
            <a:ext cx="541710" cy="49899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4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1</a:t>
            </a:r>
            <a:endParaRPr lang="ko-KR" altLang="en-US" sz="2646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222F3A4-221C-4199-B3B5-7539960F4783}"/>
              </a:ext>
            </a:extLst>
          </p:cNvPr>
          <p:cNvSpPr/>
          <p:nvPr/>
        </p:nvSpPr>
        <p:spPr>
          <a:xfrm>
            <a:off x="4486369" y="2249015"/>
            <a:ext cx="541710" cy="49899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4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2</a:t>
            </a:r>
            <a:endParaRPr lang="ko-KR" altLang="en-US" sz="2646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F808266A-8E3D-4817-80D9-DE4CD9641662}"/>
              </a:ext>
            </a:extLst>
          </p:cNvPr>
          <p:cNvSpPr/>
          <p:nvPr/>
        </p:nvSpPr>
        <p:spPr>
          <a:xfrm>
            <a:off x="4486369" y="3008630"/>
            <a:ext cx="541710" cy="49899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46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3</a:t>
            </a:r>
            <a:endParaRPr lang="ko-KR" altLang="en-US" sz="2646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742711B5-A3E3-4A9F-A8E3-279291541575}"/>
              </a:ext>
            </a:extLst>
          </p:cNvPr>
          <p:cNvSpPr/>
          <p:nvPr/>
        </p:nvSpPr>
        <p:spPr>
          <a:xfrm>
            <a:off x="4486369" y="3775586"/>
            <a:ext cx="541710" cy="49899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46" dirty="0">
                <a:solidFill>
                  <a:schemeClr val="bg1"/>
                </a:solidFill>
                <a:latin typeface="10X10" panose="020D0604000000000000" pitchFamily="50" charset="-127"/>
                <a:ea typeface="10X10" panose="020D0604000000000000" pitchFamily="50" charset="-127"/>
              </a:rPr>
              <a:t>4</a:t>
            </a:r>
            <a:endParaRPr lang="ko-KR" altLang="en-US" sz="2646" dirty="0">
              <a:solidFill>
                <a:schemeClr val="bg1"/>
              </a:solidFill>
              <a:latin typeface="10X10" panose="020D0604000000000000" pitchFamily="50" charset="-127"/>
              <a:ea typeface="10X10" panose="020D0604000000000000" pitchFamily="50" charset="-127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1AA945B-3B37-4CDC-87DD-40CB115B780A}"/>
              </a:ext>
            </a:extLst>
          </p:cNvPr>
          <p:cNvSpPr txBox="1">
            <a:spLocks noChangeArrowheads="1"/>
          </p:cNvSpPr>
          <p:nvPr/>
        </p:nvSpPr>
        <p:spPr>
          <a:xfrm>
            <a:off x="4757225" y="1474719"/>
            <a:ext cx="4305602" cy="464736"/>
          </a:xfrm>
          <a:prstGeom prst="rect">
            <a:avLst/>
          </a:prstGeom>
        </p:spPr>
        <p:txBody>
          <a:bodyPr vert="horz" lIns="75605" tIns="37802" rIns="75605" bIns="37802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315" dirty="0">
                <a:latin typeface="DX경필명조B" pitchFamily="2" charset="-127"/>
                <a:ea typeface="DX경필명조B" pitchFamily="2" charset="-127"/>
              </a:rPr>
              <a:t>     일본의 근세 </a:t>
            </a:r>
            <a:r>
              <a:rPr lang="en-US" altLang="ko-KR" sz="2315" dirty="0">
                <a:latin typeface="DX경필명조B" pitchFamily="2" charset="-127"/>
                <a:ea typeface="DX경필명조B" pitchFamily="2" charset="-127"/>
              </a:rPr>
              <a:t>, </a:t>
            </a:r>
            <a:r>
              <a:rPr lang="ko-KR" altLang="en-US" sz="2315" dirty="0">
                <a:latin typeface="DX경필명조B" pitchFamily="2" charset="-127"/>
                <a:ea typeface="DX경필명조B" pitchFamily="2" charset="-127"/>
              </a:rPr>
              <a:t>에도시대</a:t>
            </a:r>
            <a:r>
              <a:rPr lang="en-US" altLang="ko-KR" sz="2315" dirty="0">
                <a:latin typeface="DX경필명조B" pitchFamily="2" charset="-127"/>
                <a:ea typeface="DX경필명조B" pitchFamily="2" charset="-127"/>
              </a:rPr>
              <a:t>.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9FFA92B-C6D2-4680-992D-DBEDEBFD88DB}"/>
              </a:ext>
            </a:extLst>
          </p:cNvPr>
          <p:cNvSpPr txBox="1">
            <a:spLocks noChangeArrowheads="1"/>
          </p:cNvSpPr>
          <p:nvPr/>
        </p:nvSpPr>
        <p:spPr>
          <a:xfrm>
            <a:off x="4757225" y="2275932"/>
            <a:ext cx="4305602" cy="464736"/>
          </a:xfrm>
          <a:prstGeom prst="rect">
            <a:avLst/>
          </a:prstGeom>
        </p:spPr>
        <p:txBody>
          <a:bodyPr vert="horz" lIns="75605" tIns="37802" rIns="75605" bIns="37802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315" dirty="0">
                <a:latin typeface="DX경필명조B" pitchFamily="2" charset="-127"/>
                <a:ea typeface="DX경필명조B" pitchFamily="2" charset="-127"/>
              </a:rPr>
              <a:t>     에도시대의 정치</a:t>
            </a:r>
            <a:endParaRPr lang="en-US" altLang="ko-KR" sz="2315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9FFA92B-C6D2-4680-992D-DBEDEBFD88DB}"/>
              </a:ext>
            </a:extLst>
          </p:cNvPr>
          <p:cNvSpPr txBox="1">
            <a:spLocks noChangeArrowheads="1"/>
          </p:cNvSpPr>
          <p:nvPr/>
        </p:nvSpPr>
        <p:spPr>
          <a:xfrm>
            <a:off x="4757224" y="3077016"/>
            <a:ext cx="4305602" cy="464736"/>
          </a:xfrm>
          <a:prstGeom prst="rect">
            <a:avLst/>
          </a:prstGeom>
        </p:spPr>
        <p:txBody>
          <a:bodyPr vert="horz" lIns="75605" tIns="37802" rIns="75605" bIns="37802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315" dirty="0">
                <a:latin typeface="DX경필명조B" pitchFamily="2" charset="-127"/>
                <a:ea typeface="DX경필명조B" pitchFamily="2" charset="-127"/>
              </a:rPr>
              <a:t>     에도시대 경제발전 원인</a:t>
            </a:r>
            <a:endParaRPr lang="en-US" altLang="ko-KR" sz="2315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9FFA92B-C6D2-4680-992D-DBEDEBFD88DB}"/>
              </a:ext>
            </a:extLst>
          </p:cNvPr>
          <p:cNvSpPr txBox="1">
            <a:spLocks noChangeArrowheads="1"/>
          </p:cNvSpPr>
          <p:nvPr/>
        </p:nvSpPr>
        <p:spPr>
          <a:xfrm>
            <a:off x="4757225" y="3778519"/>
            <a:ext cx="4305602" cy="464736"/>
          </a:xfrm>
          <a:prstGeom prst="rect">
            <a:avLst/>
          </a:prstGeom>
        </p:spPr>
        <p:txBody>
          <a:bodyPr vert="horz" lIns="75605" tIns="37802" rIns="75605" bIns="37802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315" dirty="0">
                <a:latin typeface="DX경필명조B" pitchFamily="2" charset="-127"/>
                <a:ea typeface="DX경필명조B" pitchFamily="2" charset="-127"/>
              </a:rPr>
              <a:t>     에도시대 경제발전 특징</a:t>
            </a:r>
            <a:endParaRPr lang="en-US" altLang="ko-KR" sz="2315" dirty="0">
              <a:latin typeface="DX경필명조B" pitchFamily="2" charset="-127"/>
              <a:ea typeface="DX경필명조B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71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93773" y="338746"/>
            <a:ext cx="9363956" cy="5063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 dirty="0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-1" y="-15652"/>
            <a:ext cx="10080625" cy="756048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5" name="직사각형 4"/>
          <p:cNvSpPr/>
          <p:nvPr/>
        </p:nvSpPr>
        <p:spPr>
          <a:xfrm>
            <a:off x="259764" y="107305"/>
            <a:ext cx="2608406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97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외식업의 발달</a:t>
            </a:r>
            <a:endParaRPr lang="en-US" altLang="ko-KR" sz="2976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3" name="그림 2" descr="건물, 실내, 오래된, 앉아있는이(가) 표시된 사진&#10;&#10;자동 생성된 설명">
            <a:extLst>
              <a:ext uri="{FF2B5EF4-FFF2-40B4-BE49-F238E27FC236}">
                <a16:creationId xmlns:a16="http://schemas.microsoft.com/office/drawing/2014/main" id="{F13B8E60-C1B4-4605-B4AA-2262F07CB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4" y="912214"/>
            <a:ext cx="4472568" cy="41727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7DFE95-8FBB-4464-AB86-38C08CF50C07}"/>
              </a:ext>
            </a:extLst>
          </p:cNvPr>
          <p:cNvSpPr txBox="1"/>
          <p:nvPr/>
        </p:nvSpPr>
        <p:spPr>
          <a:xfrm>
            <a:off x="5452946" y="992459"/>
            <a:ext cx="3847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사무라이들은 잡무가 끝나면 딱히 </a:t>
            </a:r>
            <a:r>
              <a:rPr lang="ko-KR" altLang="en-US" dirty="0" err="1"/>
              <a:t>할일이</a:t>
            </a:r>
            <a:r>
              <a:rPr lang="ko-KR" altLang="en-US" dirty="0"/>
              <a:t> 없었기 때문에 </a:t>
            </a:r>
            <a:r>
              <a:rPr lang="en-US" altLang="ko-KR" dirty="0"/>
              <a:t>, </a:t>
            </a:r>
            <a:r>
              <a:rPr lang="ko-KR" altLang="en-US" dirty="0"/>
              <a:t>식사 때가 되면</a:t>
            </a:r>
            <a:r>
              <a:rPr lang="en-US" altLang="ko-KR" dirty="0"/>
              <a:t> </a:t>
            </a:r>
            <a:r>
              <a:rPr lang="ko-KR" altLang="en-US" dirty="0"/>
              <a:t>외식을 주로 해야만 했었다</a:t>
            </a:r>
            <a:r>
              <a:rPr lang="en-US" altLang="ko-KR" dirty="0"/>
              <a:t>. </a:t>
            </a:r>
            <a:r>
              <a:rPr lang="ko-KR" altLang="en-US" dirty="0"/>
              <a:t>이에 맞춰 에도에서는 외식 문화가 크게 발달했으며 </a:t>
            </a:r>
            <a:r>
              <a:rPr lang="en-US" altLang="ko-KR" dirty="0"/>
              <a:t>17</a:t>
            </a:r>
            <a:r>
              <a:rPr lang="ko-KR" altLang="en-US" dirty="0"/>
              <a:t>세기 중반부터 점포를 가진 식당이 등장하기도 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F2D5F-CC8B-4FDA-BDA6-78FB8A32A985}"/>
              </a:ext>
            </a:extLst>
          </p:cNvPr>
          <p:cNvSpPr txBox="1"/>
          <p:nvPr/>
        </p:nvSpPr>
        <p:spPr>
          <a:xfrm>
            <a:off x="5452946" y="2998585"/>
            <a:ext cx="3847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- 18</a:t>
            </a:r>
            <a:r>
              <a:rPr lang="ko-KR" altLang="en-US" dirty="0"/>
              <a:t>세기 이후 화로가 보급되면서 포장마차</a:t>
            </a:r>
            <a:r>
              <a:rPr lang="en-US" altLang="ko-KR" dirty="0"/>
              <a:t>(</a:t>
            </a:r>
            <a:r>
              <a:rPr lang="ko-KR" altLang="en-US" dirty="0" err="1"/>
              <a:t>야타이</a:t>
            </a:r>
            <a:r>
              <a:rPr lang="en-US" altLang="ko-KR" dirty="0"/>
              <a:t>)</a:t>
            </a:r>
            <a:r>
              <a:rPr lang="ko-KR" altLang="en-US" dirty="0"/>
              <a:t>가 등장했다</a:t>
            </a:r>
            <a:r>
              <a:rPr lang="en-US" altLang="ko-KR" dirty="0"/>
              <a:t>. </a:t>
            </a:r>
            <a:r>
              <a:rPr lang="ko-KR" altLang="en-US" dirty="0"/>
              <a:t>여기에서 파는 음식은 덴푸라 </a:t>
            </a:r>
            <a:r>
              <a:rPr lang="en-US" altLang="ko-KR" dirty="0"/>
              <a:t>, </a:t>
            </a:r>
            <a:r>
              <a:rPr lang="ko-KR" altLang="en-US" dirty="0"/>
              <a:t>스시 </a:t>
            </a:r>
            <a:r>
              <a:rPr lang="en-US" altLang="ko-KR" dirty="0"/>
              <a:t>, </a:t>
            </a:r>
            <a:r>
              <a:rPr lang="ko-KR" altLang="en-US" dirty="0"/>
              <a:t>우동 </a:t>
            </a:r>
            <a:r>
              <a:rPr lang="en-US" altLang="ko-KR" dirty="0"/>
              <a:t>, </a:t>
            </a:r>
            <a:r>
              <a:rPr lang="ko-KR" altLang="en-US" dirty="0"/>
              <a:t>초밥인 현대의 일본음식을 간단히 먹을 수 있었다</a:t>
            </a:r>
            <a:r>
              <a:rPr lang="en-US" altLang="ko-KR" dirty="0"/>
              <a:t>.</a:t>
            </a:r>
            <a:r>
              <a:rPr lang="ko-KR" altLang="en-US" dirty="0"/>
              <a:t> 이 포장마차 문화에서 </a:t>
            </a:r>
            <a:r>
              <a:rPr lang="ko-KR" altLang="en-US" dirty="0" err="1"/>
              <a:t>후나즈시라는</a:t>
            </a:r>
            <a:r>
              <a:rPr lang="ko-KR" altLang="en-US" dirty="0"/>
              <a:t> 음식을 </a:t>
            </a:r>
            <a:r>
              <a:rPr lang="ko-KR" altLang="en-US" dirty="0" err="1"/>
              <a:t>흉내낸</a:t>
            </a:r>
            <a:r>
              <a:rPr lang="ko-KR" altLang="en-US" dirty="0"/>
              <a:t> </a:t>
            </a:r>
            <a:r>
              <a:rPr lang="en-US" altLang="ko-KR" dirty="0"/>
              <a:t>‘</a:t>
            </a:r>
            <a:r>
              <a:rPr lang="ko-KR" altLang="en-US" dirty="0"/>
              <a:t>스시</a:t>
            </a:r>
            <a:r>
              <a:rPr lang="en-US" altLang="ko-KR" dirty="0"/>
              <a:t>’</a:t>
            </a:r>
            <a:r>
              <a:rPr lang="ko-KR" altLang="en-US" dirty="0"/>
              <a:t>라는 음식이 처음 나타나게 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6683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2846376" y="3483079"/>
            <a:ext cx="4378771" cy="6043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984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감</a:t>
            </a:r>
            <a:r>
              <a:rPr lang="en-US" altLang="ko-KR" sz="1984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  </a:t>
            </a:r>
            <a:r>
              <a:rPr lang="ko-KR" altLang="en-US" sz="1984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사</a:t>
            </a:r>
            <a:r>
              <a:rPr lang="en-US" altLang="ko-KR" sz="1984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  </a:t>
            </a:r>
            <a:r>
              <a:rPr lang="ko-KR" altLang="en-US" sz="1984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합</a:t>
            </a:r>
            <a:r>
              <a:rPr lang="en-US" altLang="ko-KR" sz="1984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  </a:t>
            </a:r>
            <a:r>
              <a:rPr lang="ko-KR" altLang="en-US" sz="1984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니</a:t>
            </a:r>
            <a:r>
              <a:rPr lang="en-US" altLang="ko-KR" sz="1984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  </a:t>
            </a:r>
            <a:r>
              <a:rPr lang="ko-KR" altLang="en-US" sz="1984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다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DA390ED-CF1C-4902-9DDF-B9009F8B84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74" y="323385"/>
            <a:ext cx="2835275" cy="28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8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D4B50E-DD84-413A-BB36-FCAC7F9C24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80000" y="114480"/>
            <a:ext cx="7559640" cy="1973520"/>
          </a:xfrm>
        </p:spPr>
        <p:txBody>
          <a:bodyPr lIns="0" tIns="0" rIns="0" bIns="0" anchor="ctr"/>
          <a:lstStyle/>
          <a:p>
            <a:pPr lvl="0" algn="l">
              <a:lnSpc>
                <a:spcPct val="100000"/>
              </a:lnSpc>
            </a:pPr>
            <a:r>
              <a:rPr lang="ko-KR" sz="4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1. 일본의 근세 , 에도시대.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7D8B5CD-E10B-45AC-8549-BFF6708D31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63" y="1890861"/>
            <a:ext cx="3050013" cy="3050013"/>
          </a:xfrm>
          <a:prstGeom prst="rect">
            <a:avLst/>
          </a:prstGeom>
        </p:spPr>
      </p:pic>
      <p:pic>
        <p:nvPicPr>
          <p:cNvPr id="7" name="그림 6" descr="표지판, 앉아있는, 녹색, 거리이(가) 표시된 사진&#10;&#10;자동 생성된 설명">
            <a:extLst>
              <a:ext uri="{FF2B5EF4-FFF2-40B4-BE49-F238E27FC236}">
                <a16:creationId xmlns:a16="http://schemas.microsoft.com/office/drawing/2014/main" id="{AE0C17C6-B398-48A7-9D1F-B8D840005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2" y="1868051"/>
            <a:ext cx="3050013" cy="30500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58333" y="211809"/>
            <a:ext cx="9363956" cy="5063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 dirty="0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-1" y="-15652"/>
            <a:ext cx="10080625" cy="756048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 dirty="0"/>
          </a:p>
        </p:txBody>
      </p:sp>
      <p:sp>
        <p:nvSpPr>
          <p:cNvPr id="5" name="직사각형 4"/>
          <p:cNvSpPr/>
          <p:nvPr/>
        </p:nvSpPr>
        <p:spPr>
          <a:xfrm>
            <a:off x="259764" y="107305"/>
            <a:ext cx="3682418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97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일본의 근세의 정의</a:t>
            </a:r>
            <a:r>
              <a:rPr lang="en-US" altLang="ko-KR" sz="297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?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A0507CC-B374-4E4B-8495-40CF3FAA0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95" y="1094796"/>
            <a:ext cx="2932771" cy="29327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4E2D7D-A1B5-495D-94AC-D29241D0D6F5}"/>
              </a:ext>
            </a:extLst>
          </p:cNvPr>
          <p:cNvSpPr txBox="1"/>
          <p:nvPr/>
        </p:nvSpPr>
        <p:spPr>
          <a:xfrm>
            <a:off x="951794" y="4027567"/>
            <a:ext cx="293277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pPr algn="ctr"/>
            <a:r>
              <a:rPr lang="ko-KR" altLang="en-US" sz="4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무로마치</a:t>
            </a:r>
            <a:r>
              <a:rPr lang="en-US" altLang="ko-KR" sz="4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sz="4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1" name="그림 10" descr="지도이(가) 표시된 사진&#10;&#10;자동 생성된 설명">
            <a:extLst>
              <a:ext uri="{FF2B5EF4-FFF2-40B4-BE49-F238E27FC236}">
                <a16:creationId xmlns:a16="http://schemas.microsoft.com/office/drawing/2014/main" id="{8E552256-FA6D-4C40-A879-BB4F0E686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03" y="1131802"/>
            <a:ext cx="2932771" cy="29327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98DDD8-6C2A-4768-9DCC-631CB95AC7AF}"/>
              </a:ext>
            </a:extLst>
          </p:cNvPr>
          <p:cNvSpPr txBox="1"/>
          <p:nvPr/>
        </p:nvSpPr>
        <p:spPr>
          <a:xfrm>
            <a:off x="5699203" y="4326673"/>
            <a:ext cx="2932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전국시대</a:t>
            </a:r>
            <a:r>
              <a:rPr lang="en-US" altLang="ko-KR" sz="4400" dirty="0"/>
              <a:t>?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79481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B437D08-832A-48D4-BD2D-6CCBE6BDA423}"/>
              </a:ext>
            </a:extLst>
          </p:cNvPr>
          <p:cNvSpPr/>
          <p:nvPr/>
        </p:nvSpPr>
        <p:spPr>
          <a:xfrm>
            <a:off x="-1" y="99"/>
            <a:ext cx="10080625" cy="14055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6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근세의 중요 인물들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EC9126A-F983-4AA6-9D59-8D78273D60A6}"/>
              </a:ext>
            </a:extLst>
          </p:cNvPr>
          <p:cNvSpPr txBox="1">
            <a:spLocks noChangeArrowheads="1"/>
          </p:cNvSpPr>
          <p:nvPr/>
        </p:nvSpPr>
        <p:spPr>
          <a:xfrm>
            <a:off x="1989211" y="279030"/>
            <a:ext cx="7697538" cy="1405559"/>
          </a:xfrm>
          <a:prstGeom prst="rect">
            <a:avLst/>
          </a:prstGeom>
        </p:spPr>
        <p:txBody>
          <a:bodyPr vert="horz" lIns="75605" tIns="37802" rIns="75605" bIns="37802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496"/>
              </a:spcAft>
            </a:pPr>
            <a:r>
              <a:rPr lang="ko-KR" altLang="en-US" sz="3638" dirty="0">
                <a:latin typeface="DX경필명조B" pitchFamily="2" charset="-127"/>
                <a:ea typeface="DX경필명조B" pitchFamily="2" charset="-127"/>
              </a:rPr>
              <a:t>     </a:t>
            </a:r>
            <a:endParaRPr lang="en-US" altLang="ko-KR" sz="3638" dirty="0"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758B551-F181-4B6B-B422-E47F5C6C5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8" y="1520290"/>
            <a:ext cx="2961588" cy="3707030"/>
          </a:xfrm>
          <a:prstGeom prst="rect">
            <a:avLst/>
          </a:prstGeom>
        </p:spPr>
      </p:pic>
      <p:pic>
        <p:nvPicPr>
          <p:cNvPr id="7" name="그림 6" descr="지도이(가) 표시된 사진&#10;&#10;자동 생성된 설명">
            <a:extLst>
              <a:ext uri="{FF2B5EF4-FFF2-40B4-BE49-F238E27FC236}">
                <a16:creationId xmlns:a16="http://schemas.microsoft.com/office/drawing/2014/main" id="{CCD73609-51D7-40F7-9A6C-FCC4863699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65" y="1520290"/>
            <a:ext cx="2961588" cy="370703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8DD5FD9-BE48-4A34-84CA-362893C47C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62" y="1520290"/>
            <a:ext cx="2961588" cy="37070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A272B7-5D45-45D7-89AE-1D0B2BB91A2C}"/>
              </a:ext>
            </a:extLst>
          </p:cNvPr>
          <p:cNvSpPr txBox="1"/>
          <p:nvPr/>
        </p:nvSpPr>
        <p:spPr>
          <a:xfrm>
            <a:off x="490572" y="5252624"/>
            <a:ext cx="2569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오다 노부나가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3A6AB-6645-496E-BBA4-E347825134ED}"/>
              </a:ext>
            </a:extLst>
          </p:cNvPr>
          <p:cNvSpPr txBox="1"/>
          <p:nvPr/>
        </p:nvSpPr>
        <p:spPr>
          <a:xfrm>
            <a:off x="3847659" y="525262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도요토미 히데요시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590CA-90FF-48D4-A6A2-4053A51BB3AC}"/>
              </a:ext>
            </a:extLst>
          </p:cNvPr>
          <p:cNvSpPr txBox="1"/>
          <p:nvPr/>
        </p:nvSpPr>
        <p:spPr>
          <a:xfrm>
            <a:off x="6921166" y="525262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도쿠가와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이에야스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604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58333" y="382444"/>
            <a:ext cx="9363956" cy="5063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 dirty="0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-1" y="-15652"/>
            <a:ext cx="10080625" cy="756048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 dirty="0"/>
          </a:p>
        </p:txBody>
      </p:sp>
      <p:sp>
        <p:nvSpPr>
          <p:cNvPr id="5" name="직사각형 4"/>
          <p:cNvSpPr/>
          <p:nvPr/>
        </p:nvSpPr>
        <p:spPr>
          <a:xfrm>
            <a:off x="259764" y="107305"/>
            <a:ext cx="4161717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97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江戸時代</a:t>
            </a:r>
            <a:r>
              <a:rPr lang="en-US" altLang="ko-KR" sz="297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(1603 ~ 1868)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481CBB3-5AC3-4CCC-A0EB-714FFC294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5" y="3746645"/>
            <a:ext cx="1714500" cy="1541461"/>
          </a:xfrm>
          <a:prstGeom prst="rect">
            <a:avLst/>
          </a:prstGeom>
        </p:spPr>
      </p:pic>
      <p:pic>
        <p:nvPicPr>
          <p:cNvPr id="8" name="그림 7" descr="표지판, 앉아있는, 녹색, 거리이(가) 표시된 사진&#10;&#10;자동 생성된 설명">
            <a:extLst>
              <a:ext uri="{FF2B5EF4-FFF2-40B4-BE49-F238E27FC236}">
                <a16:creationId xmlns:a16="http://schemas.microsoft.com/office/drawing/2014/main" id="{86109143-97FB-40A1-B9B6-D00BD8414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77" y="3660125"/>
            <a:ext cx="1714500" cy="17145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C7F454F-4394-4FF0-9101-71F3CAAD9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5" y="811340"/>
            <a:ext cx="3660522" cy="26905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648C59-5F43-4D91-AE0A-76F6C52B3306}"/>
              </a:ext>
            </a:extLst>
          </p:cNvPr>
          <p:cNvSpPr txBox="1"/>
          <p:nvPr/>
        </p:nvSpPr>
        <p:spPr>
          <a:xfrm>
            <a:off x="5158154" y="1230923"/>
            <a:ext cx="3845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pPr marL="342900" indent="-342900">
              <a:buFontTx/>
              <a:buChar char="-"/>
            </a:pPr>
            <a:r>
              <a:rPr lang="ko-KR" altLang="en-US" sz="2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도쿠가와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이에야스에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의해 설립된 시대이자 막부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5D678-94AD-4B1C-B6D8-7778A65CF5D0}"/>
              </a:ext>
            </a:extLst>
          </p:cNvPr>
          <p:cNvSpPr txBox="1"/>
          <p:nvPr/>
        </p:nvSpPr>
        <p:spPr>
          <a:xfrm>
            <a:off x="5158154" y="2942492"/>
            <a:ext cx="384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쇄국 정책 시행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6CFC0-A38F-4BFD-92BB-585BA685BC64}"/>
              </a:ext>
            </a:extLst>
          </p:cNvPr>
          <p:cNvSpPr txBox="1"/>
          <p:nvPr/>
        </p:nvSpPr>
        <p:spPr>
          <a:xfrm>
            <a:off x="5287108" y="4032738"/>
            <a:ext cx="3598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상업 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경제적으로 크게 발달</a:t>
            </a:r>
          </a:p>
        </p:txBody>
      </p:sp>
    </p:spTree>
    <p:extLst>
      <p:ext uri="{BB962C8B-B14F-4D97-AF65-F5344CB8AC3E}">
        <p14:creationId xmlns:p14="http://schemas.microsoft.com/office/powerpoint/2010/main" val="202410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96885" y="0"/>
            <a:ext cx="9686851" cy="5063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CD4424-9A35-4559-9BFB-433B4FD2D6F5}"/>
              </a:ext>
            </a:extLst>
          </p:cNvPr>
          <p:cNvSpPr txBox="1"/>
          <p:nvPr/>
        </p:nvSpPr>
        <p:spPr>
          <a:xfrm>
            <a:off x="1271341" y="520444"/>
            <a:ext cx="7537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pPr algn="ctr"/>
            <a:r>
              <a:rPr lang="en-US" altLang="ko-KR" sz="5400" dirty="0"/>
              <a:t>2. </a:t>
            </a:r>
            <a:r>
              <a:rPr lang="ko-KR" altLang="en-US" sz="5400" dirty="0"/>
              <a:t>에도시대의 정치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5659C50-5A6A-4841-BEAF-08849F767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61" y="1990162"/>
            <a:ext cx="2086219" cy="2894700"/>
          </a:xfrm>
          <a:prstGeom prst="rect">
            <a:avLst/>
          </a:prstGeom>
        </p:spPr>
      </p:pic>
      <p:pic>
        <p:nvPicPr>
          <p:cNvPr id="8" name="그림 7" descr="사람, 건물, 사진, 여자이(가) 표시된 사진&#10;&#10;자동 생성된 설명">
            <a:extLst>
              <a:ext uri="{FF2B5EF4-FFF2-40B4-BE49-F238E27FC236}">
                <a16:creationId xmlns:a16="http://schemas.microsoft.com/office/drawing/2014/main" id="{E74D930F-B610-4478-A24E-B0179868D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56" y="1990162"/>
            <a:ext cx="2294380" cy="289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6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33859" y="630525"/>
            <a:ext cx="9363956" cy="506393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-1" y="-15652"/>
            <a:ext cx="10080625" cy="756048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5" name="직사각형 4"/>
          <p:cNvSpPr/>
          <p:nvPr/>
        </p:nvSpPr>
        <p:spPr>
          <a:xfrm>
            <a:off x="259764" y="107305"/>
            <a:ext cx="3182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봉건제 사회의 일본</a:t>
            </a:r>
            <a:endParaRPr lang="en-US" altLang="ko-KR" sz="28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45B3BD21-369F-4855-9B6F-09445D4634A2}"/>
              </a:ext>
            </a:extLst>
          </p:cNvPr>
          <p:cNvSpPr/>
          <p:nvPr/>
        </p:nvSpPr>
        <p:spPr>
          <a:xfrm>
            <a:off x="3857590" y="792654"/>
            <a:ext cx="2168304" cy="10668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쇼군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최고권력자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ko-KR" altLang="en-US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89A79E9-02A5-44D5-A68F-46FAF717859E}"/>
              </a:ext>
            </a:extLst>
          </p:cNvPr>
          <p:cNvSpPr/>
          <p:nvPr/>
        </p:nvSpPr>
        <p:spPr>
          <a:xfrm>
            <a:off x="3857590" y="2280297"/>
            <a:ext cx="2168305" cy="103739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다이묘</a:t>
            </a: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영주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2D224E82-0E07-43FB-B83B-6A63628BC722}"/>
              </a:ext>
            </a:extLst>
          </p:cNvPr>
          <p:cNvSpPr/>
          <p:nvPr/>
        </p:nvSpPr>
        <p:spPr>
          <a:xfrm>
            <a:off x="4699426" y="1885582"/>
            <a:ext cx="484632" cy="368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069C6BE0-26D9-4568-9224-30FC1907CA88}"/>
              </a:ext>
            </a:extLst>
          </p:cNvPr>
          <p:cNvSpPr/>
          <p:nvPr/>
        </p:nvSpPr>
        <p:spPr>
          <a:xfrm>
            <a:off x="766751" y="4357046"/>
            <a:ext cx="2168305" cy="103739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수공업자</a:t>
            </a: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D130C32A-649A-4117-8AE4-65544674AC1B}"/>
              </a:ext>
            </a:extLst>
          </p:cNvPr>
          <p:cNvSpPr/>
          <p:nvPr/>
        </p:nvSpPr>
        <p:spPr>
          <a:xfrm>
            <a:off x="3857589" y="4324876"/>
            <a:ext cx="2168305" cy="103739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농민</a:t>
            </a: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45B65A8C-F6C4-4FA4-8B1C-3AABF00C6BED}"/>
              </a:ext>
            </a:extLst>
          </p:cNvPr>
          <p:cNvSpPr/>
          <p:nvPr/>
        </p:nvSpPr>
        <p:spPr>
          <a:xfrm>
            <a:off x="6948427" y="4293374"/>
            <a:ext cx="2168305" cy="103739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상인</a:t>
            </a:r>
          </a:p>
        </p:txBody>
      </p:sp>
      <p:sp>
        <p:nvSpPr>
          <p:cNvPr id="20" name="화살표: 아래쪽 19">
            <a:extLst>
              <a:ext uri="{FF2B5EF4-FFF2-40B4-BE49-F238E27FC236}">
                <a16:creationId xmlns:a16="http://schemas.microsoft.com/office/drawing/2014/main" id="{6F958B19-197F-4113-AABA-96F94B32B59E}"/>
              </a:ext>
            </a:extLst>
          </p:cNvPr>
          <p:cNvSpPr/>
          <p:nvPr/>
        </p:nvSpPr>
        <p:spPr>
          <a:xfrm>
            <a:off x="4699426" y="3598849"/>
            <a:ext cx="484632" cy="4993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E3D502F5-5915-44DD-ADA6-CCE70461C4BF}"/>
              </a:ext>
            </a:extLst>
          </p:cNvPr>
          <p:cNvSpPr/>
          <p:nvPr/>
        </p:nvSpPr>
        <p:spPr>
          <a:xfrm>
            <a:off x="6434217" y="2878963"/>
            <a:ext cx="865186" cy="353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5F82CE43-108D-42E7-AB1D-EA4FD44BDCB4}"/>
              </a:ext>
            </a:extLst>
          </p:cNvPr>
          <p:cNvSpPr/>
          <p:nvPr/>
        </p:nvSpPr>
        <p:spPr>
          <a:xfrm>
            <a:off x="7377525" y="2626450"/>
            <a:ext cx="2168305" cy="103739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사무라이</a:t>
            </a: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무사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0" name="화살표: 오른쪽 29">
            <a:extLst>
              <a:ext uri="{FF2B5EF4-FFF2-40B4-BE49-F238E27FC236}">
                <a16:creationId xmlns:a16="http://schemas.microsoft.com/office/drawing/2014/main" id="{384B72C4-7550-46A4-867F-3C647466E164}"/>
              </a:ext>
            </a:extLst>
          </p:cNvPr>
          <p:cNvSpPr/>
          <p:nvPr/>
        </p:nvSpPr>
        <p:spPr>
          <a:xfrm rot="2158307">
            <a:off x="6185500" y="3586170"/>
            <a:ext cx="865186" cy="353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83E5B463-5791-4085-9F53-E35221213C17}"/>
              </a:ext>
            </a:extLst>
          </p:cNvPr>
          <p:cNvSpPr/>
          <p:nvPr/>
        </p:nvSpPr>
        <p:spPr>
          <a:xfrm rot="8588468">
            <a:off x="2816488" y="3596183"/>
            <a:ext cx="865186" cy="353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90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5" grpId="0" animBg="1"/>
      <p:bldP spid="17" grpId="0" animBg="1"/>
      <p:bldP spid="19" grpId="0" animBg="1"/>
      <p:bldP spid="20" grpId="0" animBg="1"/>
      <p:bldP spid="26" grpId="0" animBg="1"/>
      <p:bldP spid="28" grpId="0" animBg="1"/>
      <p:bldP spid="3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59764" y="606611"/>
            <a:ext cx="9363956" cy="5063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/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-1" y="-15652"/>
            <a:ext cx="10080625" cy="756048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88" dirty="0"/>
          </a:p>
        </p:txBody>
      </p:sp>
      <p:sp>
        <p:nvSpPr>
          <p:cNvPr id="5" name="직사각형 4"/>
          <p:cNvSpPr/>
          <p:nvPr/>
        </p:nvSpPr>
        <p:spPr>
          <a:xfrm>
            <a:off x="259764" y="107305"/>
            <a:ext cx="2989921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976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다이묘의 계급화</a:t>
            </a:r>
            <a:endParaRPr lang="en-US" altLang="ko-KR" sz="2976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3B72592-98E0-4B9B-B1A4-69CD234A63FB}"/>
              </a:ext>
            </a:extLst>
          </p:cNvPr>
          <p:cNvSpPr/>
          <p:nvPr/>
        </p:nvSpPr>
        <p:spPr>
          <a:xfrm>
            <a:off x="456904" y="821307"/>
            <a:ext cx="3422843" cy="10655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신판 다이묘</a:t>
            </a: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C2BADE53-6CCA-4904-BA71-325F26AB6CE7}"/>
              </a:ext>
            </a:extLst>
          </p:cNvPr>
          <p:cNvSpPr/>
          <p:nvPr/>
        </p:nvSpPr>
        <p:spPr>
          <a:xfrm>
            <a:off x="1754724" y="2069451"/>
            <a:ext cx="832560" cy="539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3F2BCFB-095A-46B1-B955-9E2181B7344C}"/>
              </a:ext>
            </a:extLst>
          </p:cNvPr>
          <p:cNvSpPr/>
          <p:nvPr/>
        </p:nvSpPr>
        <p:spPr>
          <a:xfrm>
            <a:off x="456904" y="2734857"/>
            <a:ext cx="3422843" cy="10655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후다이</a:t>
            </a:r>
            <a:r>
              <a:rPr lang="ko-KR" altLang="en-US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다이묘</a:t>
            </a:r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25BA34A5-7B44-4768-8D6B-024B34B34F8E}"/>
              </a:ext>
            </a:extLst>
          </p:cNvPr>
          <p:cNvSpPr/>
          <p:nvPr/>
        </p:nvSpPr>
        <p:spPr>
          <a:xfrm>
            <a:off x="1752045" y="3865229"/>
            <a:ext cx="832560" cy="539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52954FF-E013-4C4E-A61C-9E36F4C42D13}"/>
              </a:ext>
            </a:extLst>
          </p:cNvPr>
          <p:cNvSpPr/>
          <p:nvPr/>
        </p:nvSpPr>
        <p:spPr>
          <a:xfrm>
            <a:off x="456904" y="4469274"/>
            <a:ext cx="3422843" cy="10655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도자마</a:t>
            </a:r>
            <a:r>
              <a:rPr lang="ko-KR" altLang="en-US" dirty="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다이묘</a:t>
            </a:r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3EA14DB6-2D47-494F-9B87-09DAE520F46A}"/>
              </a:ext>
            </a:extLst>
          </p:cNvPr>
          <p:cNvSpPr/>
          <p:nvPr/>
        </p:nvSpPr>
        <p:spPr>
          <a:xfrm>
            <a:off x="4208585" y="1187091"/>
            <a:ext cx="1992294" cy="334021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E49C3048-1218-47CA-8181-34D2F25C9A09}"/>
              </a:ext>
            </a:extLst>
          </p:cNvPr>
          <p:cNvSpPr/>
          <p:nvPr/>
        </p:nvSpPr>
        <p:spPr>
          <a:xfrm>
            <a:off x="4208585" y="3100641"/>
            <a:ext cx="1992294" cy="334021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9DF47A1B-EBC1-4B5C-A165-87BDC928A2C9}"/>
              </a:ext>
            </a:extLst>
          </p:cNvPr>
          <p:cNvSpPr/>
          <p:nvPr/>
        </p:nvSpPr>
        <p:spPr>
          <a:xfrm>
            <a:off x="4208585" y="4835058"/>
            <a:ext cx="1992294" cy="334021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A04F32-AE53-45FA-B64D-A7B8689438B7}"/>
              </a:ext>
            </a:extLst>
          </p:cNvPr>
          <p:cNvSpPr txBox="1"/>
          <p:nvPr/>
        </p:nvSpPr>
        <p:spPr>
          <a:xfrm>
            <a:off x="6692950" y="1039495"/>
            <a:ext cx="293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혈연적 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정치적 밀접관계</a:t>
            </a: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에도 지역 통치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9E895D-4606-406C-9894-E07E1E2606DD}"/>
              </a:ext>
            </a:extLst>
          </p:cNvPr>
          <p:cNvSpPr txBox="1"/>
          <p:nvPr/>
        </p:nvSpPr>
        <p:spPr>
          <a:xfrm>
            <a:off x="6692951" y="2940001"/>
            <a:ext cx="293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정치적으로 오래된 관계 에도 지역 부근 통치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CF0685-993E-4984-84D3-4498F0498423}"/>
              </a:ext>
            </a:extLst>
          </p:cNvPr>
          <p:cNvSpPr txBox="1"/>
          <p:nvPr/>
        </p:nvSpPr>
        <p:spPr>
          <a:xfrm>
            <a:off x="6692951" y="4678902"/>
            <a:ext cx="293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편입되어 들어온 관계</a:t>
            </a: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에도 밖 지방 통치</a:t>
            </a:r>
          </a:p>
        </p:txBody>
      </p:sp>
    </p:spTree>
    <p:extLst>
      <p:ext uri="{BB962C8B-B14F-4D97-AF65-F5344CB8AC3E}">
        <p14:creationId xmlns:p14="http://schemas.microsoft.com/office/powerpoint/2010/main" val="43814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9" grpId="0" animBg="1"/>
      <p:bldP spid="20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Classy_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y_Red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제목 슬라이드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496</Words>
  <Application>Microsoft Office PowerPoint</Application>
  <PresentationFormat>사용자 지정</PresentationFormat>
  <Paragraphs>92</Paragraphs>
  <Slides>21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21</vt:i4>
      </vt:variant>
    </vt:vector>
  </HeadingPairs>
  <TitlesOfParts>
    <vt:vector size="33" baseType="lpstr">
      <vt:lpstr>10X10</vt:lpstr>
      <vt:lpstr>Apple SD Gothic Neo</vt:lpstr>
      <vt:lpstr>DX경필명조B</vt:lpstr>
      <vt:lpstr>Liberation Sans</vt:lpstr>
      <vt:lpstr>Liberation Serif</vt:lpstr>
      <vt:lpstr>굴림</vt:lpstr>
      <vt:lpstr>맑은 고딕</vt:lpstr>
      <vt:lpstr>함초롬돋움</vt:lpstr>
      <vt:lpstr>Arial</vt:lpstr>
      <vt:lpstr>Classy_Red</vt:lpstr>
      <vt:lpstr>Classy_Red1</vt:lpstr>
      <vt:lpstr>제목 슬라이드</vt:lpstr>
      <vt:lpstr>근세 일본의 정치와 경제의 특징</vt:lpstr>
      <vt:lpstr>PowerPoint 프레젠테이션</vt:lpstr>
      <vt:lpstr>1. 일본의 근세 , 에도시대.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3.에도시대 경제발전 원인</vt:lpstr>
      <vt:lpstr>PowerPoint 프레젠테이션</vt:lpstr>
      <vt:lpstr>PowerPoint 프레젠테이션</vt:lpstr>
      <vt:lpstr>PowerPoint 프레젠테이션</vt:lpstr>
      <vt:lpstr>4.에도 시대 경제의 특징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근세 일본의 정치와 경제의 특징</dc:title>
  <dc:creator>배병환</dc:creator>
  <cp:lastModifiedBy>배병환</cp:lastModifiedBy>
  <cp:revision>4</cp:revision>
  <dcterms:created xsi:type="dcterms:W3CDTF">2020-09-30T13:42:29Z</dcterms:created>
  <dcterms:modified xsi:type="dcterms:W3CDTF">2020-09-30T14:10:42Z</dcterms:modified>
</cp:coreProperties>
</file>