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84" r:id="rId6"/>
    <p:sldId id="266" r:id="rId7"/>
    <p:sldId id="265" r:id="rId8"/>
    <p:sldId id="264" r:id="rId9"/>
    <p:sldId id="263" r:id="rId10"/>
    <p:sldId id="273" r:id="rId11"/>
    <p:sldId id="274" r:id="rId12"/>
    <p:sldId id="275" r:id="rId13"/>
    <p:sldId id="276" r:id="rId14"/>
    <p:sldId id="262" r:id="rId15"/>
    <p:sldId id="281" r:id="rId16"/>
    <p:sldId id="282" r:id="rId17"/>
    <p:sldId id="268" r:id="rId18"/>
    <p:sldId id="267" r:id="rId19"/>
    <p:sldId id="269" r:id="rId20"/>
    <p:sldId id="271" r:id="rId21"/>
    <p:sldId id="270" r:id="rId22"/>
    <p:sldId id="279" r:id="rId23"/>
    <p:sldId id="278" r:id="rId24"/>
    <p:sldId id="261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43" d="100"/>
          <a:sy n="43" d="100"/>
        </p:scale>
        <p:origin x="24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87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929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64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8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8384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9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34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5"/>
            <a:ext cx="11300036" cy="8361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630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5"/>
            <a:ext cx="11300036" cy="8158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265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5"/>
            <a:ext cx="11300036" cy="8361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86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69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539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DAF2DE-12B5-4FD7-957F-81EFB46D572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0523B13-AD88-410A-9544-A6969BADC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1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wg4h9g43I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_gV3BcEwv4" TargetMode="External"/><Relationship Id="rId2" Type="http://schemas.openxmlformats.org/officeDocument/2006/relationships/hyperlink" Target="https://www.youtube.com/watch?v=iZGUOSIUlb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naver.com/main/read.nhn?oid=020&amp;aid=0002109624" TargetMode="External"/><Relationship Id="rId3" Type="http://schemas.openxmlformats.org/officeDocument/2006/relationships/hyperlink" Target="https://dokdo.mofa.go.kr/kor/" TargetMode="External"/><Relationship Id="rId7" Type="http://schemas.openxmlformats.org/officeDocument/2006/relationships/hyperlink" Target="https://blog.naver.com/moeblog" TargetMode="External"/><Relationship Id="rId2" Type="http://schemas.openxmlformats.org/officeDocument/2006/relationships/hyperlink" Target="https://terms.naver.com/entry.nhn?docId=3534465&amp;cid=43737&amp;categoryId=585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naver.com/moeblog/220407939459" TargetMode="External"/><Relationship Id="rId5" Type="http://schemas.openxmlformats.org/officeDocument/2006/relationships/hyperlink" Target="https://www.youtube.com/watch?v=3wg4h9g43Ik" TargetMode="External"/><Relationship Id="rId10" Type="http://schemas.openxmlformats.org/officeDocument/2006/relationships/hyperlink" Target="https://www.youtube.com/watch?v=3_gV3BcEwv4" TargetMode="External"/><Relationship Id="rId4" Type="http://schemas.openxmlformats.org/officeDocument/2006/relationships/hyperlink" Target="https://m.post.naver.com/viewer/postView.nhn?volumeNo=16027110&amp;memberNo=38212397&amp;vType=VERTICAL" TargetMode="External"/><Relationship Id="rId9" Type="http://schemas.openxmlformats.org/officeDocument/2006/relationships/hyperlink" Target="https://www.youtube.com/watch?v=iZGUOSIUlb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41CDE5-B3DF-4F64-BD3C-E9DA74817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763757"/>
            <a:ext cx="10993549" cy="1976769"/>
          </a:xfrm>
        </p:spPr>
        <p:txBody>
          <a:bodyPr>
            <a:noAutofit/>
          </a:bodyPr>
          <a:lstStyle/>
          <a:p>
            <a:pPr algn="ctr"/>
            <a:r>
              <a:rPr lang="ko-KR" altLang="en-US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독도가 한국영토인 </a:t>
            </a:r>
            <a:br>
              <a:rPr lang="en-US" altLang="ko-KR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역사적</a:t>
            </a:r>
            <a:r>
              <a:rPr lang="en-US" altLang="ko-KR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지리적 근거와 국제법적 근거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18E5BEF-1AB0-4324-97A5-8C208BAD5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618" y="3835401"/>
            <a:ext cx="3588764" cy="1655762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영어영문학과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21902199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차은서</a:t>
            </a:r>
          </a:p>
        </p:txBody>
      </p:sp>
    </p:spTree>
    <p:extLst>
      <p:ext uri="{BB962C8B-B14F-4D97-AF65-F5344CB8AC3E}">
        <p14:creationId xmlns:p14="http://schemas.microsoft.com/office/powerpoint/2010/main" val="63471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AAC9929-3981-49FD-A8E3-7D6D4E452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677430"/>
            <a:ext cx="4953000" cy="43702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C63E42-AB42-4A6A-9857-F2B809CBD566}"/>
              </a:ext>
            </a:extLst>
          </p:cNvPr>
          <p:cNvSpPr txBox="1"/>
          <p:nvPr/>
        </p:nvSpPr>
        <p:spPr>
          <a:xfrm>
            <a:off x="1866946" y="6139164"/>
            <a:ext cx="2410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고려사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(1451)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2EF940B5-DB6E-4B4B-B0E2-B38D43CE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1985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2)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고려사</a:t>
            </a:r>
          </a:p>
        </p:txBody>
      </p:sp>
      <p:graphicFrame>
        <p:nvGraphicFramePr>
          <p:cNvPr id="15" name="표 6">
            <a:extLst>
              <a:ext uri="{FF2B5EF4-FFF2-40B4-BE49-F238E27FC236}">
                <a16:creationId xmlns:a16="http://schemas.microsoft.com/office/drawing/2014/main" id="{8025F40B-8B4A-41EC-937F-052C6C448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96240"/>
              </p:ext>
            </p:extLst>
          </p:nvPr>
        </p:nvGraphicFramePr>
        <p:xfrm>
          <a:off x="5648960" y="1912290"/>
          <a:ext cx="5994400" cy="400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492109799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60674329"/>
                    </a:ext>
                  </a:extLst>
                </a:gridCol>
                <a:gridCol w="3881120">
                  <a:extLst>
                    <a:ext uri="{9D8B030D-6E8A-4147-A177-3AD203B41FA5}">
                      <a16:colId xmlns:a16="http://schemas.microsoft.com/office/drawing/2014/main" val="1398401628"/>
                    </a:ext>
                  </a:extLst>
                </a:gridCol>
              </a:tblGrid>
              <a:tr h="41571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73704"/>
                  </a:ext>
                </a:extLst>
              </a:tr>
              <a:tr h="717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930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태종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우산국에서 고려에 토산물 조공함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고려는 관직 하사함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27489"/>
                  </a:ext>
                </a:extLst>
              </a:tr>
              <a:tr h="717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1018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우산국에 여진족 침입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농기구와 종자 등을 우산국에 하사함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98528"/>
                  </a:ext>
                </a:extLst>
              </a:tr>
              <a:tr h="717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1032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덕종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우산국 성주가 고려에 아들을 보내 </a:t>
                      </a:r>
                      <a:endParaRPr lang="en-US" altLang="ko-KR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토산물 바침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57703"/>
                  </a:ext>
                </a:extLst>
              </a:tr>
              <a:tr h="717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1157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김유립을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파견하여 울릉도에 사람이 </a:t>
                      </a:r>
                      <a:endParaRPr lang="en-US" altLang="ko-KR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살 수 있는지 살핌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49264"/>
                  </a:ext>
                </a:extLst>
              </a:tr>
              <a:tr h="717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1246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33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왜인들의 침입이 지속되자 울릉도에 </a:t>
                      </a:r>
                      <a:endParaRPr lang="en-US" altLang="ko-KR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안무사를 파견하여 관리함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703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80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8923F9D-03AE-4436-B892-EF0757577AA9}"/>
              </a:ext>
            </a:extLst>
          </p:cNvPr>
          <p:cNvSpPr/>
          <p:nvPr/>
        </p:nvSpPr>
        <p:spPr>
          <a:xfrm>
            <a:off x="5432051" y="2202007"/>
            <a:ext cx="6303145" cy="2006946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“우산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무릉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울릉도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)…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두 섬은 서로 멀리 떨어져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있지 않아 날씨가 맑으면 바라볼 수 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1F73E9B-D2EE-4F3E-8746-9A7FDB8F2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4" y="2026566"/>
            <a:ext cx="4729163" cy="40582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8C2680-EA48-499C-90FA-79D7BF433F17}"/>
              </a:ext>
            </a:extLst>
          </p:cNvPr>
          <p:cNvSpPr txBox="1"/>
          <p:nvPr/>
        </p:nvSpPr>
        <p:spPr>
          <a:xfrm>
            <a:off x="1341908" y="6177143"/>
            <a:ext cx="3048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세종실록 지리지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(1454)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5FDD9-B7B3-4FAD-AA34-464331286F0D}"/>
              </a:ext>
            </a:extLst>
          </p:cNvPr>
          <p:cNvSpPr txBox="1"/>
          <p:nvPr/>
        </p:nvSpPr>
        <p:spPr>
          <a:xfrm>
            <a:off x="6067675" y="5508094"/>
            <a:ext cx="4729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지리적 근거와 관련 있음</a:t>
            </a:r>
            <a:r>
              <a:rPr lang="en-US" altLang="ko-KR" sz="32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!!</a:t>
            </a:r>
            <a:endParaRPr lang="ko-KR" altLang="en-US" sz="2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81FF0F36-00B7-4A7E-9653-E622EFBA87B7}"/>
              </a:ext>
            </a:extLst>
          </p:cNvPr>
          <p:cNvSpPr/>
          <p:nvPr/>
        </p:nvSpPr>
        <p:spPr>
          <a:xfrm>
            <a:off x="7992813" y="4411256"/>
            <a:ext cx="878889" cy="687439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CD181E3C-A16A-4CE2-99CE-0FF04541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1985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3)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세종실록지리지</a:t>
            </a:r>
          </a:p>
        </p:txBody>
      </p:sp>
    </p:spTree>
    <p:extLst>
      <p:ext uri="{BB962C8B-B14F-4D97-AF65-F5344CB8AC3E}">
        <p14:creationId xmlns:p14="http://schemas.microsoft.com/office/powerpoint/2010/main" val="412876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65D7B2-9CCC-45E4-951B-7E851CC8E237}"/>
              </a:ext>
            </a:extLst>
          </p:cNvPr>
          <p:cNvSpPr txBox="1"/>
          <p:nvPr/>
        </p:nvSpPr>
        <p:spPr>
          <a:xfrm>
            <a:off x="1651394" y="6059961"/>
            <a:ext cx="417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신증동국여지승람</a:t>
            </a: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(1531)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5EE3E-5B62-4886-9C00-324C4232C205}"/>
              </a:ext>
            </a:extLst>
          </p:cNvPr>
          <p:cNvSpPr txBox="1"/>
          <p:nvPr/>
        </p:nvSpPr>
        <p:spPr>
          <a:xfrm>
            <a:off x="7536180" y="3153328"/>
            <a:ext cx="3812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독도와 울릉도가 동해에 위치함을 밝히고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독도가 조선의 영토임을 분명히 하고 있음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BAD2DEDD-564E-477B-9F11-EDD36037C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897636"/>
            <a:ext cx="6121567" cy="4081045"/>
          </a:xfrm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7A250F33-E828-4E6A-B7C8-C9E571A9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1985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4) 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신증동국여지승람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94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E550047-188C-484A-8211-7D022CF2E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73" y="1623786"/>
            <a:ext cx="2793380" cy="43700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D68D4-5136-45FF-B97A-0BFC91D15CEE}"/>
              </a:ext>
            </a:extLst>
          </p:cNvPr>
          <p:cNvSpPr txBox="1"/>
          <p:nvPr/>
        </p:nvSpPr>
        <p:spPr>
          <a:xfrm>
            <a:off x="2163359" y="6074250"/>
            <a:ext cx="2332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만기요람</a:t>
            </a: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(1808)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FE1F0-73A7-481A-8280-24047CE3D029}"/>
              </a:ext>
            </a:extLst>
          </p:cNvPr>
          <p:cNvSpPr txBox="1"/>
          <p:nvPr/>
        </p:nvSpPr>
        <p:spPr>
          <a:xfrm>
            <a:off x="5165329" y="3184621"/>
            <a:ext cx="589891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울릉 우산은 모두 우산국의 땅이다</a:t>
            </a:r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우산은 왜인이 말하는 송도이다</a:t>
            </a:r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.’</a:t>
            </a:r>
          </a:p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170AF2E-2F84-42FC-A58D-135B3D17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528922"/>
            <a:ext cx="11029950" cy="1014412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5) 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만기요람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436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BF27070-E0A7-43D4-8A96-A1DF85889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2" y="2072789"/>
            <a:ext cx="4684847" cy="36782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A864F8-4D62-4F3F-9A8D-33695261C3FA}"/>
              </a:ext>
            </a:extLst>
          </p:cNvPr>
          <p:cNvSpPr txBox="1"/>
          <p:nvPr/>
        </p:nvSpPr>
        <p:spPr>
          <a:xfrm>
            <a:off x="943451" y="5912328"/>
            <a:ext cx="414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다케시마 도해금지령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DA5C5-EFCC-4482-98BE-D4E65BF7144E}"/>
              </a:ext>
            </a:extLst>
          </p:cNvPr>
          <p:cNvSpPr txBox="1"/>
          <p:nvPr/>
        </p:nvSpPr>
        <p:spPr>
          <a:xfrm>
            <a:off x="5815263" y="207122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 막부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에도 막부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돗토리번을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통해 울릉도와 독도가 일본령이 아님을 확인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C2560-0933-402F-9218-4C1796667ECA}"/>
              </a:ext>
            </a:extLst>
          </p:cNvPr>
          <p:cNvSpPr txBox="1"/>
          <p:nvPr/>
        </p:nvSpPr>
        <p:spPr>
          <a:xfrm>
            <a:off x="5815263" y="4121944"/>
            <a:ext cx="6208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 어민들에게 다케시마 도해금지령을 내림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(1696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28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6B157-07A7-49F1-93F0-670E6B6F0749}"/>
              </a:ext>
            </a:extLst>
          </p:cNvPr>
          <p:cNvSpPr txBox="1"/>
          <p:nvPr/>
        </p:nvSpPr>
        <p:spPr>
          <a:xfrm>
            <a:off x="5815263" y="5152648"/>
            <a:ext cx="6208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즉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일본인들의 다케시마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울릉도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에서의 어업활동이 금지됨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46991A9C-84CB-48E4-AE9B-172A8F7F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85" y="523483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6)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다케시마 도해금지령</a:t>
            </a:r>
          </a:p>
        </p:txBody>
      </p:sp>
      <p:sp>
        <p:nvSpPr>
          <p:cNvPr id="19" name="화살표: 아래쪽 18">
            <a:extLst>
              <a:ext uri="{FF2B5EF4-FFF2-40B4-BE49-F238E27FC236}">
                <a16:creationId xmlns:a16="http://schemas.microsoft.com/office/drawing/2014/main" id="{09DB398B-3224-45A2-9959-66CF3E03D50F}"/>
              </a:ext>
            </a:extLst>
          </p:cNvPr>
          <p:cNvSpPr/>
          <p:nvPr/>
        </p:nvSpPr>
        <p:spPr>
          <a:xfrm>
            <a:off x="7850573" y="3215528"/>
            <a:ext cx="878889" cy="687439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6692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EB81E4-C03F-4472-814F-622CD659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84" y="5718440"/>
            <a:ext cx="1985545" cy="787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안용복 일본 도해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EB03D-894E-41A2-923D-587D07FE2671}"/>
              </a:ext>
            </a:extLst>
          </p:cNvPr>
          <p:cNvSpPr txBox="1"/>
          <p:nvPr/>
        </p:nvSpPr>
        <p:spPr>
          <a:xfrm>
            <a:off x="5104907" y="2466420"/>
            <a:ext cx="5971727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안용복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安龍福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 울릉도에 어업 온</a:t>
            </a:r>
            <a:endParaRPr lang="en-US" altLang="ko-KR" sz="24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</a:t>
            </a:r>
            <a:r>
              <a:rPr lang="en-US" altLang="ko-KR" sz="2400" dirty="0">
                <a:solidFill>
                  <a:srgbClr val="22222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어선을 추격하여 독도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자산도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endParaRPr lang="en-US" altLang="ko-KR" sz="24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쫓아버리고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일본에까지 다녀온 사건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316920A-7C10-448B-B7C4-EAE543C1A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" b="22856"/>
          <a:stretch/>
        </p:blipFill>
        <p:spPr>
          <a:xfrm>
            <a:off x="1115366" y="1949688"/>
            <a:ext cx="3399447" cy="37824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A69DB7-EFDC-4027-A38A-6822347131AA}"/>
              </a:ext>
            </a:extLst>
          </p:cNvPr>
          <p:cNvSpPr txBox="1"/>
          <p:nvPr/>
        </p:nvSpPr>
        <p:spPr>
          <a:xfrm>
            <a:off x="4810769" y="5071545"/>
            <a:ext cx="6800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학교 선생님이 만든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 </a:t>
            </a:r>
            <a:r>
              <a:rPr lang="ko-KR" altLang="en-US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에니메이션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우리땅 독도를 지킨 안용복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C5FDF9-A9DA-4FF5-9CB4-364502D1E3F1}"/>
              </a:ext>
            </a:extLst>
          </p:cNvPr>
          <p:cNvSpPr txBox="1"/>
          <p:nvPr/>
        </p:nvSpPr>
        <p:spPr>
          <a:xfrm>
            <a:off x="5106725" y="5440877"/>
            <a:ext cx="6208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https://www.youtube.com/watch?v=3wg4h9g43Ik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1A87622E-D277-45D3-8711-E72FA92B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536575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7)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안용복 일본 도해</a:t>
            </a:r>
          </a:p>
        </p:txBody>
      </p:sp>
    </p:spTree>
    <p:extLst>
      <p:ext uri="{BB962C8B-B14F-4D97-AF65-F5344CB8AC3E}">
        <p14:creationId xmlns:p14="http://schemas.microsoft.com/office/powerpoint/2010/main" val="197678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5081F112-86FF-4ECA-B07F-60A93CF5E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17" y="2154829"/>
            <a:ext cx="6259144" cy="335189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EB80EF-6EEE-4ECC-AEEC-434DFAE2E7FE}"/>
              </a:ext>
            </a:extLst>
          </p:cNvPr>
          <p:cNvSpPr txBox="1"/>
          <p:nvPr/>
        </p:nvSpPr>
        <p:spPr>
          <a:xfrm>
            <a:off x="6664961" y="2888208"/>
            <a:ext cx="4734559" cy="188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안용복이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오키섬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관리에게 울릉도와</a:t>
            </a:r>
            <a:b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독도가 조선령이라고 진술한 기록이</a:t>
            </a:r>
            <a:b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원록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병자년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조선주착안일권지각서」에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실려 있음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AFEAE-075A-44A1-B1A3-BB44EE03DA44}"/>
              </a:ext>
            </a:extLst>
          </p:cNvPr>
          <p:cNvSpPr txBox="1"/>
          <p:nvPr/>
        </p:nvSpPr>
        <p:spPr>
          <a:xfrm>
            <a:off x="204162" y="5755693"/>
            <a:ext cx="6803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안용복 일본 도해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B476A7E4-C9F3-487E-B41B-0F5C7719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544052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7)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안용복 일본 도해</a:t>
            </a:r>
          </a:p>
        </p:txBody>
      </p:sp>
    </p:spTree>
    <p:extLst>
      <p:ext uri="{BB962C8B-B14F-4D97-AF65-F5344CB8AC3E}">
        <p14:creationId xmlns:p14="http://schemas.microsoft.com/office/powerpoint/2010/main" val="2939223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5ED6F64-0EEA-4515-BCB9-36B8C9299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4" y="2058369"/>
            <a:ext cx="5337226" cy="3678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EAE057-8B0B-4B9E-A692-84552DEC407A}"/>
              </a:ext>
            </a:extLst>
          </p:cNvPr>
          <p:cNvSpPr txBox="1"/>
          <p:nvPr/>
        </p:nvSpPr>
        <p:spPr>
          <a:xfrm>
            <a:off x="1977731" y="5993209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태정관 지령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E89A7-5760-40F6-B8B1-68D6977974E3}"/>
              </a:ext>
            </a:extLst>
          </p:cNvPr>
          <p:cNvSpPr txBox="1"/>
          <p:nvPr/>
        </p:nvSpPr>
        <p:spPr>
          <a:xfrm>
            <a:off x="6198136" y="2322962"/>
            <a:ext cx="5582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1877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 일본 최고 행정기구인 태정관이</a:t>
            </a:r>
            <a:endParaRPr lang="en-US" altLang="ko-KR" sz="20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내무성에 울릉도와 독도가 일본령이 아니라고</a:t>
            </a:r>
            <a:endParaRPr lang="en-US" altLang="ko-KR" sz="20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내린 지령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E8C7AC-B7D3-43BB-B7CA-31DBE1D2D795}"/>
              </a:ext>
            </a:extLst>
          </p:cNvPr>
          <p:cNvSpPr txBox="1"/>
          <p:nvPr/>
        </p:nvSpPr>
        <p:spPr>
          <a:xfrm>
            <a:off x="6198136" y="4189598"/>
            <a:ext cx="5582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“다케시마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울릉도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 일도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一嶋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건에 대해 </a:t>
            </a:r>
            <a:r>
              <a:rPr lang="ko-KR" altLang="en-US" sz="2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본방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本邦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과는 관계가 없음을 명심할 것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이라는 지시를 내림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4E10DED9-6995-4143-ACBC-139717C0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78251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8)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태정관 지령</a:t>
            </a:r>
          </a:p>
        </p:txBody>
      </p:sp>
    </p:spTree>
    <p:extLst>
      <p:ext uri="{BB962C8B-B14F-4D97-AF65-F5344CB8AC3E}">
        <p14:creationId xmlns:p14="http://schemas.microsoft.com/office/powerpoint/2010/main" val="160643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7CE6F00-F645-4C0A-87B6-FBD31B63D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1" y="2152486"/>
            <a:ext cx="5085958" cy="36782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8C924-27EA-4A62-8AC6-65F15C9313EE}"/>
              </a:ext>
            </a:extLst>
          </p:cNvPr>
          <p:cNvSpPr txBox="1"/>
          <p:nvPr/>
        </p:nvSpPr>
        <p:spPr>
          <a:xfrm>
            <a:off x="220541" y="5902858"/>
            <a:ext cx="5491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대한제국 칙령 제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41</a:t>
            </a: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B39E3-BB84-4EF5-B19B-124C78BF3B7D}"/>
              </a:ext>
            </a:extLst>
          </p:cNvPr>
          <p:cNvSpPr txBox="1"/>
          <p:nvPr/>
        </p:nvSpPr>
        <p:spPr>
          <a:xfrm>
            <a:off x="5806817" y="2307154"/>
            <a:ext cx="5803992" cy="224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고종 황제는 칙령으로 ‘울릉도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欝陵島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endParaRPr lang="en-US" altLang="ko-KR" sz="24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울도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欝島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로 개칭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改稱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하고 도감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島監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endParaRPr lang="en-US" altLang="ko-KR" sz="24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군수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郡守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로 개정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改正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한 건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件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)’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endParaRPr lang="en-US" altLang="ko-KR" sz="2400" b="0" i="0" dirty="0">
              <a:solidFill>
                <a:srgbClr val="222222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0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제정 반포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FCDEC-099C-4178-8F31-95087C755751}"/>
              </a:ext>
            </a:extLst>
          </p:cNvPr>
          <p:cNvSpPr txBox="1"/>
          <p:nvPr/>
        </p:nvSpPr>
        <p:spPr>
          <a:xfrm>
            <a:off x="5806817" y="5091381"/>
            <a:ext cx="6080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독도가 </a:t>
            </a:r>
            <a:r>
              <a:rPr lang="ko-KR" altLang="en-US" sz="2400" b="1" u="sng" dirty="0" err="1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울도군</a:t>
            </a:r>
            <a:r>
              <a:rPr lang="en-US" altLang="ko-KR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울릉도</a:t>
            </a:r>
            <a:r>
              <a:rPr lang="en-US" altLang="ko-KR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의 관할임을 명확히 함</a:t>
            </a:r>
            <a:r>
              <a:rPr lang="en-US" altLang="ko-KR" sz="2400" b="1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u="sng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23019469-5D3A-4160-9081-9E00BE311CCE}"/>
              </a:ext>
            </a:extLst>
          </p:cNvPr>
          <p:cNvSpPr txBox="1">
            <a:spLocks/>
          </p:cNvSpPr>
          <p:nvPr/>
        </p:nvSpPr>
        <p:spPr>
          <a:xfrm>
            <a:off x="581192" y="521985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9)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대한제국 칙령 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41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160630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44C0717A-4603-4641-9685-512C071C4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" r="3324" b="29125"/>
          <a:stretch/>
        </p:blipFill>
        <p:spPr>
          <a:xfrm>
            <a:off x="1115061" y="1868745"/>
            <a:ext cx="4212486" cy="414458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41B05-58E8-40C6-A36F-C02A6CAECBFC}"/>
              </a:ext>
            </a:extLst>
          </p:cNvPr>
          <p:cNvSpPr txBox="1"/>
          <p:nvPr/>
        </p:nvSpPr>
        <p:spPr>
          <a:xfrm>
            <a:off x="174044" y="611557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연합국최고사령관 각서 </a:t>
            </a:r>
            <a:r>
              <a:rPr lang="en-US" altLang="ko-KR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(SCAPIN) </a:t>
            </a:r>
            <a:r>
              <a:rPr lang="ko-KR" altLang="en-US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 </a:t>
            </a:r>
            <a:r>
              <a:rPr lang="en-US" altLang="ko-KR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677</a:t>
            </a:r>
            <a:r>
              <a:rPr lang="ko-KR" altLang="en-US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 제 </a:t>
            </a:r>
            <a:r>
              <a:rPr lang="en-US" altLang="ko-KR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800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9473F-5B7B-4FEA-94FE-5375D0CE815A}"/>
              </a:ext>
            </a:extLst>
          </p:cNvPr>
          <p:cNvSpPr txBox="1"/>
          <p:nvPr/>
        </p:nvSpPr>
        <p:spPr>
          <a:xfrm>
            <a:off x="5722619" y="3096190"/>
            <a:ext cx="5354320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일본의 영역에서 </a:t>
            </a:r>
            <a:endParaRPr lang="en-US" altLang="ko-KR" sz="2400" b="1" i="0" dirty="0">
              <a:solidFill>
                <a:srgbClr val="FF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“울릉도</a:t>
            </a:r>
            <a:r>
              <a:rPr lang="en-US" altLang="ko-KR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독도와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제주도는 제외된다</a:t>
            </a:r>
            <a:r>
              <a:rPr lang="en-US" altLang="ko-KR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i="0" dirty="0" err="1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라고</a:t>
            </a:r>
            <a:r>
              <a:rPr lang="ko-KR" altLang="en-US" sz="2400" b="1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규정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DEA885C3-5112-4C99-AC86-E99A57E6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85" y="526784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국제법적 근거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EC8BB-D636-4204-9192-07686156B09C}"/>
              </a:ext>
            </a:extLst>
          </p:cNvPr>
          <p:cNvSpPr txBox="1"/>
          <p:nvPr/>
        </p:nvSpPr>
        <p:spPr>
          <a:xfrm>
            <a:off x="8549436" y="660174"/>
            <a:ext cx="3195105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228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B034E7-8C6F-48C0-A3E2-25BBF609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25" y="512502"/>
            <a:ext cx="1738675" cy="1013800"/>
          </a:xfrm>
        </p:spPr>
        <p:txBody>
          <a:bodyPr anchor="ctr" anchorCtr="0">
            <a:norm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 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02AB2E-8CA0-4315-BC75-F4F18BCB8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805" y="1584414"/>
            <a:ext cx="6516214" cy="5001369"/>
          </a:xfrm>
        </p:spPr>
        <p:txBody>
          <a:bodyPr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독도에 대하여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1.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독도의 기본 정보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2.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동도와 서도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3.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독도의 실효적 지배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1.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지리적 근거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2.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역사적 근거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3.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국제법적 근거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(SCAPIN/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샌프란시스코 강화 조약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indent="0">
              <a:lnSpc>
                <a:spcPts val="1800"/>
              </a:lnSpc>
              <a:buNone/>
            </a:pP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Ⅲ. 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마무리하며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1.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독도의 가치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2.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일본의 역사 왜곡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3.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참고자료</a:t>
            </a:r>
          </a:p>
        </p:txBody>
      </p:sp>
    </p:spTree>
    <p:extLst>
      <p:ext uri="{BB962C8B-B14F-4D97-AF65-F5344CB8AC3E}">
        <p14:creationId xmlns:p14="http://schemas.microsoft.com/office/powerpoint/2010/main" val="1835460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5EBEAE0-26AA-45BD-A97B-1837DF07BF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3545" y="2842019"/>
            <a:ext cx="5290218" cy="224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b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ko-KR" altLang="en-US" sz="2400" b="1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본의 선박 및 국민이 독도 또는</a:t>
            </a:r>
            <a:b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 주변 </a:t>
            </a:r>
            <a:r>
              <a:rPr lang="en-US" altLang="ko-KR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해리 이내에 접근하는 것을</a:t>
            </a:r>
            <a:b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400" b="1" i="0" u="sng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금지</a:t>
            </a:r>
            <a:r>
              <a:rPr lang="ko-KR" altLang="en-US" sz="2400" b="1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한 각서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3AFC5-102A-4E74-B6B9-C7136E5D547F}"/>
              </a:ext>
            </a:extLst>
          </p:cNvPr>
          <p:cNvSpPr txBox="1"/>
          <p:nvPr/>
        </p:nvSpPr>
        <p:spPr>
          <a:xfrm>
            <a:off x="796094" y="1774949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연합국최고사령관 각서</a:t>
            </a:r>
            <a:r>
              <a:rPr lang="en-US" altLang="ko-KR" sz="2400" b="1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(SCAPIN) </a:t>
            </a:r>
            <a:r>
              <a:rPr lang="ko-KR" altLang="en-US" sz="2400" b="1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2400" b="1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1033</a:t>
            </a:r>
            <a:r>
              <a:rPr lang="ko-KR" altLang="en-US" sz="2400" b="1" i="0" dirty="0">
                <a:solidFill>
                  <a:srgbClr val="222222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 descr="악수">
            <a:extLst>
              <a:ext uri="{FF2B5EF4-FFF2-40B4-BE49-F238E27FC236}">
                <a16:creationId xmlns:a16="http://schemas.microsoft.com/office/drawing/2014/main" id="{FF3170CC-3F8A-4A2B-913A-605CF2250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2135" y="2449974"/>
            <a:ext cx="4117760" cy="4117760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11B775BC-F99F-403D-B12B-BB56D1B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57543"/>
            <a:ext cx="11029950" cy="744537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국제법적 근거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25B4A-A61F-4D6F-8D71-95E2894D4F05}"/>
              </a:ext>
            </a:extLst>
          </p:cNvPr>
          <p:cNvSpPr txBox="1"/>
          <p:nvPr/>
        </p:nvSpPr>
        <p:spPr>
          <a:xfrm>
            <a:off x="8549436" y="660174"/>
            <a:ext cx="3195105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912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AD6619A4-775C-4B01-B50A-60E9727F6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77" y="2001764"/>
            <a:ext cx="9363974" cy="2549672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0953E-62D2-443A-9C72-41BCD2196615}"/>
              </a:ext>
            </a:extLst>
          </p:cNvPr>
          <p:cNvSpPr txBox="1"/>
          <p:nvPr/>
        </p:nvSpPr>
        <p:spPr>
          <a:xfrm>
            <a:off x="2593433" y="5394444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샌프란시스코 강화조약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B1349377-6938-4405-B0C3-4E19FF05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15" y="537210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국제법적 근거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BE4C24-ED31-4CB2-823E-8E40DC59C2C7}"/>
              </a:ext>
            </a:extLst>
          </p:cNvPr>
          <p:cNvSpPr txBox="1"/>
          <p:nvPr/>
        </p:nvSpPr>
        <p:spPr>
          <a:xfrm>
            <a:off x="8549436" y="660174"/>
            <a:ext cx="3195105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203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8137523-DC5C-4ED5-800F-99EFAEC86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60" y="2277478"/>
            <a:ext cx="4506948" cy="4272118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CA65A81-C91B-4EA5-A7EC-2BC8B44C6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6" t="39766" r="38033" b="31228"/>
          <a:stretch/>
        </p:blipFill>
        <p:spPr>
          <a:xfrm>
            <a:off x="465221" y="3183559"/>
            <a:ext cx="6435244" cy="1958486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A0ECDD95-3AEC-46F6-815B-37E571C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81" y="498475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독도의 가치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64A0F-122B-4F80-ABD4-8991D9FDB308}"/>
              </a:ext>
            </a:extLst>
          </p:cNvPr>
          <p:cNvSpPr txBox="1"/>
          <p:nvPr/>
        </p:nvSpPr>
        <p:spPr>
          <a:xfrm>
            <a:off x="9968093" y="660174"/>
            <a:ext cx="1776448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Ⅲ.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마무리하며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426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F6FD17-4493-4B53-976C-2894CEC96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50358"/>
            <a:ext cx="7800808" cy="7872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일본은 독도에 대한 영유권을 주장하며 일본 국민들을 속이고 있음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 중에서 초등학교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중학교 역사 교과서를 왜곡하는 경우가 있음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B0A9E-95DC-4824-A747-AC228F87C703}"/>
              </a:ext>
            </a:extLst>
          </p:cNvPr>
          <p:cNvSpPr txBox="1"/>
          <p:nvPr/>
        </p:nvSpPr>
        <p:spPr>
          <a:xfrm>
            <a:off x="581192" y="3613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https://www.youtube.com/watch?v=iZGUOSIUlbs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345B8-AFAC-460A-88CC-74A41D1031B0}"/>
              </a:ext>
            </a:extLst>
          </p:cNvPr>
          <p:cNvSpPr txBox="1"/>
          <p:nvPr/>
        </p:nvSpPr>
        <p:spPr>
          <a:xfrm>
            <a:off x="581192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독도는 일본 땅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왜곡 강화 日 초등 교과서 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 YTN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E985F-1E8E-4D33-A8B8-1DE1EDF0E700}"/>
              </a:ext>
            </a:extLst>
          </p:cNvPr>
          <p:cNvSpPr txBox="1"/>
          <p:nvPr/>
        </p:nvSpPr>
        <p:spPr>
          <a:xfrm>
            <a:off x="581192" y="5117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https://www.youtube.com/watch?v=3_gV3BcEwv4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D5EDA-F558-402A-9F41-AC4EAA6B9AE7}"/>
              </a:ext>
            </a:extLst>
          </p:cNvPr>
          <p:cNvSpPr txBox="1"/>
          <p:nvPr/>
        </p:nvSpPr>
        <p:spPr>
          <a:xfrm>
            <a:off x="581192" y="4747736"/>
            <a:ext cx="8583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분노 주의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일본의 독도 야욕에 의한 교과서에 실린 왜곡♨ </a:t>
            </a:r>
            <a:r>
              <a:rPr lang="ko-KR" altLang="en-US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막나가쇼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makshow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0" i="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8371E70E-D021-4F4D-B7FC-25BD81C7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20206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역사 왜곡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2A41E58-76BD-4A01-AF5E-C50E3034D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2" y="1534619"/>
            <a:ext cx="2863665" cy="4830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916F8C-E835-4FD5-A0BC-44E6B644C15A}"/>
              </a:ext>
            </a:extLst>
          </p:cNvPr>
          <p:cNvSpPr txBox="1"/>
          <p:nvPr/>
        </p:nvSpPr>
        <p:spPr>
          <a:xfrm>
            <a:off x="9968093" y="660174"/>
            <a:ext cx="1776448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Ⅲ.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마무리하며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556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213CC-B3BC-4301-B9BE-13BE0D60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213" y="1702708"/>
            <a:ext cx="12320337" cy="5270796"/>
          </a:xfrm>
        </p:spPr>
        <p:txBody>
          <a:bodyPr>
            <a:normAutofit fontScale="47500" lnSpcReduction="20000"/>
          </a:bodyPr>
          <a:lstStyle/>
          <a:p>
            <a:endParaRPr lang="en-US" altLang="ko-KR" sz="2900" b="0" i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네이버 지식백과</a:t>
            </a: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endParaRPr lang="en-US" altLang="ko-KR" sz="290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https://terms.naver.com/entry.nhn?docId=3534465&amp;cid=43737&amp;categoryId=58545</a:t>
            </a:r>
            <a:endParaRPr lang="en-US" altLang="ko-KR" sz="2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r>
              <a:rPr lang="ko-KR" altLang="en-US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독도 외교부</a:t>
            </a:r>
            <a:endParaRPr lang="en-US" altLang="ko-KR" sz="2900" dirty="0">
              <a:latin typeface="나눔고딕" panose="020D0604000000000000" pitchFamily="50" charset="-127"/>
              <a:ea typeface="나눔고딕" panose="020D0604000000000000" pitchFamily="50" charset="-127"/>
              <a:hlinkClick r:id="rId3"/>
            </a:endParaRPr>
          </a:p>
          <a:p>
            <a:pPr marL="0" indent="0" algn="l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https://dokdo.mofa.go.kr/kor/</a:t>
            </a:r>
            <a:endParaRPr lang="en-US" altLang="ko-KR" sz="290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시골경찰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 찾은 독도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왜 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군인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아닌 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경찰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 지킬까</a:t>
            </a:r>
            <a:r>
              <a:rPr lang="en-US" altLang="ko-KR" sz="29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</a:p>
          <a:p>
            <a:pPr marL="0" indent="0" algn="l">
              <a:buNone/>
            </a:pPr>
            <a:r>
              <a:rPr lang="en-US" altLang="ko-KR" sz="290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https://m.post.naver.com/viewer/postView.nhn?volumeNo=16027110&amp;memberNo=38212397&amp;vType=VERTICAL</a:t>
            </a:r>
            <a:endParaRPr lang="en-US" altLang="ko-KR" sz="2900" i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학교 선생님이 만든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 </a:t>
            </a:r>
            <a:r>
              <a:rPr lang="ko-KR" altLang="en-US" sz="29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에니메이션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우리땅 독도를 지킨 안용복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</a:p>
          <a:p>
            <a:pPr marL="0" indent="0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5"/>
              </a:rPr>
              <a:t>https://www.youtube.com/watch?v=3wg4h9g43Ik</a:t>
            </a:r>
            <a:endParaRPr lang="ko-KR" altLang="en-US" sz="2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r>
              <a:rPr lang="ko-KR" altLang="en-US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삼국사기부터 울릉도 검찰일기까지</a:t>
            </a:r>
            <a:r>
              <a:rPr lang="en-US" altLang="ko-KR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독도관련 국내외 문헌자료는</a:t>
            </a:r>
            <a:r>
              <a:rPr lang="en-US" altLang="ko-KR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?[</a:t>
            </a:r>
            <a:r>
              <a:rPr lang="ko-KR" altLang="en-US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  <a:r>
              <a:rPr lang="ko-KR" altLang="en-US" sz="2900" b="0" i="0" u="none" strike="noStrike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삼국사기부터 울릉도 검찰일기까지</a:t>
            </a:r>
            <a:r>
              <a:rPr lang="en-US" altLang="ko-KR" sz="2900" b="0" i="0" u="none" strike="noStrike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, </a:t>
            </a:r>
            <a:r>
              <a:rPr lang="ko-KR" altLang="en-US" sz="2900" b="0" i="0" u="none" strike="noStrike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독도관련 국내외 문헌자료는</a:t>
            </a:r>
            <a:r>
              <a:rPr lang="en-US" altLang="ko-KR" sz="2900" b="0" i="0" u="none" strike="noStrike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?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|</a:t>
            </a:r>
            <a:r>
              <a:rPr lang="ko-KR" altLang="en-US" sz="2900" b="1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작성자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  <a:r>
              <a:rPr lang="ko-KR" altLang="en-US" sz="2900" b="0" i="0" u="none" strike="noStrike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7"/>
              </a:rPr>
              <a:t>교육부</a:t>
            </a:r>
            <a:endParaRPr lang="en-US" altLang="ko-KR" sz="2900" b="0" i="0" u="none" strike="noStrike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독도의 생물 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광물 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관광 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안보 가치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돈으로 환산한다면 모두 얼마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?/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허진석 기자</a:t>
            </a:r>
            <a:endParaRPr lang="en-US" altLang="ko-KR" sz="2900" b="0" i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8"/>
              </a:rPr>
              <a:t>https://news.naver.com/main/read.nhn?oid=020&amp;aid=0002109624</a:t>
            </a:r>
            <a:endParaRPr lang="en-US" altLang="ko-KR" sz="2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독도는 일본 땅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왜곡 강화 日 초등 교과서 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 YTN</a:t>
            </a:r>
          </a:p>
          <a:p>
            <a:pPr marL="0" indent="0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9"/>
              </a:rPr>
              <a:t>https://www.youtube.com/watch?v=iZGUOSIUlbs</a:t>
            </a:r>
            <a:endParaRPr lang="en-US" altLang="ko-KR" sz="2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분노 주의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일본의 독도 야욕에 의한 교과서에 실린 왜곡♨ </a:t>
            </a:r>
            <a:r>
              <a:rPr lang="ko-KR" altLang="en-US" sz="29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막나가쇼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29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makshow</a:t>
            </a:r>
            <a:r>
              <a:rPr lang="en-US" altLang="ko-KR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13</a:t>
            </a:r>
            <a:r>
              <a:rPr lang="ko-KR" altLang="en-US" sz="29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회</a:t>
            </a:r>
            <a:endParaRPr lang="en-US" altLang="ko-KR" sz="2900" b="0" i="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sz="2900" dirty="0">
                <a:latin typeface="나눔고딕" panose="020D0604000000000000" pitchFamily="50" charset="-127"/>
                <a:ea typeface="나눔고딕" panose="020D0604000000000000" pitchFamily="50" charset="-127"/>
                <a:hlinkClick r:id="rId10"/>
              </a:rPr>
              <a:t>https://www.youtube.com/watch?v=3_gV3BcEwv4</a:t>
            </a:r>
            <a:endParaRPr lang="ko-KR" altLang="en-US" sz="2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ko-KR" altLang="en-US" b="0" i="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66D0C4B5-1951-4DF1-9C98-6FB588AB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528955"/>
            <a:ext cx="11029950" cy="1014413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참고자료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84469-0A72-4040-B746-9F6355B32593}"/>
              </a:ext>
            </a:extLst>
          </p:cNvPr>
          <p:cNvSpPr txBox="1"/>
          <p:nvPr/>
        </p:nvSpPr>
        <p:spPr>
          <a:xfrm>
            <a:off x="9968093" y="660174"/>
            <a:ext cx="1776448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Ⅲ.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마무리하며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8823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C98626-02EE-4CF0-85BB-A36B17B4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78" y="3429000"/>
            <a:ext cx="6498454" cy="1013800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감사합니다</a:t>
            </a:r>
            <a:r>
              <a:rPr lang="en-US" altLang="ko-KR" sz="44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44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79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E33FA-63A4-41B4-8413-879ED709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505729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독도의 기본 정보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2995A08-18BA-46DE-9819-2EC8E2D57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2299759"/>
            <a:ext cx="5521329" cy="36782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681388-10FB-464C-BD24-E964D1EA383D}"/>
              </a:ext>
            </a:extLst>
          </p:cNvPr>
          <p:cNvSpPr txBox="1"/>
          <p:nvPr/>
        </p:nvSpPr>
        <p:spPr>
          <a:xfrm>
            <a:off x="6316910" y="2648021"/>
            <a:ext cx="570237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경상북도 울릉군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울릉읍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독도리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1~96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 위치하며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대한민국 정부 소유의 국유지로서 천연기념물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336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호로 지정되어 있는 섬</a:t>
            </a:r>
          </a:p>
        </p:txBody>
      </p:sp>
      <p:pic>
        <p:nvPicPr>
          <p:cNvPr id="11" name="그래픽 10" descr="벌새">
            <a:extLst>
              <a:ext uri="{FF2B5EF4-FFF2-40B4-BE49-F238E27FC236}">
                <a16:creationId xmlns:a16="http://schemas.microsoft.com/office/drawing/2014/main" id="{BE1B5FB5-34B8-4A72-9DE0-D267E22BE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9242" y="4511252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7BF60C-1BB1-4654-8114-F2B7D8604237}"/>
              </a:ext>
            </a:extLst>
          </p:cNvPr>
          <p:cNvSpPr txBox="1"/>
          <p:nvPr/>
        </p:nvSpPr>
        <p:spPr>
          <a:xfrm>
            <a:off x="7483642" y="4634988"/>
            <a:ext cx="4342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2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160</a:t>
            </a:r>
            <a:r>
              <a:rPr lang="ko-KR" altLang="en-US" sz="2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종의 조류와 다양한 </a:t>
            </a:r>
            <a:endParaRPr lang="en-US" altLang="ko-KR" sz="2400" kern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해양 생물이 서식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12A7F-9703-4396-AC5F-7CA56758E180}"/>
              </a:ext>
            </a:extLst>
          </p:cNvPr>
          <p:cNvSpPr txBox="1"/>
          <p:nvPr/>
        </p:nvSpPr>
        <p:spPr>
          <a:xfrm>
            <a:off x="9626396" y="660174"/>
            <a:ext cx="208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독도에 대하여</a:t>
            </a:r>
          </a:p>
        </p:txBody>
      </p:sp>
    </p:spTree>
    <p:extLst>
      <p:ext uri="{BB962C8B-B14F-4D97-AF65-F5344CB8AC3E}">
        <p14:creationId xmlns:p14="http://schemas.microsoft.com/office/powerpoint/2010/main" val="292526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86C870-AE71-4163-B835-104724E2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8094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동도와 서도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FB4CB5F-F167-438C-BA4B-27D0325AA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53" y="2092008"/>
            <a:ext cx="6462184" cy="432966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03FD2-186E-4185-B4F2-E6C45099B772}"/>
              </a:ext>
            </a:extLst>
          </p:cNvPr>
          <p:cNvSpPr txBox="1"/>
          <p:nvPr/>
        </p:nvSpPr>
        <p:spPr>
          <a:xfrm>
            <a:off x="8966954" y="2103328"/>
            <a:ext cx="284912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동도</a:t>
            </a:r>
            <a:endParaRPr lang="en-US" altLang="ko-KR" sz="36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유인 등대</a:t>
            </a:r>
            <a:endParaRPr lang="en-US" altLang="ko-KR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해양 수산 시설 </a:t>
            </a:r>
            <a:endParaRPr lang="en-US" altLang="ko-KR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AD9E9-E71E-40C0-9113-D607F3D2B646}"/>
              </a:ext>
            </a:extLst>
          </p:cNvPr>
          <p:cNvSpPr txBox="1"/>
          <p:nvPr/>
        </p:nvSpPr>
        <p:spPr>
          <a:xfrm>
            <a:off x="956958" y="4827178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서도</a:t>
            </a:r>
            <a:endParaRPr lang="en-US" altLang="ko-KR" sz="36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주민 숙소</a:t>
            </a:r>
            <a:endParaRPr lang="en-US" altLang="ko-KR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9F610500-35B3-493F-8DA6-747AAAC758E1}"/>
              </a:ext>
            </a:extLst>
          </p:cNvPr>
          <p:cNvCxnSpPr>
            <a:cxnSpLocks/>
          </p:cNvCxnSpPr>
          <p:nvPr/>
        </p:nvCxnSpPr>
        <p:spPr>
          <a:xfrm flipH="1">
            <a:off x="7955281" y="2560320"/>
            <a:ext cx="1011673" cy="153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ACCEECEB-65CC-4E65-AE09-A3090C6F80EF}"/>
              </a:ext>
            </a:extLst>
          </p:cNvPr>
          <p:cNvCxnSpPr>
            <a:cxnSpLocks/>
          </p:cNvCxnSpPr>
          <p:nvPr/>
        </p:nvCxnSpPr>
        <p:spPr>
          <a:xfrm flipV="1">
            <a:off x="1869440" y="4094480"/>
            <a:ext cx="934720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69DA054-0375-48A6-9DE7-D25481CF1424}"/>
              </a:ext>
            </a:extLst>
          </p:cNvPr>
          <p:cNvSpPr txBox="1"/>
          <p:nvPr/>
        </p:nvSpPr>
        <p:spPr>
          <a:xfrm>
            <a:off x="9626396" y="660174"/>
            <a:ext cx="208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독도에 대하여</a:t>
            </a:r>
          </a:p>
        </p:txBody>
      </p:sp>
    </p:spTree>
    <p:extLst>
      <p:ext uri="{BB962C8B-B14F-4D97-AF65-F5344CB8AC3E}">
        <p14:creationId xmlns:p14="http://schemas.microsoft.com/office/powerpoint/2010/main" val="140006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86C870-AE71-4163-B835-104724E2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7934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독도의 실효적 지배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DA054-0375-48A6-9DE7-D25481CF1424}"/>
              </a:ext>
            </a:extLst>
          </p:cNvPr>
          <p:cNvSpPr txBox="1"/>
          <p:nvPr/>
        </p:nvSpPr>
        <p:spPr>
          <a:xfrm>
            <a:off x="9626396" y="660174"/>
            <a:ext cx="208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독도에 대하여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36C5AF5A-C0BB-4D21-98D3-86D67A83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703" y="2134853"/>
            <a:ext cx="6313897" cy="4220304"/>
          </a:xfrm>
        </p:spPr>
        <p:txBody>
          <a:bodyPr>
            <a:normAutofit fontScale="62500" lnSpcReduction="20000"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경찰이 상주하여 독도를 경비</a:t>
            </a:r>
            <a:r>
              <a:rPr lang="en-US" altLang="ko-KR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② 우리 군이 독도 영해와 영공을 수호</a:t>
            </a:r>
            <a:endParaRPr lang="en-US" altLang="ko-KR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 관련 각종 법령을 시행</a:t>
            </a:r>
            <a:endParaRPr lang="en-US" altLang="ko-KR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등대 등 여러 가지 시설물을 설치</a:t>
            </a:r>
            <a:r>
              <a:rPr lang="en-US" altLang="ko-KR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운영</a:t>
            </a:r>
            <a:endParaRPr lang="en-US" altLang="ko-KR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3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⑤ </a:t>
            </a:r>
            <a:r>
              <a:rPr lang="ko-KR" altLang="en-US" sz="3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</a:t>
            </a:r>
            <a:r>
              <a:rPr lang="ko-KR" altLang="en-US" sz="3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주민이 독도에 거주</a:t>
            </a:r>
          </a:p>
          <a:p>
            <a:pPr marL="0" indent="0"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래픽 11" descr="등대 장면">
            <a:extLst>
              <a:ext uri="{FF2B5EF4-FFF2-40B4-BE49-F238E27FC236}">
                <a16:creationId xmlns:a16="http://schemas.microsoft.com/office/drawing/2014/main" id="{2B2D93A7-0329-4F04-AD57-BC3C6C094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954" y="2465773"/>
            <a:ext cx="2797373" cy="34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5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47BD25-A13D-42CC-BE33-04DA836A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9276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독도의 실효적 지배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의용수비대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32462A2-C89E-4BE8-8074-C41A6181F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080563"/>
            <a:ext cx="5689108" cy="40392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EBF3D8-F8CE-4CF9-A29E-DBE0C6395554}"/>
              </a:ext>
            </a:extLst>
          </p:cNvPr>
          <p:cNvSpPr txBox="1"/>
          <p:nvPr/>
        </p:nvSpPr>
        <p:spPr>
          <a:xfrm>
            <a:off x="6513114" y="2427784"/>
            <a:ext cx="5202315" cy="323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독도의 지속가능한 이용에 관한 법률 제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endParaRPr lang="en-US" altLang="ko-KR" sz="2000" b="1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"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독도의용수비대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"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란 우리의 영토인 독도를 일본의 침탈로부터 수호하기 위하여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1953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 독도에 상륙하여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1956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 국립경찰에 수비 업무와 장비 모두를 인계할 때까지 활동한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33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명의 의용수비대원이 결성한 단체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1F976-488A-48F7-B46F-2FAE4D0C1321}"/>
              </a:ext>
            </a:extLst>
          </p:cNvPr>
          <p:cNvSpPr txBox="1"/>
          <p:nvPr/>
        </p:nvSpPr>
        <p:spPr>
          <a:xfrm>
            <a:off x="9626396" y="660174"/>
            <a:ext cx="208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독도에 대하여</a:t>
            </a:r>
          </a:p>
        </p:txBody>
      </p:sp>
    </p:spTree>
    <p:extLst>
      <p:ext uri="{BB962C8B-B14F-4D97-AF65-F5344CB8AC3E}">
        <p14:creationId xmlns:p14="http://schemas.microsoft.com/office/powerpoint/2010/main" val="44060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A0D3C-6460-4862-8C1E-8C49D39D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98956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지리적 근거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7593247-FED2-4E4C-9B9B-22DF11475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2" y="2283079"/>
            <a:ext cx="6467678" cy="375084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A9C3E8-26C4-4AFA-BB80-EC8A0AFF7735}"/>
              </a:ext>
            </a:extLst>
          </p:cNvPr>
          <p:cNvSpPr txBox="1"/>
          <p:nvPr/>
        </p:nvSpPr>
        <p:spPr>
          <a:xfrm>
            <a:off x="7495209" y="2253104"/>
            <a:ext cx="422049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★ 울릉도와 독도의 거리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3200" b="1" u="sng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87.4km</a:t>
            </a:r>
            <a:endParaRPr lang="en-US" altLang="ko-KR" sz="2800" b="1" u="sng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★ 일본 </a:t>
            </a:r>
            <a:r>
              <a:rPr lang="ko-KR" altLang="en-US" sz="2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오키섬과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독도의 거리   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2800" b="1" u="sng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157.5km</a:t>
            </a:r>
            <a:endParaRPr lang="ko-KR" altLang="en-US" sz="2400" b="1" u="sng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826142-3705-452D-91A8-D6CEE870B209}"/>
              </a:ext>
            </a:extLst>
          </p:cNvPr>
          <p:cNvSpPr txBox="1"/>
          <p:nvPr/>
        </p:nvSpPr>
        <p:spPr>
          <a:xfrm>
            <a:off x="8549436" y="660174"/>
            <a:ext cx="3195105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폭발: 14pt 11">
            <a:extLst>
              <a:ext uri="{FF2B5EF4-FFF2-40B4-BE49-F238E27FC236}">
                <a16:creationId xmlns:a16="http://schemas.microsoft.com/office/drawing/2014/main" id="{9E29EFC7-A7F8-447A-ABB1-9253DBC09ACB}"/>
              </a:ext>
            </a:extLst>
          </p:cNvPr>
          <p:cNvSpPr/>
          <p:nvPr/>
        </p:nvSpPr>
        <p:spPr>
          <a:xfrm>
            <a:off x="6984807" y="4023360"/>
            <a:ext cx="5029200" cy="233568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E4031-0E97-418C-BA4E-A6474CC3D5A6}"/>
              </a:ext>
            </a:extLst>
          </p:cNvPr>
          <p:cNvSpPr txBox="1"/>
          <p:nvPr/>
        </p:nvSpPr>
        <p:spPr>
          <a:xfrm>
            <a:off x="7283112" y="4875426"/>
            <a:ext cx="4432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울릉도와 독도의 거리가 더 가까움</a:t>
            </a:r>
            <a:r>
              <a:rPr lang="en-US" altLang="ko-KR" sz="32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endParaRPr lang="ko-KR" altLang="en-US" sz="32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04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22593-DDF1-4B3F-AF50-C0D1083F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09116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역사적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61DD80-4901-4DE8-A177-23900F7B8AB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247539" y="2681665"/>
            <a:ext cx="1291592" cy="1110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2000" dirty="0">
                <a:latin typeface="+mj-ea"/>
                <a:ea typeface="+mj-ea"/>
              </a:rPr>
              <a:t>우산국 복속</a:t>
            </a:r>
            <a:endParaRPr lang="en-US" altLang="ko-KR" sz="2000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sz="2000" dirty="0">
                <a:latin typeface="+mj-ea"/>
                <a:ea typeface="+mj-ea"/>
              </a:rPr>
              <a:t>512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5967E1-026B-4128-98A4-80A43A634185}"/>
              </a:ext>
            </a:extLst>
          </p:cNvPr>
          <p:cNvSpPr txBox="1"/>
          <p:nvPr/>
        </p:nvSpPr>
        <p:spPr>
          <a:xfrm>
            <a:off x="1317001" y="4330453"/>
            <a:ext cx="1150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1454</a:t>
            </a: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ko-KR" altLang="en-US" sz="2000" dirty="0">
                <a:latin typeface="+mj-ea"/>
                <a:ea typeface="+mj-ea"/>
              </a:rPr>
              <a:t>세종실록 지리지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07BDBF-1318-4BE1-A817-253D058F1666}"/>
              </a:ext>
            </a:extLst>
          </p:cNvPr>
          <p:cNvSpPr txBox="1"/>
          <p:nvPr/>
        </p:nvSpPr>
        <p:spPr>
          <a:xfrm>
            <a:off x="2558177" y="2729133"/>
            <a:ext cx="1214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다케시마 도해 면허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1625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B46465-B7FE-454A-976D-A82A8396D60C}"/>
              </a:ext>
            </a:extLst>
          </p:cNvPr>
          <p:cNvSpPr txBox="1"/>
          <p:nvPr/>
        </p:nvSpPr>
        <p:spPr>
          <a:xfrm>
            <a:off x="3624034" y="5000753"/>
            <a:ext cx="135365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/>
              <a:t>다케시마 도해 금지령</a:t>
            </a:r>
            <a:endParaRPr lang="en-US" altLang="ko-KR" sz="2000" dirty="0"/>
          </a:p>
          <a:p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B46B0A-961D-4D35-8BDE-CB841C0E7D55}"/>
              </a:ext>
            </a:extLst>
          </p:cNvPr>
          <p:cNvSpPr txBox="1"/>
          <p:nvPr/>
        </p:nvSpPr>
        <p:spPr>
          <a:xfrm>
            <a:off x="4977689" y="2893347"/>
            <a:ext cx="1464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태정관 지령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9570F6-3BEB-4773-9651-04A2DF501E86}"/>
              </a:ext>
            </a:extLst>
          </p:cNvPr>
          <p:cNvSpPr txBox="1"/>
          <p:nvPr/>
        </p:nvSpPr>
        <p:spPr>
          <a:xfrm>
            <a:off x="3669326" y="4285305"/>
            <a:ext cx="97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1696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92F3EF-FCBD-4DE6-A9BD-577A42EE9C0D}"/>
              </a:ext>
            </a:extLst>
          </p:cNvPr>
          <p:cNvSpPr txBox="1"/>
          <p:nvPr/>
        </p:nvSpPr>
        <p:spPr>
          <a:xfrm>
            <a:off x="5273665" y="3365045"/>
            <a:ext cx="97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1877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5D0554-C266-47DE-947C-6C817EF12D2E}"/>
              </a:ext>
            </a:extLst>
          </p:cNvPr>
          <p:cNvSpPr txBox="1"/>
          <p:nvPr/>
        </p:nvSpPr>
        <p:spPr>
          <a:xfrm>
            <a:off x="6133731" y="4791281"/>
            <a:ext cx="2332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+mj-ea"/>
                <a:ea typeface="+mj-ea"/>
              </a:rPr>
              <a:t>대한제국 칙령 제 </a:t>
            </a:r>
            <a:r>
              <a:rPr lang="en-US" altLang="ko-KR" sz="2000" dirty="0">
                <a:latin typeface="+mj-ea"/>
                <a:ea typeface="+mj-ea"/>
              </a:rPr>
              <a:t>41</a:t>
            </a:r>
            <a:r>
              <a:rPr lang="ko-KR" altLang="en-US" sz="2000" dirty="0">
                <a:latin typeface="+mj-ea"/>
                <a:ea typeface="+mj-ea"/>
              </a:rPr>
              <a:t>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6D3744-AF1F-4D53-AC4B-B33FE7FB0007}"/>
              </a:ext>
            </a:extLst>
          </p:cNvPr>
          <p:cNvSpPr txBox="1"/>
          <p:nvPr/>
        </p:nvSpPr>
        <p:spPr>
          <a:xfrm>
            <a:off x="6775132" y="4245851"/>
            <a:ext cx="97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1900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139707-1A76-4B16-9658-FDC63C5BDDAB}"/>
              </a:ext>
            </a:extLst>
          </p:cNvPr>
          <p:cNvSpPr txBox="1"/>
          <p:nvPr/>
        </p:nvSpPr>
        <p:spPr>
          <a:xfrm>
            <a:off x="7754264" y="2917276"/>
            <a:ext cx="2959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SCAPIN </a:t>
            </a:r>
            <a:r>
              <a:rPr lang="ko-KR" altLang="en-US" sz="2000" dirty="0">
                <a:latin typeface="+mj-ea"/>
                <a:ea typeface="+mj-ea"/>
              </a:rPr>
              <a:t>제 </a:t>
            </a:r>
            <a:r>
              <a:rPr lang="en-US" altLang="ko-KR" sz="2000" dirty="0">
                <a:latin typeface="+mj-ea"/>
                <a:ea typeface="+mj-ea"/>
              </a:rPr>
              <a:t>677</a:t>
            </a:r>
            <a:r>
              <a:rPr lang="ko-KR" altLang="en-US" sz="2000" dirty="0">
                <a:latin typeface="+mj-ea"/>
                <a:ea typeface="+mj-ea"/>
              </a:rPr>
              <a:t>호 제 </a:t>
            </a:r>
            <a:r>
              <a:rPr lang="en-US" altLang="ko-KR" sz="2000" dirty="0">
                <a:latin typeface="+mj-ea"/>
                <a:ea typeface="+mj-ea"/>
              </a:rPr>
              <a:t>2</a:t>
            </a:r>
            <a:r>
              <a:rPr lang="ko-KR" altLang="en-US" sz="2000" dirty="0">
                <a:latin typeface="+mj-ea"/>
                <a:ea typeface="+mj-ea"/>
              </a:rPr>
              <a:t>차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56415F-82F9-4BD1-95E3-0A442C11DEC7}"/>
              </a:ext>
            </a:extLst>
          </p:cNvPr>
          <p:cNvSpPr txBox="1"/>
          <p:nvPr/>
        </p:nvSpPr>
        <p:spPr>
          <a:xfrm>
            <a:off x="8744406" y="3352182"/>
            <a:ext cx="97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1946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11FF5F-6CDB-41F6-9A7C-9300FCBCCB8A}"/>
              </a:ext>
            </a:extLst>
          </p:cNvPr>
          <p:cNvSpPr txBox="1"/>
          <p:nvPr/>
        </p:nvSpPr>
        <p:spPr>
          <a:xfrm>
            <a:off x="9723538" y="4785309"/>
            <a:ext cx="2097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+mj-ea"/>
                <a:ea typeface="+mj-ea"/>
              </a:rPr>
              <a:t>샌프란시스코 강화 조약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866BBF-47A6-4B7E-AF05-B40F0268137F}"/>
              </a:ext>
            </a:extLst>
          </p:cNvPr>
          <p:cNvSpPr txBox="1"/>
          <p:nvPr/>
        </p:nvSpPr>
        <p:spPr>
          <a:xfrm>
            <a:off x="10358625" y="4309234"/>
            <a:ext cx="827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1951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54232B-BB7E-4E54-A7E0-BC6E9956FA2B}"/>
              </a:ext>
            </a:extLst>
          </p:cNvPr>
          <p:cNvSpPr txBox="1"/>
          <p:nvPr/>
        </p:nvSpPr>
        <p:spPr>
          <a:xfrm>
            <a:off x="8549436" y="660174"/>
            <a:ext cx="3195105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ts val="18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독도가 한국 영토인 근거</a:t>
            </a:r>
            <a:endParaRPr lang="en-US" altLang="ko-KR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F0A2AF-08A7-4748-A1CF-E1585FA28F85}"/>
              </a:ext>
            </a:extLst>
          </p:cNvPr>
          <p:cNvSpPr txBox="1"/>
          <p:nvPr/>
        </p:nvSpPr>
        <p:spPr>
          <a:xfrm>
            <a:off x="581192" y="1589230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 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역사적 연표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]</a:t>
            </a:r>
            <a:endParaRPr lang="ko-KR" altLang="en-US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A6A69573-EB5A-4B2F-963C-244D75FA540E}"/>
              </a:ext>
            </a:extLst>
          </p:cNvPr>
          <p:cNvCxnSpPr/>
          <p:nvPr/>
        </p:nvCxnSpPr>
        <p:spPr>
          <a:xfrm>
            <a:off x="247539" y="4005623"/>
            <a:ext cx="11573466" cy="0"/>
          </a:xfrm>
          <a:prstGeom prst="straightConnector1">
            <a:avLst/>
          </a:prstGeom>
          <a:ln w="730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7B05897A-A568-4CC2-8103-AA5E44AEAC61}"/>
              </a:ext>
            </a:extLst>
          </p:cNvPr>
          <p:cNvCxnSpPr>
            <a:stCxn id="3" idx="2"/>
          </p:cNvCxnSpPr>
          <p:nvPr/>
        </p:nvCxnSpPr>
        <p:spPr>
          <a:xfrm>
            <a:off x="893335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E69C89C4-B863-46BA-9060-39AF3E92B385}"/>
              </a:ext>
            </a:extLst>
          </p:cNvPr>
          <p:cNvCxnSpPr/>
          <p:nvPr/>
        </p:nvCxnSpPr>
        <p:spPr>
          <a:xfrm>
            <a:off x="1767095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917E743C-2532-475A-8ADE-70AFBFB1A3DC}"/>
              </a:ext>
            </a:extLst>
          </p:cNvPr>
          <p:cNvCxnSpPr/>
          <p:nvPr/>
        </p:nvCxnSpPr>
        <p:spPr>
          <a:xfrm>
            <a:off x="2945655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215FA8CF-FCA4-4C95-A283-56BD21B42EA8}"/>
              </a:ext>
            </a:extLst>
          </p:cNvPr>
          <p:cNvCxnSpPr/>
          <p:nvPr/>
        </p:nvCxnSpPr>
        <p:spPr>
          <a:xfrm>
            <a:off x="4073415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6F1D41FD-6901-4618-8B56-F6BE9FDEE3A9}"/>
              </a:ext>
            </a:extLst>
          </p:cNvPr>
          <p:cNvCxnSpPr/>
          <p:nvPr/>
        </p:nvCxnSpPr>
        <p:spPr>
          <a:xfrm>
            <a:off x="5709324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04D2DAD3-6F06-4BC4-BB84-DA5DFC5429DC}"/>
              </a:ext>
            </a:extLst>
          </p:cNvPr>
          <p:cNvCxnSpPr/>
          <p:nvPr/>
        </p:nvCxnSpPr>
        <p:spPr>
          <a:xfrm>
            <a:off x="7111404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EBD4B322-60CD-4C4C-9AA9-5889FB553B3D}"/>
              </a:ext>
            </a:extLst>
          </p:cNvPr>
          <p:cNvCxnSpPr/>
          <p:nvPr/>
        </p:nvCxnSpPr>
        <p:spPr>
          <a:xfrm>
            <a:off x="9133244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6585A675-2E80-467D-9070-B3F69820DA50}"/>
              </a:ext>
            </a:extLst>
          </p:cNvPr>
          <p:cNvCxnSpPr/>
          <p:nvPr/>
        </p:nvCxnSpPr>
        <p:spPr>
          <a:xfrm>
            <a:off x="10761514" y="3792263"/>
            <a:ext cx="0" cy="453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1B4CF8-F984-4886-8A86-F6D4BE0A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2145"/>
            <a:ext cx="11029616" cy="1013800"/>
          </a:xfrm>
        </p:spPr>
        <p:txBody>
          <a:bodyPr anchor="ctr" anchorCtr="0">
            <a:norm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1)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삼국사기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우산국 복속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B1D39CD-56D4-430F-BA48-4D4025792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7" y="1985788"/>
            <a:ext cx="5601118" cy="40509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729B9A-8A57-4311-A891-E239FED37C7D}"/>
              </a:ext>
            </a:extLst>
          </p:cNvPr>
          <p:cNvSpPr txBox="1"/>
          <p:nvPr/>
        </p:nvSpPr>
        <p:spPr>
          <a:xfrm>
            <a:off x="1897535" y="6180043"/>
            <a:ext cx="3142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삼국사기 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(1145</a:t>
            </a:r>
            <a:r>
              <a:rPr lang="ko-KR" altLang="en-US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D024D-99D8-4385-B24B-BCB08671C5F8}"/>
              </a:ext>
            </a:extLst>
          </p:cNvPr>
          <p:cNvSpPr txBox="1"/>
          <p:nvPr/>
        </p:nvSpPr>
        <p:spPr>
          <a:xfrm>
            <a:off x="6976938" y="2711143"/>
            <a:ext cx="4961062" cy="238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512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신라 이찬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伊飡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이사부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異斯夫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우산국을 정벌하여 신라가 우산국을 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속하는 것에서 시작</a:t>
            </a:r>
          </a:p>
        </p:txBody>
      </p:sp>
    </p:spTree>
    <p:extLst>
      <p:ext uri="{BB962C8B-B14F-4D97-AF65-F5344CB8AC3E}">
        <p14:creationId xmlns:p14="http://schemas.microsoft.com/office/powerpoint/2010/main" val="2365783892"/>
      </p:ext>
    </p:extLst>
  </p:cSld>
  <p:clrMapOvr>
    <a:masterClrMapping/>
  </p:clrMapOvr>
</p:sld>
</file>

<file path=ppt/theme/theme1.xml><?xml version="1.0" encoding="utf-8"?>
<a:theme xmlns:a="http://schemas.openxmlformats.org/drawingml/2006/main" name="분할">
  <a:themeElements>
    <a:clrScheme name="분할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분할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TM03457464[[fn=분할]]</Template>
  <TotalTime>1835</TotalTime>
  <Words>1154</Words>
  <Application>Microsoft Office PowerPoint</Application>
  <PresentationFormat>와이드스크린</PresentationFormat>
  <Paragraphs>190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나눔고딕</vt:lpstr>
      <vt:lpstr>나눔고딕 ExtraBold</vt:lpstr>
      <vt:lpstr>휴먼매직체</vt:lpstr>
      <vt:lpstr>Gill Sans MT</vt:lpstr>
      <vt:lpstr>Wingdings 2</vt:lpstr>
      <vt:lpstr>분할</vt:lpstr>
      <vt:lpstr>독도가 한국영토인  역사적, 지리적 근거와 국제법적 근거</vt:lpstr>
      <vt:lpstr>목 차</vt:lpstr>
      <vt:lpstr>1. 독도의 기본 정보</vt:lpstr>
      <vt:lpstr>2. 동도와 서도</vt:lpstr>
      <vt:lpstr>3. 독도의 실효적 지배</vt:lpstr>
      <vt:lpstr>3. 독도의 실효적 지배 (독도 의용수비대)</vt:lpstr>
      <vt:lpstr>1. 지리적 근거</vt:lpstr>
      <vt:lpstr>2. 역사적 근거</vt:lpstr>
      <vt:lpstr>   1) 삼국사기 (우산국 복속)</vt:lpstr>
      <vt:lpstr>   2) 고려사</vt:lpstr>
      <vt:lpstr>   3) 세종실록지리지</vt:lpstr>
      <vt:lpstr>   4) 신증동국여지승람</vt:lpstr>
      <vt:lpstr>   5) 만기요람</vt:lpstr>
      <vt:lpstr>   6) 다케시마 도해금지령</vt:lpstr>
      <vt:lpstr>   7) 안용복 일본 도해</vt:lpstr>
      <vt:lpstr>   7) 안용복 일본 도해</vt:lpstr>
      <vt:lpstr>   8) 태정관 지령</vt:lpstr>
      <vt:lpstr>PowerPoint 프레젠테이션</vt:lpstr>
      <vt:lpstr>3. 국제법적 근거</vt:lpstr>
      <vt:lpstr>3. 국제법적 근거</vt:lpstr>
      <vt:lpstr>3. 국제법적 근거</vt:lpstr>
      <vt:lpstr>1. 독도의 가치</vt:lpstr>
      <vt:lpstr>2. 일본의 역사 왜곡</vt:lpstr>
      <vt:lpstr>3. 참고자료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독도가 한국영토인 역사적, 지리적 근거와 국제법적 근거</dc:title>
  <dc:creator>차 은서</dc:creator>
  <cp:lastModifiedBy>차 은서</cp:lastModifiedBy>
  <cp:revision>51</cp:revision>
  <dcterms:created xsi:type="dcterms:W3CDTF">2020-09-27T04:51:09Z</dcterms:created>
  <dcterms:modified xsi:type="dcterms:W3CDTF">2020-09-30T12:04:33Z</dcterms:modified>
</cp:coreProperties>
</file>