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embedTrueTypeFonts="1" saveSubsetFonts="1">
  <p:sldMasterIdLst>
    <p:sldMasterId id="2147483660" r:id="rId1"/>
  </p:sldMasterIdLst>
  <p:notesMasterIdLst>
    <p:notesMasterId r:id="rId2"/>
  </p:notesMasterIdLst>
  <p:handoutMasterIdLst>
    <p:handoutMasterId r:id="rId3"/>
  </p:handoutMasterIdLst>
  <p:sldIdLst>
    <p:sldId id="256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000" autoAdjust="0"/>
    <p:restoredTop sz="92007" autoAdjust="0"/>
  </p:normalViewPr>
  <p:slideViewPr>
    <p:cSldViewPr snapToGrid="0">
      <p:cViewPr varScale="1">
        <p:scale>
          <a:sx n="100" d="100"/>
          <a:sy n="100" d="100"/>
        </p:scale>
        <p:origin x="900" y="66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viewProps" Target="viewProps.xml"  /><Relationship Id="rId11" Type="http://schemas.openxmlformats.org/officeDocument/2006/relationships/theme" Target="theme/theme1.xml"  /><Relationship Id="rId12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handoutMaster" Target="handoutMasters/handoutMaster1.xml"  /><Relationship Id="rId4" Type="http://schemas.openxmlformats.org/officeDocument/2006/relationships/slide" Target="slides/slide1.xml"  /><Relationship Id="rId5" Type="http://schemas.openxmlformats.org/officeDocument/2006/relationships/slide" Target="slides/slide2.xml"  /><Relationship Id="rId6" Type="http://schemas.openxmlformats.org/officeDocument/2006/relationships/slide" Target="slides/slide3.xml"  /><Relationship Id="rId7" Type="http://schemas.openxmlformats.org/officeDocument/2006/relationships/slide" Target="slides/slide4.xml"  /><Relationship Id="rId8" Type="http://schemas.openxmlformats.org/officeDocument/2006/relationships/slide" Target="slides/slide5.xml"  /><Relationship Id="rId9" Type="http://schemas.openxmlformats.org/officeDocument/2006/relationships/presProps" Target="presProps.xml"  /></Relationships>
</file>

<file path=ppt/handoutMasters/_rels/handout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handoutMasters/handoutMaster1.xml><?xml version="1.0" encoding="utf-8"?>
<p:handout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2020-10-01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F450E784-2449-4FFD-AA69-3F5CFAA75BCB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71796E54-ED8B-43B0-B92C-590FF0BA4DF9}" type="datetime1">
              <a:rPr lang="ko-KR" altLang="en-US"/>
              <a:pPr lvl="0">
                <a:defRPr/>
              </a:pPr>
              <a:t>2020-10-01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F5B0E9DF-1FAA-42CA-A628-7FDD5DE1E437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F5B0E9DF-1FAA-42CA-A628-7FDD5DE1E437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6B148A-298B-4659-872E-8722FF329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9A25A49-6AF3-48ED-8810-71ABF1453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B88DDA-F326-42FE-93EE-0D3541B06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3BE7306-6C40-4FAB-809E-A773EFB40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92FA64D-8750-4A55-B728-E033F6DE5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8022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6DC68C-EE32-4398-8B46-8C21B2365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A874AED-B90A-4F83-A404-7EDB961A8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91A164-357B-4824-AC20-C83E7F502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E840342-3796-4C43-A3EB-020447BB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245BBC-4638-45C5-9CA4-8B373B165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860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3B4FFAB-A8F7-4EE8-9CBE-9E21334ADC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F5D680D-C5CD-4EB9-AD51-F7BE4C8189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DCB9547-915E-4E30-86D1-8B42FE08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D3E88A-8AE3-48A5-81A6-922E5BD08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DADDFF-BDA0-4B9F-B70F-E2643F326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5831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89D6FF-88B8-4DED-9FE3-A258AD9B5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42DF53-936B-4AB2-BAC9-2E07C64DF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D86C96-3288-4925-89AF-580AF0BD9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3C549E7-0091-4008-B72B-8E0F09D72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786D8B5-190D-4A19-9405-2C7B114E9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680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F71BDD-A3EC-480A-AB99-ADE0778FF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C3D9E38-7AFE-425A-B26B-3E17E5C6B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571B5BC-9396-4A57-8545-F5C6BFE21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D3BB295-73F6-448F-94BC-ECC0F3673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F3191DB-9477-4480-A744-49CA6CF07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2964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3038F4-FD3E-4359-BBF8-495328335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F37AAFD-49D4-477C-B442-AD74C0CCD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F9C3CA3-B6A6-483A-A32C-54B3C1EBA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CC49880-8C75-4681-87EB-A1AFDFF87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1AFF6BA-4B84-4157-85B2-0581606EA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FB6482D-5FFF-415D-A42C-9AAD26CEE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28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3022B1-BAFD-499B-834C-EEAFE5B02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2094D72-CA41-4CCA-A72A-A1F7F9819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2C70B7D-98DA-4578-A44B-6D5CB90EFA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73BE06D-2759-4DC0-8FFF-385C3AF541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8F76816-BA88-419E-A84C-8D5F6890CA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4686A7A-22E3-4458-9708-687EDF301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7143C9D-2DF8-40C0-BC98-B3024711E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6B9B0FF-2F81-4567-B467-9168FB96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79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C464CD-26ED-452B-9D4F-0EBF42C53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EB207F7-9313-4A21-9E36-422DA8FB1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3B177FD-8BA2-443B-8356-D7F1E69D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5164E1-12DA-439B-8263-C1181ABBE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9611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23354C8-6D16-4F58-B8FA-3FE9C1A13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0A13456-B52D-43F9-B290-1EA66DBA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A229D80-A1AA-459C-921D-A0F848C5A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018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DD1597-6A6E-4F0A-B689-24162E150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FF24B1C-86F3-4878-BF0D-A2241850B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2554915-A25E-467F-A1C1-95C9A6C8E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7A46C58-1713-44F4-B4D4-F1D54769A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7EA4C85-FF49-4C81-B01B-23EF62B2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DDDBA28-B828-4834-A77A-E2A13371F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236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B7F072-C2CE-4476-B70D-0E75739C1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A02B4EF-7BED-455C-A56B-3961B77B23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C79AE20-8183-4B89-BBCB-A558C0274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CEC3435-D79C-46C8-B309-27941F67D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DAA02AB-C9D6-4861-A7A6-3D803DD29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5F86DE0-3412-4A74-9277-6DEA49997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0086608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9CFE4AC-8FC2-4E91-978B-786550F36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B3B4D71-3894-4EA2-8596-6D41A07F7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D407856-F7FC-476B-A8D7-E55FA96984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B12D5-DF3B-4DA2-B3BA-0AC86BBA22C4}" type="datetimeFigureOut">
              <a:rPr lang="ko-KR" altLang="en-US" smtClean="0"/>
              <a:t>2018-11-07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3008FE-B09A-4CBC-8ED3-73AE0614D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217AC29-D13F-4CFC-B9D8-9B758D449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7579F-87B1-4C74-9BE3-C64467EAE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372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Relationship Id="rId6" Type="http://schemas.openxmlformats.org/officeDocument/2006/relationships/image" Target="../media/image4.png"  /><Relationship Id="rId7" Type="http://schemas.openxmlformats.org/officeDocument/2006/relationships/image" Target="../media/image4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png"  /><Relationship Id="rId3" Type="http://schemas.openxmlformats.org/officeDocument/2006/relationships/image" Target="../media/image6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png"  /><Relationship Id="rId3" Type="http://schemas.openxmlformats.org/officeDocument/2006/relationships/image" Target="../media/image7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png"  /><Relationship Id="rId3" Type="http://schemas.openxmlformats.org/officeDocument/2006/relationships/image" Target="../media/image8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blipFill dpi="0" rotWithShape="1">
          <a:blip r:embed="rId3">
            <a:lum/>
          </a:blip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37232" y="3759904"/>
            <a:ext cx="10444956" cy="609600"/>
          </a:xfrm>
          <a:prstGeom prst="rect">
            <a:avLst/>
          </a:prstGeom>
          <a:solidFill>
            <a:srgbClr val="ffffff"/>
          </a:solidFill>
          <a:ln w="25400">
            <a:solidFill>
              <a:srgbClr val="f7f7f7"/>
            </a:solidFill>
          </a:ln>
          <a:effectLst>
            <a:outerShdw dist="38100" dir="2700000" algn="tl" rotWithShape="0">
              <a:srgbClr val="d1d1d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96011" y="3861168"/>
            <a:ext cx="8824509" cy="45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400"/>
              <a:t>독도가 한국영토인 역사적</a:t>
            </a:r>
            <a:r>
              <a:rPr lang="en-US" altLang="ko-KR" sz="2400"/>
              <a:t>,</a:t>
            </a:r>
            <a:r>
              <a:rPr lang="ko-KR" altLang="en-US" sz="2400"/>
              <a:t> 지리적근거와 독도의 국제법적 지위</a:t>
            </a:r>
            <a:endParaRPr lang="ko-KR" altLang="en-US" sz="240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670300" y="2069982"/>
            <a:ext cx="4517893" cy="1527048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0213265" y="3794439"/>
            <a:ext cx="1184981" cy="537517"/>
          </a:xfrm>
          <a:prstGeom prst="rect">
            <a:avLst/>
          </a:prstGeom>
        </p:spPr>
      </p:pic>
      <p:grpSp>
        <p:nvGrpSpPr>
          <p:cNvPr id="16" name="그룹 15"/>
          <p:cNvGrpSpPr/>
          <p:nvPr/>
        </p:nvGrpSpPr>
        <p:grpSpPr>
          <a:xfrm rot="0">
            <a:off x="5162431" y="4632476"/>
            <a:ext cx="1671913" cy="457200"/>
            <a:chOff x="3722171" y="4953000"/>
            <a:chExt cx="1671913" cy="457200"/>
          </a:xfrm>
        </p:grpSpPr>
        <p:sp>
          <p:nvSpPr>
            <p:cNvPr id="11" name="직사각형 10"/>
            <p:cNvSpPr/>
            <p:nvPr/>
          </p:nvSpPr>
          <p:spPr>
            <a:xfrm>
              <a:off x="3722171" y="4953000"/>
              <a:ext cx="1636987" cy="457200"/>
            </a:xfrm>
            <a:prstGeom prst="rect">
              <a:avLst/>
            </a:prstGeom>
            <a:solidFill>
              <a:srgbClr val="f5f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92248" y="4996934"/>
              <a:ext cx="1601836" cy="36080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ko-KR" altLang="en-US" spc="300">
                  <a:latin typeface="a고딕13"/>
                  <a:ea typeface="a고딕13"/>
                </a:rPr>
                <a:t>독도 영토학</a:t>
              </a:r>
              <a:endParaRPr lang="ko-KR" altLang="en-US" spc="300">
                <a:latin typeface="a고딕13"/>
                <a:ea typeface="a고딕13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9578109" y="338408"/>
            <a:ext cx="658963" cy="2978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400">
                <a:latin typeface="a고딕13"/>
                <a:ea typeface="a고딕13"/>
              </a:rPr>
              <a:t>Gmail</a:t>
            </a:r>
            <a:endParaRPr lang="ko-KR" altLang="en-US" sz="1400">
              <a:latin typeface="a고딕13"/>
              <a:ea typeface="a고딕13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267060" y="338408"/>
            <a:ext cx="711455" cy="2978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400">
                <a:latin typeface="a고딕13"/>
                <a:ea typeface="a고딕13"/>
              </a:rPr>
              <a:t>이미지</a:t>
            </a:r>
            <a:endParaRPr lang="ko-KR" altLang="en-US" sz="1400">
              <a:latin typeface="a고딕13"/>
              <a:ea typeface="a고딕13"/>
            </a:endParaRP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 rotWithShape="1">
          <a:blip r:embed="rId6"/>
          <a:srcRect r="56900"/>
          <a:stretch>
            <a:fillRect/>
          </a:stretch>
        </p:blipFill>
        <p:spPr>
          <a:xfrm>
            <a:off x="11021306" y="275109"/>
            <a:ext cx="368299" cy="405704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 rotWithShape="1">
          <a:blip r:embed="rId7"/>
          <a:srcRect l="52530" b="9240"/>
          <a:stretch>
            <a:fillRect/>
          </a:stretch>
        </p:blipFill>
        <p:spPr>
          <a:xfrm>
            <a:off x="11446893" y="302103"/>
            <a:ext cx="379100" cy="344082"/>
          </a:xfrm>
          <a:prstGeom prst="rect">
            <a:avLst/>
          </a:prstGeom>
        </p:spPr>
      </p:pic>
      <p:sp>
        <p:nvSpPr>
          <p:cNvPr id="24" name="TextBox 12"/>
          <p:cNvSpPr txBox="1"/>
          <p:nvPr/>
        </p:nvSpPr>
        <p:spPr>
          <a:xfrm>
            <a:off x="4285962" y="4656964"/>
            <a:ext cx="253653" cy="36080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endParaRPr lang="ko-KR" altLang="en-US" spc="300">
              <a:latin typeface="a고딕13"/>
              <a:ea typeface="a고딕13"/>
            </a:endParaRPr>
          </a:p>
        </p:txBody>
      </p:sp>
      <p:sp>
        <p:nvSpPr>
          <p:cNvPr id="25" name="TextBox 12"/>
          <p:cNvSpPr txBox="1"/>
          <p:nvPr/>
        </p:nvSpPr>
        <p:spPr>
          <a:xfrm>
            <a:off x="4438362" y="4809364"/>
            <a:ext cx="253653" cy="36080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endParaRPr lang="ko-KR" altLang="en-US" spc="300">
              <a:latin typeface="a고딕13"/>
              <a:ea typeface="a고딕13"/>
            </a:endParaRPr>
          </a:p>
        </p:txBody>
      </p:sp>
      <p:sp>
        <p:nvSpPr>
          <p:cNvPr id="38" name="TextBox 12"/>
          <p:cNvSpPr txBox="1"/>
          <p:nvPr/>
        </p:nvSpPr>
        <p:spPr>
          <a:xfrm>
            <a:off x="10095026" y="5760989"/>
            <a:ext cx="2096974" cy="908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pc="300"/>
              <a:t>22003084</a:t>
            </a:r>
            <a:endParaRPr lang="en-US" altLang="ko-KR" spc="300"/>
          </a:p>
          <a:p>
            <a:pPr lvl="0" algn="ctr">
              <a:defRPr/>
            </a:pPr>
            <a:r>
              <a:rPr lang="ko-KR" altLang="en-US" spc="300"/>
              <a:t>체육학과</a:t>
            </a:r>
            <a:endParaRPr lang="ko-KR" altLang="en-US" spc="300"/>
          </a:p>
          <a:p>
            <a:pPr lvl="0" algn="ctr">
              <a:defRPr/>
            </a:pPr>
            <a:r>
              <a:rPr lang="ko-KR" altLang="en-US" spc="300"/>
              <a:t>강태원</a:t>
            </a:r>
            <a:endParaRPr lang="ko-KR" altLang="en-US" spc="3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blipFill dpi="0" rotWithShape="1">
          <a:blip r:embed="rId2">
            <a:lum/>
          </a:blip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8107560" y="5785445"/>
            <a:ext cx="1468436" cy="575468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p>
            <a:pPr>
              <a:defRPr/>
            </a:pPr>
            <a:r>
              <a:rPr lang="en-US" altLang="ko-KR" sz="2000"/>
              <a:t>6.</a:t>
            </a:r>
            <a:r>
              <a:rPr lang="ko-KR" altLang="en-US" sz="2000"/>
              <a:t> 느낀 점</a:t>
            </a:r>
            <a:endParaRPr lang="ko-KR" altLang="en-US" sz="2000"/>
          </a:p>
        </p:txBody>
      </p:sp>
      <p:sp>
        <p:nvSpPr>
          <p:cNvPr id="43" name=""/>
          <p:cNvSpPr/>
          <p:nvPr/>
        </p:nvSpPr>
        <p:spPr>
          <a:xfrm>
            <a:off x="7857134" y="4644429"/>
            <a:ext cx="2272109" cy="496094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p>
            <a:pPr>
              <a:defRPr/>
            </a:pPr>
            <a:r>
              <a:rPr lang="en-US" altLang="ko-KR" sz="2000"/>
              <a:t>5.</a:t>
            </a:r>
            <a:r>
              <a:rPr lang="ko-KR" altLang="en-US" sz="2000"/>
              <a:t> 독도 관련 영상</a:t>
            </a:r>
            <a:endParaRPr lang="ko-KR" altLang="en-US" sz="2000"/>
          </a:p>
        </p:txBody>
      </p:sp>
      <p:sp>
        <p:nvSpPr>
          <p:cNvPr id="42" name=""/>
          <p:cNvSpPr/>
          <p:nvPr/>
        </p:nvSpPr>
        <p:spPr>
          <a:xfrm>
            <a:off x="7559476" y="3429000"/>
            <a:ext cx="2926952" cy="520898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p>
            <a:pPr>
              <a:defRPr/>
            </a:pPr>
            <a:r>
              <a:rPr lang="en-US" altLang="ko-KR" sz="1900"/>
              <a:t>4.</a:t>
            </a:r>
            <a:r>
              <a:rPr lang="ko-KR" altLang="en-US" sz="1900"/>
              <a:t> 독도의 국제법적 지위</a:t>
            </a:r>
            <a:endParaRPr lang="ko-KR" altLang="en-US" sz="1900"/>
          </a:p>
        </p:txBody>
      </p:sp>
      <p:sp>
        <p:nvSpPr>
          <p:cNvPr id="30" name=""/>
          <p:cNvSpPr/>
          <p:nvPr/>
        </p:nvSpPr>
        <p:spPr>
          <a:xfrm>
            <a:off x="7073304" y="1370210"/>
            <a:ext cx="3919140" cy="106164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p>
            <a:pPr>
              <a:defRPr/>
            </a:pPr>
            <a:r>
              <a:rPr lang="en-US" altLang="ko-KR"/>
              <a:t>3.</a:t>
            </a:r>
            <a:r>
              <a:rPr lang="ko-KR" altLang="en-US"/>
              <a:t> 독도가 한국 영토인 지리적 근거</a:t>
            </a:r>
            <a:endParaRPr lang="ko-KR" altLang="en-US"/>
          </a:p>
          <a:p>
            <a:pPr>
              <a:defRPr/>
            </a:pPr>
            <a:r>
              <a:rPr lang="ko-KR" altLang="en-US"/>
              <a:t>·독도의 위치</a:t>
            </a:r>
            <a:endParaRPr lang="ko-KR" altLang="en-US"/>
          </a:p>
          <a:p>
            <a:pPr>
              <a:defRPr/>
            </a:pPr>
            <a:r>
              <a:rPr lang="ko-KR" altLang="en-US"/>
              <a:t>·독도의 명칭</a:t>
            </a:r>
            <a:endParaRPr lang="ko-KR" altLang="en-US"/>
          </a:p>
        </p:txBody>
      </p:sp>
      <p:sp>
        <p:nvSpPr>
          <p:cNvPr id="28" name=""/>
          <p:cNvSpPr/>
          <p:nvPr/>
        </p:nvSpPr>
        <p:spPr>
          <a:xfrm>
            <a:off x="2483446" y="3769320"/>
            <a:ext cx="4058047" cy="2629297"/>
          </a:xfrm>
          <a:prstGeom prst="roundRect">
            <a:avLst>
              <a:gd name="adj" fmla="val 16667"/>
            </a:avLst>
          </a:prstGeom>
          <a:solidFill>
            <a:srgbClr val="ffe766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/>
          </a:p>
        </p:txBody>
      </p:sp>
      <p:sp>
        <p:nvSpPr>
          <p:cNvPr id="26" name=""/>
          <p:cNvSpPr/>
          <p:nvPr/>
        </p:nvSpPr>
        <p:spPr>
          <a:xfrm>
            <a:off x="2510387" y="1382651"/>
            <a:ext cx="2903293" cy="1749303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p>
            <a:pPr>
              <a:defRPr/>
            </a:pPr>
            <a:endParaRPr>
              <a:ln w="9525"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891" y="636080"/>
            <a:ext cx="30869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endParaRPr lang="en-US" altLang="ko-KR" sz="3600" b="1" spc="600">
              <a:solidFill>
                <a:srgbClr val="002060"/>
              </a:solidFill>
              <a:latin typeface="a고딕16"/>
              <a:ea typeface="a고딕16"/>
            </a:endParaRPr>
          </a:p>
        </p:txBody>
      </p:sp>
      <p:cxnSp>
        <p:nvCxnSpPr>
          <p:cNvPr id="19" name="직선 연결선 18"/>
          <p:cNvCxnSpPr/>
          <p:nvPr/>
        </p:nvCxnSpPr>
        <p:spPr>
          <a:xfrm>
            <a:off x="236029" y="1294227"/>
            <a:ext cx="1533378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0035" y="1344617"/>
            <a:ext cx="1535430" cy="4632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ko-KR" sz="2500" spc="600">
                <a:latin typeface="a고딕16"/>
                <a:ea typeface="a고딕16"/>
              </a:rPr>
              <a:t>INDEX</a:t>
            </a:r>
            <a:endParaRPr lang="en-US" altLang="ko-KR" sz="2500" spc="600">
              <a:latin typeface="a고딕16"/>
              <a:ea typeface="a고딕16"/>
            </a:endParaRPr>
          </a:p>
        </p:txBody>
      </p:sp>
      <p:sp>
        <p:nvSpPr>
          <p:cNvPr id="21" name=""/>
          <p:cNvSpPr txBox="1"/>
          <p:nvPr/>
        </p:nvSpPr>
        <p:spPr>
          <a:xfrm>
            <a:off x="2618382" y="1270992"/>
            <a:ext cx="5486797" cy="365403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endParaRPr>
              <a:latin typeface="a고딕13"/>
              <a:ea typeface="a고딕13"/>
            </a:endParaRPr>
          </a:p>
        </p:txBody>
      </p:sp>
      <p:sp>
        <p:nvSpPr>
          <p:cNvPr id="24" name=""/>
          <p:cNvSpPr txBox="1"/>
          <p:nvPr/>
        </p:nvSpPr>
        <p:spPr>
          <a:xfrm>
            <a:off x="2639370" y="1687512"/>
            <a:ext cx="2793390" cy="1186339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defRPr/>
            </a:pPr>
            <a:r>
              <a:rPr lang="en-US" altLang="ko-KR">
                <a:latin typeface="a고딕13"/>
                <a:ea typeface="a고딕13"/>
              </a:rPr>
              <a:t>1.</a:t>
            </a:r>
            <a:r>
              <a:rPr lang="ko-KR" altLang="en-US">
                <a:latin typeface="a고딕13"/>
                <a:ea typeface="a고딕13"/>
              </a:rPr>
              <a:t> 독도란</a:t>
            </a:r>
            <a:r>
              <a:rPr lang="en-US" altLang="ko-KR">
                <a:latin typeface="a고딕13"/>
                <a:ea typeface="a고딕13"/>
              </a:rPr>
              <a:t>?</a:t>
            </a:r>
            <a:endParaRPr lang="en-US" altLang="ko-KR">
              <a:latin typeface="a고딕13"/>
              <a:ea typeface="a고딕13"/>
            </a:endParaRPr>
          </a:p>
          <a:p>
            <a:pPr algn="l">
              <a:defRPr/>
            </a:pPr>
            <a:r>
              <a:rPr lang="ko-KR" altLang="en-US">
                <a:latin typeface="a고딕13"/>
                <a:ea typeface="a고딕13"/>
              </a:rPr>
              <a:t> ·독도의 가치</a:t>
            </a:r>
            <a:endParaRPr lang="ko-KR" altLang="en-US">
              <a:latin typeface="a고딕13"/>
              <a:ea typeface="a고딕13"/>
            </a:endParaRPr>
          </a:p>
          <a:p>
            <a:pPr algn="l">
              <a:defRPr/>
            </a:pPr>
            <a:r>
              <a:rPr lang="ko-KR" altLang="en-US">
                <a:latin typeface="a고딕13"/>
                <a:ea typeface="a고딕13"/>
              </a:rPr>
              <a:t> ·일본의 독도 영유권 주장 </a:t>
            </a:r>
            <a:endParaRPr lang="ko-KR" altLang="en-US">
              <a:latin typeface="a고딕13"/>
              <a:ea typeface="a고딕13"/>
            </a:endParaRPr>
          </a:p>
          <a:p>
            <a:pPr algn="l">
              <a:defRPr/>
            </a:pPr>
            <a:r>
              <a:rPr lang="ko-KR" altLang="en-US">
                <a:latin typeface="a고딕13"/>
                <a:ea typeface="a고딕13"/>
              </a:rPr>
              <a:t> ·독도 분쟁의 시작</a:t>
            </a:r>
            <a:endParaRPr lang="ko-KR" altLang="en-US">
              <a:latin typeface="a고딕13"/>
              <a:ea typeface="a고딕13"/>
            </a:endParaRPr>
          </a:p>
        </p:txBody>
      </p:sp>
      <p:sp>
        <p:nvSpPr>
          <p:cNvPr id="25" name=""/>
          <p:cNvSpPr txBox="1"/>
          <p:nvPr/>
        </p:nvSpPr>
        <p:spPr>
          <a:xfrm>
            <a:off x="2687512" y="3971131"/>
            <a:ext cx="3608513" cy="36169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r>
              <a:rPr lang="en-US" altLang="ko-KR">
                <a:latin typeface="a고딕13"/>
                <a:ea typeface="a고딕13"/>
              </a:rPr>
              <a:t>2.</a:t>
            </a:r>
            <a:r>
              <a:rPr lang="ko-KR" altLang="en-US">
                <a:latin typeface="a고딕13"/>
                <a:ea typeface="a고딕13"/>
              </a:rPr>
              <a:t> 독도가 한국 영토인 역사적 근거</a:t>
            </a:r>
            <a:endParaRPr lang="ko-KR" altLang="en-US">
              <a:latin typeface="a고딕13"/>
              <a:ea typeface="a고딕13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2697559" y="4305894"/>
            <a:ext cx="3522266" cy="2012038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r>
              <a:rPr lang="ko-KR" altLang="en-US">
                <a:latin typeface="a고딕13"/>
                <a:ea typeface="a고딕13"/>
              </a:rPr>
              <a:t>·삼국사기</a:t>
            </a:r>
            <a:endParaRPr lang="ko-KR" altLang="en-US">
              <a:latin typeface="a고딕13"/>
              <a:ea typeface="a고딕13"/>
            </a:endParaRPr>
          </a:p>
          <a:p>
            <a:pPr algn="l">
              <a:defRPr/>
            </a:pPr>
            <a:r>
              <a:rPr lang="ko-KR" altLang="en-US">
                <a:latin typeface="a고딕13"/>
                <a:ea typeface="a고딕13"/>
              </a:rPr>
              <a:t>·고려시</a:t>
            </a:r>
            <a:endParaRPr lang="ko-KR" altLang="en-US">
              <a:latin typeface="a고딕13"/>
              <a:ea typeface="a고딕13"/>
            </a:endParaRPr>
          </a:p>
          <a:p>
            <a:pPr algn="l">
              <a:defRPr/>
            </a:pPr>
            <a:r>
              <a:rPr lang="ko-KR" altLang="en-US">
                <a:latin typeface="a고딕13"/>
                <a:ea typeface="a고딕13"/>
              </a:rPr>
              <a:t>·세종실록지리지</a:t>
            </a:r>
            <a:endParaRPr lang="ko-KR" altLang="en-US">
              <a:latin typeface="a고딕13"/>
              <a:ea typeface="a고딕13"/>
            </a:endParaRPr>
          </a:p>
          <a:p>
            <a:pPr algn="l">
              <a:defRPr/>
            </a:pPr>
            <a:r>
              <a:rPr lang="ko-KR" altLang="en-US">
                <a:latin typeface="a고딕13"/>
                <a:ea typeface="a고딕13"/>
              </a:rPr>
              <a:t>·신증동국여지승람</a:t>
            </a:r>
            <a:endParaRPr lang="ko-KR" altLang="en-US">
              <a:latin typeface="a고딕13"/>
              <a:ea typeface="a고딕13"/>
            </a:endParaRPr>
          </a:p>
          <a:p>
            <a:pPr algn="l">
              <a:defRPr/>
            </a:pPr>
            <a:r>
              <a:rPr lang="ko-KR" altLang="en-US">
                <a:latin typeface="a고딕13"/>
                <a:ea typeface="a고딕13"/>
              </a:rPr>
              <a:t>·도톳리번 답변서</a:t>
            </a:r>
            <a:endParaRPr lang="ko-KR" altLang="en-US">
              <a:latin typeface="a고딕13"/>
              <a:ea typeface="a고딕13"/>
            </a:endParaRPr>
          </a:p>
          <a:p>
            <a:pPr algn="l">
              <a:defRPr/>
            </a:pPr>
            <a:r>
              <a:rPr lang="ko-KR" altLang="en-US">
                <a:latin typeface="a고딕13"/>
                <a:ea typeface="a고딕13"/>
              </a:rPr>
              <a:t>·태정관 지령</a:t>
            </a:r>
            <a:endParaRPr lang="ko-KR" altLang="en-US">
              <a:latin typeface="a고딕13"/>
              <a:ea typeface="a고딕13"/>
            </a:endParaRPr>
          </a:p>
          <a:p>
            <a:pPr algn="l">
              <a:defRPr/>
            </a:pPr>
            <a:r>
              <a:rPr lang="ko-KR" altLang="en-US">
                <a:latin typeface="a고딕13"/>
                <a:ea typeface="a고딕13"/>
              </a:rPr>
              <a:t>·고종 직력</a:t>
            </a:r>
            <a:endParaRPr lang="ko-KR" altLang="en-US">
              <a:latin typeface="a고딕13"/>
              <a:ea typeface="a고딕13"/>
            </a:endParaRPr>
          </a:p>
        </p:txBody>
      </p:sp>
      <p:sp>
        <p:nvSpPr>
          <p:cNvPr id="31" name=""/>
          <p:cNvSpPr txBox="1"/>
          <p:nvPr/>
        </p:nvSpPr>
        <p:spPr>
          <a:xfrm>
            <a:off x="6795492" y="2936795"/>
            <a:ext cx="466328" cy="3664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endParaRPr>
              <a:latin typeface="a고딕13"/>
              <a:ea typeface="a고딕13"/>
            </a:endParaRPr>
          </a:p>
        </p:txBody>
      </p:sp>
      <p:sp>
        <p:nvSpPr>
          <p:cNvPr id="32" name=""/>
          <p:cNvSpPr txBox="1"/>
          <p:nvPr/>
        </p:nvSpPr>
        <p:spPr>
          <a:xfrm>
            <a:off x="7066201" y="3004303"/>
            <a:ext cx="235664" cy="36564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endParaRPr>
              <a:latin typeface="a고딕13"/>
              <a:ea typeface="a고딕13"/>
            </a:endParaRPr>
          </a:p>
        </p:txBody>
      </p:sp>
      <p:sp>
        <p:nvSpPr>
          <p:cNvPr id="33" name=""/>
          <p:cNvSpPr txBox="1"/>
          <p:nvPr/>
        </p:nvSpPr>
        <p:spPr>
          <a:xfrm>
            <a:off x="7122914" y="3067168"/>
            <a:ext cx="1190624" cy="36183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endParaRPr>
              <a:latin typeface="a고딕13"/>
              <a:ea typeface="a고딕13"/>
            </a:endParaRPr>
          </a:p>
        </p:txBody>
      </p:sp>
      <p:sp>
        <p:nvSpPr>
          <p:cNvPr id="34" name=""/>
          <p:cNvSpPr txBox="1"/>
          <p:nvPr/>
        </p:nvSpPr>
        <p:spPr>
          <a:xfrm>
            <a:off x="7448192" y="3063358"/>
            <a:ext cx="321985" cy="36564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endParaRPr>
              <a:latin typeface="a고딕13"/>
              <a:ea typeface="a고딕13"/>
            </a:endParaRPr>
          </a:p>
        </p:txBody>
      </p:sp>
      <p:sp>
        <p:nvSpPr>
          <p:cNvPr id="36" name=""/>
          <p:cNvSpPr txBox="1"/>
          <p:nvPr/>
        </p:nvSpPr>
        <p:spPr>
          <a:xfrm>
            <a:off x="7936508" y="4088804"/>
            <a:ext cx="251182" cy="366991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algn="l">
              <a:defRPr/>
            </a:pPr>
            <a:endParaRPr>
              <a:latin typeface="a고딕13"/>
              <a:ea typeface="a고딕13"/>
            </a:endParaRPr>
          </a:p>
        </p:txBody>
      </p:sp>
      <p:sp>
        <p:nvSpPr>
          <p:cNvPr id="38" name=""/>
          <p:cNvSpPr txBox="1"/>
          <p:nvPr/>
        </p:nvSpPr>
        <p:spPr>
          <a:xfrm>
            <a:off x="9385102" y="5269507"/>
            <a:ext cx="1012388" cy="367388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endParaRPr>
              <a:latin typeface="a고딕13"/>
              <a:ea typeface="a고딕13"/>
            </a:endParaRPr>
          </a:p>
        </p:txBody>
      </p:sp>
      <p:sp>
        <p:nvSpPr>
          <p:cNvPr id="39" name=""/>
          <p:cNvSpPr txBox="1"/>
          <p:nvPr/>
        </p:nvSpPr>
        <p:spPr>
          <a:xfrm>
            <a:off x="8410615" y="4899382"/>
            <a:ext cx="234275" cy="366038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endParaRPr>
              <a:latin typeface="a고딕13"/>
              <a:ea typeface="a고딕13"/>
            </a:endParaRPr>
          </a:p>
        </p:txBody>
      </p:sp>
      <p:sp>
        <p:nvSpPr>
          <p:cNvPr id="40" name=""/>
          <p:cNvSpPr txBox="1"/>
          <p:nvPr/>
        </p:nvSpPr>
        <p:spPr>
          <a:xfrm>
            <a:off x="8750101" y="4832945"/>
            <a:ext cx="256740" cy="365800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algn="l">
              <a:defRPr/>
            </a:pPr>
            <a:endParaRPr>
              <a:latin typeface="a고딕13"/>
              <a:ea typeface="a고딕13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blipFill dpi="0" rotWithShape="1">
          <a:blip r:embed="rId2">
            <a:lum/>
          </a:blip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1891" y="636080"/>
            <a:ext cx="84209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600" b="1" spc="600">
                <a:solidFill>
                  <a:srgbClr val="002060"/>
                </a:solidFill>
                <a:latin typeface="a고딕16"/>
                <a:ea typeface="a고딕16"/>
              </a:rPr>
              <a:t>01</a:t>
            </a:r>
            <a:endParaRPr lang="en-US" altLang="ko-KR" sz="3600" b="1" spc="600">
              <a:solidFill>
                <a:srgbClr val="002060"/>
              </a:solidFill>
              <a:latin typeface="a고딕16"/>
              <a:ea typeface="a고딕16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236029" y="1294227"/>
            <a:ext cx="1533378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35628" y="593608"/>
            <a:ext cx="1373505" cy="3950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xmlns:mc="http://schemas.openxmlformats.org/markup-compatibility/2006" xmlns:hp="http://schemas.haansoft.com/office/presentation/8.0" lang="ko-KR" altLang="en-US" sz="2000" i="1" u="sng" spc="600" mc:Ignorable="hp" hp:hslEmbossed="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a고딕16"/>
                <a:ea typeface="a고딕16"/>
              </a:rPr>
              <a:t>독도란</a:t>
            </a:r>
            <a:r>
              <a:rPr lang="en-US" altLang="ko-KR" sz="2000" spc="600">
                <a:latin typeface="a고딕16"/>
                <a:ea typeface="a고딕16"/>
              </a:rPr>
              <a:t>?</a:t>
            </a:r>
            <a:endParaRPr lang="en-US" altLang="ko-KR" sz="2000" spc="600">
              <a:latin typeface="a고딕16"/>
              <a:ea typeface="a고딕16"/>
            </a:endParaRPr>
          </a:p>
        </p:txBody>
      </p:sp>
      <p:pic>
        <p:nvPicPr>
          <p:cNvPr id="9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2455069" y="1247378"/>
            <a:ext cx="4402295" cy="4810790"/>
          </a:xfrm>
          <a:prstGeom prst="rect">
            <a:avLst/>
          </a:prstGeom>
        </p:spPr>
      </p:pic>
      <p:sp>
        <p:nvSpPr>
          <p:cNvPr id="10" name=""/>
          <p:cNvSpPr txBox="1"/>
          <p:nvPr/>
        </p:nvSpPr>
        <p:spPr>
          <a:xfrm>
            <a:off x="7669608" y="1585671"/>
            <a:ext cx="3600450" cy="4117899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r>
              <a:rPr xmlns:mc="http://schemas.openxmlformats.org/markup-compatibility/2006" xmlns:hp="http://schemas.haansoft.com/office/presentation/8.0" lang="ko-KR" altLang="en-US" sz="2200" mc:Ignorable="hp" hp:hslEmbossed="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· 독도는 한반도에서 가장 오래된 화산 섬</a:t>
            </a:r>
            <a:endParaRPr xmlns:mc="http://schemas.openxmlformats.org/markup-compatibility/2006" xmlns:hp="http://schemas.haansoft.com/office/presentation/8.0" lang="ko-KR" altLang="en-US" sz="2200" mc:Ignorable="hp" hp:hslEmbossed="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  <a:p>
            <a:pPr algn="l">
              <a:defRPr/>
            </a:pPr>
            <a:endParaRPr xmlns:mc="http://schemas.openxmlformats.org/markup-compatibility/2006" xmlns:hp="http://schemas.haansoft.com/office/presentation/8.0" lang="ko-KR" altLang="en-US" sz="2200" mc:Ignorable="hp" hp:hslEmbossed="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  <a:p>
            <a:pPr algn="l">
              <a:defRPr/>
            </a:pPr>
            <a:r>
              <a:rPr xmlns:mc="http://schemas.openxmlformats.org/markup-compatibility/2006" xmlns:hp="http://schemas.haansoft.com/office/presentation/8.0" lang="ko-KR" altLang="en-US" sz="2200" mc:Ignorable="hp" hp:hslEmbossed="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· 동도와 서도 두개의 섬으로 이루어짐</a:t>
            </a:r>
            <a:endParaRPr xmlns:mc="http://schemas.openxmlformats.org/markup-compatibility/2006" xmlns:hp="http://schemas.haansoft.com/office/presentation/8.0" lang="ko-KR" altLang="en-US" sz="2200" mc:Ignorable="hp" hp:hslEmbossed="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  <a:p>
            <a:pPr algn="l">
              <a:defRPr/>
            </a:pPr>
            <a:endParaRPr xmlns:mc="http://schemas.openxmlformats.org/markup-compatibility/2006" xmlns:hp="http://schemas.haansoft.com/office/presentation/8.0" lang="ko-KR" altLang="en-US" sz="2200" mc:Ignorable="hp" hp:hslEmbossed="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  <a:p>
            <a:pPr algn="l">
              <a:defRPr/>
            </a:pPr>
            <a:r>
              <a:rPr xmlns:mc="http://schemas.openxmlformats.org/markup-compatibility/2006" xmlns:hp="http://schemas.haansoft.com/office/presentation/8.0" lang="ko-KR" altLang="en-US" sz="2200" mc:Ignorable="hp" hp:hslEmbossed="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· 행정구역상 경상북도 울릉군 울릉읍 독도리 산 </a:t>
            </a:r>
            <a:r>
              <a:rPr xmlns:mc="http://schemas.openxmlformats.org/markup-compatibility/2006" xmlns:hp="http://schemas.haansoft.com/office/presentation/8.0" lang="en-US" altLang="ko-KR" sz="2200" mc:Ignorable="hp" hp:hslEmbossed="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1-37</a:t>
            </a:r>
            <a:r>
              <a:rPr xmlns:mc="http://schemas.openxmlformats.org/markup-compatibility/2006" xmlns:hp="http://schemas.haansoft.com/office/presentation/8.0" lang="ko-KR" altLang="en-US" sz="2200" mc:Ignorable="hp" hp:hslEmbossed="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번지</a:t>
            </a:r>
            <a:endParaRPr xmlns:mc="http://schemas.openxmlformats.org/markup-compatibility/2006" xmlns:hp="http://schemas.haansoft.com/office/presentation/8.0" lang="ko-KR" altLang="en-US" sz="2200" mc:Ignorable="hp" hp:hslEmbossed="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  <a:p>
            <a:pPr algn="l">
              <a:defRPr/>
            </a:pPr>
            <a:endParaRPr xmlns:mc="http://schemas.openxmlformats.org/markup-compatibility/2006" xmlns:hp="http://schemas.haansoft.com/office/presentation/8.0" lang="ko-KR" altLang="en-US" sz="2200" mc:Ignorable="hp" hp:hslEmbossed="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  <a:p>
            <a:pPr algn="l">
              <a:defRPr/>
            </a:pPr>
            <a:r>
              <a:rPr xmlns:mc="http://schemas.openxmlformats.org/markup-compatibility/2006" xmlns:hp="http://schemas.haansoft.com/office/presentation/8.0" lang="ko-KR" altLang="en-US" sz="2200" mc:Ignorable="hp" hp:hslEmbossed="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· 우리나라 천연 기념물 </a:t>
            </a:r>
            <a:r>
              <a:rPr xmlns:mc="http://schemas.openxmlformats.org/markup-compatibility/2006" xmlns:hp="http://schemas.haansoft.com/office/presentation/8.0" lang="en-US" altLang="ko-KR" sz="2200" mc:Ignorable="hp" hp:hslEmbossed="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336</a:t>
            </a:r>
            <a:r>
              <a:rPr xmlns:mc="http://schemas.openxmlformats.org/markup-compatibility/2006" xmlns:hp="http://schemas.haansoft.com/office/presentation/8.0" lang="ko-KR" altLang="en-US" sz="2200" mc:Ignorable="hp" hp:hslEmbossed="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호</a:t>
            </a:r>
            <a:endParaRPr xmlns:mc="http://schemas.openxmlformats.org/markup-compatibility/2006" xmlns:hp="http://schemas.haansoft.com/office/presentation/8.0" lang="ko-KR" altLang="en-US" sz="2200" mc:Ignorable="hp" hp:hslEmbossed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blipFill dpi="0" rotWithShape="1">
          <a:blip r:embed="rId2">
            <a:lum/>
          </a:blip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1891" y="636080"/>
            <a:ext cx="105164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600" b="1" spc="600">
                <a:solidFill>
                  <a:srgbClr val="002060"/>
                </a:solidFill>
                <a:latin typeface="a고딕16"/>
                <a:ea typeface="a고딕16"/>
              </a:rPr>
              <a:t>1.1</a:t>
            </a:r>
            <a:endParaRPr lang="en-US" altLang="ko-KR" sz="3600" b="1" spc="600">
              <a:solidFill>
                <a:srgbClr val="002060"/>
              </a:solidFill>
              <a:latin typeface="a고딕16"/>
              <a:ea typeface="a고딕16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236029" y="1294227"/>
            <a:ext cx="1533378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0960" y="1344617"/>
            <a:ext cx="1954530" cy="3870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000" spc="600">
                <a:latin typeface="a고딕16"/>
                <a:ea typeface="a고딕16"/>
              </a:rPr>
              <a:t>독도의 가치</a:t>
            </a:r>
            <a:endParaRPr lang="ko-KR" altLang="en-US" sz="2000" spc="600">
              <a:latin typeface="a고딕16"/>
              <a:ea typeface="a고딕16"/>
            </a:endParaRPr>
          </a:p>
        </p:txBody>
      </p:sp>
      <p:pic>
        <p:nvPicPr>
          <p:cNvPr id="9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2600626" y="1401763"/>
            <a:ext cx="4170966" cy="4486924"/>
          </a:xfrm>
          <a:prstGeom prst="rect">
            <a:avLst/>
          </a:prstGeom>
        </p:spPr>
      </p:pic>
      <p:sp>
        <p:nvSpPr>
          <p:cNvPr id="10" name=""/>
          <p:cNvSpPr txBox="1"/>
          <p:nvPr/>
        </p:nvSpPr>
        <p:spPr>
          <a:xfrm>
            <a:off x="7331868" y="1571386"/>
            <a:ext cx="3600450" cy="4189334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r>
              <a:rPr xmlns:mc="http://schemas.openxmlformats.org/markup-compatibility/2006" xmlns:hp="http://schemas.haansoft.com/office/presentation/8.0" lang="ko-KR" altLang="en-US" sz="2400" mc:Ignorable="hp" hp:hslEmbossed="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함초롬바탕"/>
                <a:ea typeface="함초롬바탕"/>
              </a:rPr>
              <a:t>·독도는 경제적인 측면, 그리고 지정학적인 측면에서도 매우 높은 가치를 가짐</a:t>
            </a:r>
            <a:endParaRPr xmlns:mc="http://schemas.openxmlformats.org/markup-compatibility/2006" xmlns:hp="http://schemas.haansoft.com/office/presentation/8.0" lang="en-US" altLang="ko-KR" sz="2400" mc:Ignorable="hp" hp:hslEmbossed="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함초롬바탕"/>
              <a:ea typeface="함초롬바탕"/>
            </a:endParaRPr>
          </a:p>
          <a:p>
            <a:pPr algn="l">
              <a:defRPr/>
            </a:pPr>
            <a:endParaRPr xmlns:mc="http://schemas.openxmlformats.org/markup-compatibility/2006" xmlns:hp="http://schemas.haansoft.com/office/presentation/8.0" lang="en-US" altLang="ko-KR" sz="1700" mc:Ignorable="hp" hp:hslEmbossed="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함초롬바탕"/>
              <a:ea typeface="함초롬바탕"/>
            </a:endParaRPr>
          </a:p>
          <a:p>
            <a:pPr algn="l">
              <a:defRPr/>
            </a:pPr>
            <a:endParaRPr xmlns:mc="http://schemas.openxmlformats.org/markup-compatibility/2006" xmlns:hp="http://schemas.haansoft.com/office/presentation/8.0" lang="en-US" altLang="ko-KR" sz="1800" mc:Ignorable="hp" hp:hslEmbossed="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함초롬바탕"/>
              <a:ea typeface="함초롬바탕"/>
            </a:endParaRPr>
          </a:p>
          <a:p>
            <a:pPr algn="l">
              <a:defRPr/>
            </a:pPr>
            <a:r>
              <a:rPr xmlns:mc="http://schemas.openxmlformats.org/markup-compatibility/2006" xmlns:hp="http://schemas.haansoft.com/office/presentation/8.0" lang="ko-KR" altLang="en-US" sz="2400" mc:Ignorable="hp" hp:hslEmbossed="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함초롬바탕"/>
                <a:ea typeface="함초롬바탕"/>
              </a:rPr>
              <a:t>·다양한 수산자원과 불에 타는 얼음이라고 불리는 메탄하이드레이트와 다양한 지하자원이 매장되어 있음</a:t>
            </a:r>
            <a:endParaRPr xmlns:mc="http://schemas.openxmlformats.org/markup-compatibility/2006" xmlns:hp="http://schemas.haansoft.com/office/presentation/8.0" lang="en-US" altLang="ko-KR" sz="2400" mc:Ignorable="hp" hp:hslEmbossed="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함초롬바탕"/>
              <a:ea typeface="함초롬바탕"/>
            </a:endParaRPr>
          </a:p>
          <a:p>
            <a:pPr algn="l">
              <a:defRPr/>
            </a:pPr>
            <a:endParaRPr xmlns:mc="http://schemas.openxmlformats.org/markup-compatibility/2006" xmlns:hp="http://schemas.haansoft.com/office/presentation/8.0" mc:Ignorable="hp" hp:hslEmbossed="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a고딕13"/>
              <a:ea typeface="a고딕13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blipFill dpi="0" rotWithShape="1">
          <a:blip r:embed="rId2">
            <a:lum/>
          </a:blip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1891" y="636080"/>
            <a:ext cx="105164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600" b="1" spc="600">
                <a:solidFill>
                  <a:srgbClr val="002060"/>
                </a:solidFill>
                <a:latin typeface="a고딕16"/>
                <a:ea typeface="a고딕16"/>
              </a:rPr>
              <a:t>1.2</a:t>
            </a:r>
            <a:endParaRPr lang="en-US" altLang="ko-KR" sz="3600" b="1" spc="600">
              <a:solidFill>
                <a:srgbClr val="002060"/>
              </a:solidFill>
              <a:latin typeface="a고딕16"/>
              <a:ea typeface="a고딕16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236029" y="1294227"/>
            <a:ext cx="1533378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89635" y="1344617"/>
            <a:ext cx="287655" cy="3870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ko-KR" altLang="en-US" sz="2000" spc="600">
              <a:latin typeface="a고딕16"/>
              <a:ea typeface="a고딕16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0" y="1480143"/>
            <a:ext cx="2807890" cy="42295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r>
              <a:rPr xmlns:mc="http://schemas.openxmlformats.org/markup-compatibility/2006" xmlns:hp="http://schemas.haansoft.com/office/presentation/8.0" lang="ko-KR" altLang="en-US" sz="2200" mc:Ignorable="hp" hp:hslEmbossed="0">
                <a:latin typeface="a고딕13"/>
                <a:ea typeface="a고딕13"/>
              </a:rPr>
              <a:t>독도 분쟁의 시작</a:t>
            </a:r>
            <a:endParaRPr xmlns:mc="http://schemas.openxmlformats.org/markup-compatibility/2006" xmlns:hp="http://schemas.haansoft.com/office/presentation/8.0" lang="ko-KR" altLang="en-US" sz="2200" mc:Ignorable="hp" hp:hslEmbossed="0">
              <a:latin typeface="a고딕13"/>
              <a:ea typeface="a고딕13"/>
            </a:endParaRPr>
          </a:p>
        </p:txBody>
      </p:sp>
      <p:pic>
        <p:nvPicPr>
          <p:cNvPr id="12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2691840" y="1423547"/>
            <a:ext cx="4182983" cy="5096021"/>
          </a:xfrm>
          <a:prstGeom prst="rect">
            <a:avLst/>
          </a:prstGeom>
        </p:spPr>
      </p:pic>
      <p:sp>
        <p:nvSpPr>
          <p:cNvPr id="13" name=""/>
          <p:cNvSpPr txBox="1"/>
          <p:nvPr/>
        </p:nvSpPr>
        <p:spPr>
          <a:xfrm>
            <a:off x="7609680" y="2748516"/>
            <a:ext cx="3332560" cy="1612823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defRPr/>
            </a:pPr>
            <a:r>
              <a:rPr xmlns:mc="http://schemas.openxmlformats.org/markup-compatibility/2006" xmlns:hp="http://schemas.haansoft.com/office/presentation/8.0" kumimoji="0" lang="en-US" altLang="ko-KR" sz="2000" b="0" i="0" u="none" strike="noStrike" kern="1200" cap="none" spc="0" normalizeH="0" baseline="0" mc:Ignorable="hp" hp:hslEmbossed="0">
                <a:solidFill>
                  <a:srgbClr val="000000"/>
                </a:solidFill>
                <a:ea typeface="함초롬바탕"/>
              </a:rPr>
              <a:t>·</a:t>
            </a:r>
            <a:r>
              <a:rPr xmlns:mc="http://schemas.openxmlformats.org/markup-compatibility/2006" xmlns:hp="http://schemas.haansoft.com/office/presentation/8.0" kumimoji="0" lang="en-US" altLang="ko-KR" sz="2000" b="0" i="0" u="none" strike="noStrike" kern="1200" cap="none" spc="0" normalizeH="0" baseline="0" mc:Ignorable="hp" hp:hslEmbossed="0">
                <a:solidFill>
                  <a:srgbClr val="000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ea typeface="함초롬바탕"/>
              </a:rPr>
              <a:t>1</a:t>
            </a:r>
            <a:r>
              <a:rPr xmlns:mc="http://schemas.openxmlformats.org/markup-compatibility/2006" xmlns:hp="http://schemas.haansoft.com/office/presentation/8.0" kumimoji="0" lang="ko-KR" altLang="en-US" sz="2000" b="0" i="0" u="none" strike="noStrike" kern="1200" cap="none" spc="0" normalizeH="0" baseline="0" mc:Ignorable="hp" hp:hslEmbossed="0">
                <a:solidFill>
                  <a:srgbClr val="000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ea typeface="함초롬바탕"/>
              </a:rPr>
              <a:t>952</a:t>
            </a:r>
            <a:r>
              <a:rPr xmlns:mc="http://schemas.openxmlformats.org/markup-compatibility/2006" xmlns:hp="http://schemas.haansoft.com/office/presentation/8.0" kumimoji="0" lang="ko-KR" altLang="en-US" sz="2000" b="0" i="0" u="none" strike="noStrike" kern="1200" cap="none" spc="0" normalizeH="0" baseline="0" mc:Ignorable="hp" hp:hslEmbossed="0">
                <a:solidFill>
                  <a:srgbClr val="000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함초롬바탕"/>
                <a:ea typeface="함초롬바탕"/>
              </a:rPr>
              <a:t>년 1월 18일 한국 정부가 이승만라인을 발표하면서 </a:t>
            </a:r>
            <a:r>
              <a:rPr xmlns:mc="http://schemas.openxmlformats.org/markup-compatibility/2006" xmlns:hp="http://schemas.haansoft.com/office/presentation/8.0" kumimoji="0" lang="en-US" altLang="ko-KR" sz="2000" b="0" i="0" u="none" strike="noStrike" kern="1200" cap="none" spc="0" normalizeH="0" baseline="0" mc:Ignorable="hp" hp:hslEmbossed="0">
                <a:solidFill>
                  <a:srgbClr val="000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함초롬바탕"/>
                <a:ea typeface="함초롬바탕"/>
              </a:rPr>
              <a:t>‘</a:t>
            </a:r>
            <a:r>
              <a:rPr xmlns:mc="http://schemas.openxmlformats.org/markup-compatibility/2006" xmlns:hp="http://schemas.haansoft.com/office/presentation/8.0" kumimoji="0" lang="ko-KR" altLang="en-US" sz="2000" b="0" i="0" u="none" strike="noStrike" kern="1200" cap="none" spc="0" normalizeH="0" baseline="0" mc:Ignorable="hp" hp:hslEmbossed="0">
                <a:solidFill>
                  <a:srgbClr val="000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함초롬바탕"/>
                <a:ea typeface="함초롬바탕"/>
              </a:rPr>
              <a:t>평화선</a:t>
            </a:r>
            <a:r>
              <a:rPr xmlns:mc="http://schemas.openxmlformats.org/markup-compatibility/2006" xmlns:hp="http://schemas.haansoft.com/office/presentation/8.0" kumimoji="0" lang="en-US" altLang="ko-KR" sz="2000" b="0" i="0" u="none" strike="noStrike" kern="1200" cap="none" spc="0" normalizeH="0" baseline="0" mc:Ignorable="hp" hp:hslEmbossed="0">
                <a:solidFill>
                  <a:srgbClr val="000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함초롬바탕"/>
                <a:ea typeface="함초롬바탕"/>
              </a:rPr>
              <a:t>’</a:t>
            </a:r>
            <a:r>
              <a:rPr xmlns:mc="http://schemas.openxmlformats.org/markup-compatibility/2006" xmlns:hp="http://schemas.haansoft.com/office/presentation/8.0" kumimoji="0" lang="ko-KR" altLang="en-US" sz="2000" b="0" i="0" u="none" strike="noStrike" kern="1200" cap="none" spc="0" normalizeH="0" baseline="0" mc:Ignorable="hp" hp:hslEmbossed="0">
                <a:solidFill>
                  <a:srgbClr val="000000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함초롬바탕"/>
                <a:ea typeface="함초롬바탕"/>
              </a:rPr>
              <a:t>에 독도를 포함 시키면서 독도가 한일 양국 간의 분쟁 거리로 나오게 됨</a:t>
            </a:r>
            <a:endParaRPr xmlns:mc="http://schemas.openxmlformats.org/markup-compatibility/2006" xmlns:hp="http://schemas.haansoft.com/office/presentation/8.0" kumimoji="0" lang="ko-KR" altLang="en-US" sz="2000" b="0" i="0" u="none" strike="noStrike" kern="1200" cap="none" spc="0" normalizeH="0" baseline="0" mc:Ignorable="hp" hp:hslEmbossed="0">
              <a:solidFill>
                <a:srgbClr val="000000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함초롬바탕"/>
              <a:ea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20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20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>
            <a:latin typeface="a고딕13"/>
            <a:ea typeface="a고딕13"/>
          </a:defRPr>
        </a:defPPr>
      </a:lstStyle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20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20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Times New Roman"/>
      </a:majorFont>
      <a:minorFont>
        <a:latin typeface="함초롬돋움"/>
        <a:ea typeface="함초롬돋움"/>
        <a:cs typeface="Times New Roman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824</ep:Words>
  <ep:PresentationFormat>와이드스크린</ep:PresentationFormat>
  <ep:Paragraphs>148</ep:Paragraphs>
  <ep:Slides>5</ep:Slides>
  <ep:Notes>3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ep:HeadingPairs>
  <ep:TitlesOfParts>
    <vt:vector size="6" baseType="lpstr">
      <vt:lpstr>Office 테마</vt:lpstr>
      <vt:lpstr>슬라이드 1</vt:lpstr>
      <vt:lpstr>슬라이드 2</vt:lpstr>
      <vt:lpstr>슬라이드 3</vt:lpstr>
      <vt:lpstr>슬라이드 4</vt:lpstr>
      <vt:lpstr>슬라이드 5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2018-11-04T07:53:42.000</dcterms:created>
  <dc:creator>강 지은</dc:creator>
  <cp:lastModifiedBy>칙촉</cp:lastModifiedBy>
  <dcterms:modified xsi:type="dcterms:W3CDTF">2020-09-30T23:10:33.026</dcterms:modified>
  <cp:revision>70</cp:revision>
  <dc:title>PowerPoint 프레젠테이션</dc:title>
  <cp:version>1000.0000.01</cp:version>
</cp:coreProperties>
</file>