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26" r:id="rId2"/>
  </p:sldMasterIdLst>
  <p:sldIdLst>
    <p:sldId id="256" r:id="rId3"/>
    <p:sldId id="277" r:id="rId4"/>
    <p:sldId id="259" r:id="rId5"/>
    <p:sldId id="261" r:id="rId6"/>
    <p:sldId id="260" r:id="rId7"/>
    <p:sldId id="263" r:id="rId8"/>
    <p:sldId id="278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58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1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06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43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25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4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6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5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17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21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44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79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250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32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108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871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834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34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262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30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3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44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6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2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040E9D-F647-4938-B03F-D5EB8881098D}" type="datetimeFigureOut">
              <a:rPr lang="ko-KR" altLang="en-US" smtClean="0"/>
              <a:t>2020-12-02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30A578-60D5-4AD3-94EC-97176BD01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1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y5Hlzzc_RQE" TargetMode="External"/><Relationship Id="rId7" Type="http://schemas.openxmlformats.org/officeDocument/2006/relationships/image" Target="../media/image36.jpeg"/><Relationship Id="rId2" Type="http://schemas.openxmlformats.org/officeDocument/2006/relationships/video" Target="https://www.youtube.com/embed/pHnoQHO1s58" TargetMode="External"/><Relationship Id="rId1" Type="http://schemas.openxmlformats.org/officeDocument/2006/relationships/video" Target="https://www.youtube.com/embed/5j-6_OT0nIc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형 설명선 11"/>
          <p:cNvSpPr/>
          <p:nvPr/>
        </p:nvSpPr>
        <p:spPr>
          <a:xfrm>
            <a:off x="8192949" y="1576299"/>
            <a:ext cx="3267075" cy="15384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69505" y="1943100"/>
            <a:ext cx="4655127" cy="1617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2487" y="242587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dirty="0"/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22001921 </a:t>
            </a:r>
            <a:r>
              <a:rPr lang="ko-KR" altLang="en-US" sz="2000" dirty="0">
                <a:solidFill>
                  <a:schemeClr val="tx1"/>
                </a:solidFill>
              </a:rPr>
              <a:t>일본어일본어 학과 </a:t>
            </a:r>
            <a:r>
              <a:rPr lang="ko-KR" altLang="en-US" sz="2000" dirty="0" err="1">
                <a:solidFill>
                  <a:schemeClr val="tx1"/>
                </a:solidFill>
              </a:rPr>
              <a:t>권수민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" y="3704750"/>
            <a:ext cx="4593058" cy="2489166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702D001-D004-4E6C-AC6B-8AEABDB262A9}"/>
              </a:ext>
            </a:extLst>
          </p:cNvPr>
          <p:cNvSpPr txBox="1">
            <a:spLocks/>
          </p:cNvSpPr>
          <p:nvPr/>
        </p:nvSpPr>
        <p:spPr bwMode="gray">
          <a:xfrm>
            <a:off x="1213281" y="919871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dirty="0" smtClean="0"/>
              <a:t>  </a:t>
            </a:r>
            <a:r>
              <a:rPr lang="ko-KR" altLang="en-US" dirty="0" smtClean="0">
                <a:solidFill>
                  <a:schemeClr val="tx1"/>
                </a:solidFill>
              </a:rPr>
              <a:t>일본의 의식주 문화의 특징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1034" name="Picture 10" descr="시바견에 얼굴 물린 사고…일본 대표견종·귀엽지만 사나워 - 부산일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15" y="3105666"/>
            <a:ext cx="3088249" cy="30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>
            <a:off x="5593987" y="1811461"/>
            <a:ext cx="1447800" cy="11334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767697" y="1943100"/>
            <a:ext cx="2260393" cy="93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ko-KR" dirty="0"/>
              <a:t>日本の衣食住文化について始めます</a:t>
            </a:r>
            <a:r>
              <a:rPr lang="ja-JP" altLang="ko-KR" dirty="0" smtClean="0"/>
              <a:t>。</a:t>
            </a:r>
            <a:endParaRPr lang="en-US" altLang="ja-JP" dirty="0" smtClean="0"/>
          </a:p>
          <a:p>
            <a:pPr algn="ctr"/>
            <a:r>
              <a:rPr lang="ja-JP" altLang="en-US" dirty="0"/>
              <a:t>わんわん！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1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82793" y="871255"/>
            <a:ext cx="8761413" cy="706964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일본의 식 문화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8477" y="2142066"/>
            <a:ext cx="4825157" cy="576262"/>
          </a:xfrm>
        </p:spPr>
        <p:txBody>
          <a:bodyPr/>
          <a:lstStyle/>
          <a:p>
            <a:r>
              <a:rPr lang="en-US" altLang="ko-KR" dirty="0"/>
              <a:t>                       </a:t>
            </a:r>
            <a:r>
              <a:rPr lang="ko-KR" altLang="en-US" dirty="0"/>
              <a:t>관 서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5192" y="2776821"/>
            <a:ext cx="4825158" cy="1444983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dirty="0"/>
              <a:t>교토</a:t>
            </a:r>
            <a:r>
              <a:rPr lang="en-US" altLang="ko-KR" dirty="0"/>
              <a:t>, </a:t>
            </a:r>
            <a:r>
              <a:rPr lang="ko-KR" altLang="en-US" dirty="0"/>
              <a:t>오사카 중심으로 하는 관서 지방 음식</a:t>
            </a:r>
            <a:r>
              <a:rPr lang="en-US" altLang="ko-KR" dirty="0"/>
              <a:t>. </a:t>
            </a:r>
            <a:r>
              <a:rPr lang="ko-KR" altLang="en-US" dirty="0"/>
              <a:t>담백함이 특징</a:t>
            </a:r>
            <a:endParaRPr lang="en-US" altLang="ko-KR" dirty="0"/>
          </a:p>
          <a:p>
            <a:r>
              <a:rPr lang="ko-KR" altLang="en-US" dirty="0"/>
              <a:t>담백한 채소</a:t>
            </a:r>
            <a:r>
              <a:rPr lang="en-US" altLang="ko-KR" dirty="0"/>
              <a:t>, </a:t>
            </a:r>
            <a:r>
              <a:rPr lang="ko-KR" altLang="en-US" dirty="0" err="1"/>
              <a:t>건어물요리</a:t>
            </a:r>
            <a:r>
              <a:rPr lang="ko-KR" altLang="en-US" dirty="0"/>
              <a:t> 등 생선요리</a:t>
            </a:r>
            <a:endParaRPr lang="en-US" altLang="ko-KR" dirty="0"/>
          </a:p>
          <a:p>
            <a:r>
              <a:rPr lang="ko-KR" altLang="en-US" dirty="0" err="1"/>
              <a:t>음식맛은</a:t>
            </a:r>
            <a:r>
              <a:rPr lang="ko-KR" altLang="en-US" dirty="0"/>
              <a:t> 연하고 국물이 많다</a:t>
            </a:r>
            <a:r>
              <a:rPr lang="en-US" altLang="ko-KR" dirty="0"/>
              <a:t>.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08711" y="2200559"/>
            <a:ext cx="4825159" cy="576262"/>
          </a:xfrm>
        </p:spPr>
        <p:txBody>
          <a:bodyPr/>
          <a:lstStyle/>
          <a:p>
            <a:r>
              <a:rPr lang="en-US" altLang="ko-KR" dirty="0"/>
              <a:t>                        </a:t>
            </a:r>
            <a:r>
              <a:rPr lang="ko-KR" altLang="en-US" dirty="0"/>
              <a:t>관 동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08708" y="2776821"/>
            <a:ext cx="4825159" cy="1362361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dirty="0"/>
              <a:t>도쿄를 중심으로 한 음식</a:t>
            </a:r>
            <a:r>
              <a:rPr lang="en-US" altLang="ko-KR" dirty="0"/>
              <a:t>. </a:t>
            </a:r>
            <a:r>
              <a:rPr lang="ko-KR" altLang="en-US" dirty="0"/>
              <a:t>에도요리라고 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설탕과 간장을 많이 씀 진한 </a:t>
            </a:r>
            <a:r>
              <a:rPr lang="ko-KR" altLang="en-US" dirty="0" err="1"/>
              <a:t>음식맛이</a:t>
            </a:r>
            <a:r>
              <a:rPr lang="ko-KR" altLang="en-US" dirty="0"/>
              <a:t> 특징</a:t>
            </a:r>
            <a:endParaRPr lang="en-US" altLang="ko-KR" dirty="0"/>
          </a:p>
          <a:p>
            <a:r>
              <a:rPr lang="ko-KR" altLang="en-US" dirty="0"/>
              <a:t>국물은 없으며 생선초밥</a:t>
            </a:r>
            <a:r>
              <a:rPr lang="en-US" altLang="ko-KR" dirty="0"/>
              <a:t>, </a:t>
            </a:r>
            <a:r>
              <a:rPr lang="ko-KR" altLang="en-US" dirty="0"/>
              <a:t>메밀국수 대표적</a:t>
            </a:r>
            <a:r>
              <a:rPr lang="en-US" altLang="ko-KR" dirty="0"/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3" y="4292274"/>
            <a:ext cx="4445061" cy="25321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43" y="4266449"/>
            <a:ext cx="4544687" cy="2558010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84CD938B-85A4-472E-9695-D7F185B3CF66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12513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6693" y="929707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5526" y="2638425"/>
            <a:ext cx="11843123" cy="3676650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일본의 음식 예절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가장 먼저 떠오르는 것은 젓가락 만 사용</a:t>
            </a:r>
            <a:endParaRPr lang="en-US" altLang="ko-KR" dirty="0"/>
          </a:p>
          <a:p>
            <a:r>
              <a:rPr lang="ko-KR" altLang="en-US" dirty="0"/>
              <a:t>일본은 젓가락을 가로로 올려놓음</a:t>
            </a:r>
            <a:endParaRPr lang="en-US" altLang="ko-KR" dirty="0"/>
          </a:p>
          <a:p>
            <a:r>
              <a:rPr lang="ko-KR" altLang="en-US" dirty="0"/>
              <a:t>쟁반에 담아 혼자 먹는 것이 일반적임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86" y="3309058"/>
            <a:ext cx="3307127" cy="27240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309059"/>
            <a:ext cx="3607777" cy="2724009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13784C0E-1064-4416-ACE4-C3CC9941E27E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668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423" y="841783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0508" y="2524125"/>
            <a:ext cx="10660442" cy="3944082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1.&lt;</a:t>
            </a:r>
            <a:r>
              <a:rPr lang="ko-KR" altLang="en-US" dirty="0" err="1"/>
              <a:t>혼젠</a:t>
            </a:r>
            <a:r>
              <a:rPr lang="ko-KR" altLang="en-US" dirty="0"/>
              <a:t> 요리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일본의 정식 관혼상제 요리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도산 시대에서부터 전해 내려온 요리법</a:t>
            </a:r>
            <a:endParaRPr lang="en-US" altLang="ko-KR" dirty="0"/>
          </a:p>
          <a:p>
            <a:r>
              <a:rPr lang="ko-KR" altLang="en-US" dirty="0"/>
              <a:t>중요한 연회 이외 사용 안하는 상차림</a:t>
            </a:r>
            <a:r>
              <a:rPr lang="en-US" altLang="ko-KR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0" y="2768285"/>
            <a:ext cx="4819877" cy="345576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2FDD4FD-4567-4D17-872C-146AF285D0AB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22435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987" y="797822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8623" y="2466975"/>
            <a:ext cx="11297151" cy="4229100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2.&lt;</a:t>
            </a:r>
            <a:r>
              <a:rPr lang="ko-KR" altLang="en-US" dirty="0" err="1"/>
              <a:t>가이세키</a:t>
            </a:r>
            <a:r>
              <a:rPr lang="ko-KR" altLang="en-US" dirty="0"/>
              <a:t> 요리</a:t>
            </a:r>
            <a:r>
              <a:rPr lang="en-US" altLang="ko-KR" dirty="0"/>
              <a:t>&gt;</a:t>
            </a:r>
          </a:p>
          <a:p>
            <a:pPr marL="0" indent="0">
              <a:buNone/>
            </a:pPr>
            <a:r>
              <a:rPr lang="ko-KR" altLang="en-US" dirty="0"/>
              <a:t>간단하게 먹는 요리를 뜻함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다도에서 나온 요리</a:t>
            </a:r>
            <a:r>
              <a:rPr lang="en-US" altLang="ko-KR" dirty="0"/>
              <a:t>. </a:t>
            </a:r>
            <a:r>
              <a:rPr lang="ko-KR" altLang="en-US" dirty="0"/>
              <a:t>차를 들기 전에 내는 요리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차를 마시기 전에 적당히 배를 채워 차의 맛을 돋우는 요리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44" y="3168623"/>
            <a:ext cx="4713533" cy="3146452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74FC916-4E25-4C85-99AE-083F78147621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3846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7" y="2265292"/>
            <a:ext cx="11664463" cy="4430783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altLang="ko-KR" dirty="0"/>
              <a:t>1.&lt;</a:t>
            </a:r>
            <a:r>
              <a:rPr lang="ko-KR" altLang="en-US" dirty="0" err="1"/>
              <a:t>야키모노</a:t>
            </a:r>
            <a:r>
              <a:rPr lang="en-US" altLang="ko-KR" dirty="0"/>
              <a:t>&gt;(</a:t>
            </a:r>
            <a:r>
              <a:rPr lang="ko-KR" altLang="en-US" dirty="0"/>
              <a:t>구이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석쇠에 굽는 야채</a:t>
            </a:r>
            <a:r>
              <a:rPr lang="en-US" altLang="ko-KR" dirty="0"/>
              <a:t>, </a:t>
            </a:r>
            <a:r>
              <a:rPr lang="ko-KR" altLang="en-US" dirty="0"/>
              <a:t>베이컨이나 팬에 튀겨진 음식을 일컫는 조리 용어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모양을 유지하기 위해 꼬챙이로 꽂아서 뜨거운 석쇠에 구움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껍질이 매우 바삭하고 고기는 부드러우며 물이 많다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552245"/>
            <a:ext cx="4001807" cy="29540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3918071"/>
            <a:ext cx="4433666" cy="2416786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6BBF10AD-587A-4E80-B3FA-3D2098678662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38414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508" y="2372605"/>
            <a:ext cx="11638817" cy="4344717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2. &lt;</a:t>
            </a:r>
            <a:r>
              <a:rPr lang="ko-KR" altLang="en-US" dirty="0" err="1"/>
              <a:t>니모노</a:t>
            </a:r>
            <a:r>
              <a:rPr lang="en-US" altLang="ko-KR" dirty="0"/>
              <a:t>&gt; (</a:t>
            </a:r>
            <a:r>
              <a:rPr lang="ko-KR" altLang="en-US" dirty="0"/>
              <a:t>조림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간을 한 국물에 육류</a:t>
            </a:r>
            <a:r>
              <a:rPr lang="en-US" altLang="ko-KR" dirty="0"/>
              <a:t>,</a:t>
            </a:r>
            <a:r>
              <a:rPr lang="ko-KR" altLang="en-US" dirty="0"/>
              <a:t>어패류</a:t>
            </a:r>
            <a:r>
              <a:rPr lang="en-US" altLang="ko-KR" dirty="0"/>
              <a:t>,</a:t>
            </a:r>
            <a:r>
              <a:rPr lang="ko-KR" altLang="en-US" dirty="0"/>
              <a:t>야채 넣고 졸이는 요리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불의 세기를 조절 </a:t>
            </a:r>
            <a:r>
              <a:rPr lang="ko-KR" altLang="en-US" dirty="0" err="1"/>
              <a:t>할때는</a:t>
            </a:r>
            <a:r>
              <a:rPr lang="ko-KR" altLang="en-US" dirty="0"/>
              <a:t> 강한</a:t>
            </a:r>
            <a:r>
              <a:rPr lang="en-US" altLang="ko-KR" dirty="0"/>
              <a:t>-&gt;</a:t>
            </a:r>
            <a:r>
              <a:rPr lang="ko-KR" altLang="en-US" dirty="0"/>
              <a:t>약한 불로 조리하여 맛의 강약을 조절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대표적인 재료는 대합</a:t>
            </a:r>
            <a:r>
              <a:rPr lang="en-US" altLang="ko-KR" dirty="0"/>
              <a:t>, </a:t>
            </a:r>
            <a:r>
              <a:rPr lang="ko-KR" altLang="en-US" dirty="0"/>
              <a:t>문어</a:t>
            </a:r>
            <a:r>
              <a:rPr lang="en-US" altLang="ko-KR" dirty="0"/>
              <a:t>, </a:t>
            </a:r>
            <a:r>
              <a:rPr lang="ko-KR" altLang="en-US" dirty="0" err="1"/>
              <a:t>곤약</a:t>
            </a:r>
            <a:r>
              <a:rPr lang="en-US" altLang="ko-KR" dirty="0"/>
              <a:t>, </a:t>
            </a:r>
            <a:r>
              <a:rPr lang="ko-KR" altLang="en-US" dirty="0"/>
              <a:t>닭고기</a:t>
            </a:r>
            <a:r>
              <a:rPr lang="en-US" altLang="ko-KR" dirty="0"/>
              <a:t>, </a:t>
            </a:r>
            <a:r>
              <a:rPr lang="ko-KR" altLang="en-US" dirty="0"/>
              <a:t>우엉</a:t>
            </a:r>
            <a:r>
              <a:rPr lang="en-US" altLang="ko-KR" dirty="0"/>
              <a:t>, </a:t>
            </a:r>
            <a:r>
              <a:rPr lang="ko-KR" altLang="en-US" dirty="0"/>
              <a:t>연근</a:t>
            </a:r>
            <a:r>
              <a:rPr lang="en-US" altLang="ko-KR" dirty="0"/>
              <a:t> </a:t>
            </a:r>
            <a:r>
              <a:rPr lang="ko-KR" altLang="en-US" dirty="0"/>
              <a:t>등등</a:t>
            </a:r>
            <a:r>
              <a:rPr lang="en-US" altLang="ko-KR" dirty="0"/>
              <a:t>..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45" y="3619501"/>
            <a:ext cx="4107680" cy="29041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052046"/>
            <a:ext cx="4669622" cy="2471645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1A9F29D6-B68F-4D6E-8A2F-7F7CE6F28690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7939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987" y="797822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9125" y="2514600"/>
            <a:ext cx="10677525" cy="3869059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&lt;</a:t>
            </a:r>
            <a:r>
              <a:rPr lang="ko-KR" altLang="en-US" dirty="0"/>
              <a:t>미소시루</a:t>
            </a:r>
            <a:r>
              <a:rPr lang="en-US" altLang="ko-KR" dirty="0"/>
              <a:t>&gt;(</a:t>
            </a:r>
            <a:r>
              <a:rPr lang="ko-KR" altLang="en-US" dirty="0"/>
              <a:t>국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미소는 된장</a:t>
            </a:r>
            <a:r>
              <a:rPr lang="en-US" altLang="ko-KR" dirty="0"/>
              <a:t>, </a:t>
            </a:r>
            <a:r>
              <a:rPr lang="ko-KR" altLang="en-US" dirty="0"/>
              <a:t>시루는 국을 뜻함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 미소를 </a:t>
            </a:r>
            <a:r>
              <a:rPr lang="ko-KR" altLang="en-US" dirty="0" err="1"/>
              <a:t>가쓰오부시</a:t>
            </a:r>
            <a:r>
              <a:rPr lang="en-US" altLang="ko-KR" dirty="0"/>
              <a:t>,</a:t>
            </a:r>
            <a:r>
              <a:rPr lang="ko-KR" altLang="en-US" dirty="0"/>
              <a:t>멸치</a:t>
            </a:r>
            <a:r>
              <a:rPr lang="en-US" altLang="ko-KR" dirty="0"/>
              <a:t>,</a:t>
            </a:r>
            <a:r>
              <a:rPr lang="ko-KR" altLang="en-US" dirty="0"/>
              <a:t>다시마 등을 우린 물에 풀어 만든 국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일본의 식생활에 빠지지 않은 음식으로 대중화인 음식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요리하기 쉽고 단백질이 풍부한 요리이다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3" y="3429000"/>
            <a:ext cx="3457463" cy="221932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3B8C1B6E-7263-40EA-A356-148C16FDCEB5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</p:spTree>
    <p:extLst>
      <p:ext uri="{BB962C8B-B14F-4D97-AF65-F5344CB8AC3E}">
        <p14:creationId xmlns:p14="http://schemas.microsoft.com/office/powerpoint/2010/main" val="40462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923" y="2265294"/>
            <a:ext cx="11504002" cy="4421256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 주거문화의 특징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개방적인 주택 구조를 갖는 </a:t>
            </a:r>
            <a:r>
              <a:rPr lang="ko-KR" altLang="en-US" dirty="0" err="1"/>
              <a:t>여름형</a:t>
            </a:r>
            <a:r>
              <a:rPr lang="ko-KR" altLang="en-US" dirty="0"/>
              <a:t> 주택을 기본으로 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창문을 많이 만들고 지붕을 높게 </a:t>
            </a:r>
            <a:r>
              <a:rPr lang="ko-KR" altLang="en-US" dirty="0" err="1"/>
              <a:t>만듬</a:t>
            </a:r>
            <a:endParaRPr lang="en-US" altLang="ko-KR" dirty="0"/>
          </a:p>
          <a:p>
            <a:r>
              <a:rPr lang="ko-KR" altLang="en-US" dirty="0"/>
              <a:t>온난한 기후를 보이는 일본에서는 겨울철보다는 여름철의 온도</a:t>
            </a:r>
            <a:r>
              <a:rPr lang="en-US" altLang="ko-KR" dirty="0"/>
              <a:t>,</a:t>
            </a:r>
            <a:r>
              <a:rPr lang="ko-KR" altLang="en-US" dirty="0"/>
              <a:t>습도 조절하는 것에 주택의 중점을 둠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61900"/>
            <a:ext cx="4580060" cy="2286525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727B5BA-C80B-4FC3-9ECD-011541E279FC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14460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923" y="2265293"/>
            <a:ext cx="11804785" cy="4317755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다다미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“</a:t>
            </a:r>
            <a:r>
              <a:rPr lang="ko-KR" altLang="en-US" dirty="0" err="1"/>
              <a:t>유까</a:t>
            </a:r>
            <a:r>
              <a:rPr lang="en-US" altLang="ko-KR" dirty="0"/>
              <a:t>”</a:t>
            </a:r>
            <a:r>
              <a:rPr lang="ko-KR" altLang="en-US" dirty="0"/>
              <a:t>라고 하는 나무로 된 바닥에 접을 수 있는 깔개를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ko-KR" altLang="en-US" dirty="0" err="1"/>
              <a:t>깔았던것</a:t>
            </a:r>
            <a:r>
              <a:rPr lang="ko-KR" altLang="en-US" dirty="0"/>
              <a:t> 에서 유래하며 </a:t>
            </a:r>
            <a:r>
              <a:rPr lang="en-US" altLang="ko-KR" dirty="0"/>
              <a:t>“</a:t>
            </a:r>
            <a:r>
              <a:rPr lang="ko-KR" altLang="en-US" dirty="0"/>
              <a:t>접는다</a:t>
            </a:r>
            <a:r>
              <a:rPr lang="en-US" altLang="ko-KR" dirty="0"/>
              <a:t>” </a:t>
            </a:r>
            <a:r>
              <a:rPr lang="ko-KR" altLang="en-US" dirty="0"/>
              <a:t>라는 뜻에서 파생됨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보온</a:t>
            </a:r>
            <a:r>
              <a:rPr lang="en-US" altLang="ko-KR" dirty="0"/>
              <a:t>,</a:t>
            </a:r>
            <a:r>
              <a:rPr lang="ko-KR" altLang="en-US" dirty="0"/>
              <a:t>방습의 효과로 이 위에서 생활함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여름에는 통풍이 잘되어 시원해서 좋지만 청소하기 힘들다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62" y="2924175"/>
            <a:ext cx="5059046" cy="320634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BF1DE266-B58C-45B7-BE9F-64A71E3ADAEC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8552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1884" y="2432347"/>
            <a:ext cx="11536241" cy="4225627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 err="1"/>
              <a:t>이로리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실내 마루방 입구에 놓인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일본인들의 일상적 식사는 </a:t>
            </a:r>
            <a:r>
              <a:rPr lang="ko-KR" altLang="en-US" dirty="0" err="1"/>
              <a:t>이로리</a:t>
            </a:r>
            <a:r>
              <a:rPr lang="ko-KR" altLang="en-US" dirty="0"/>
              <a:t> 주변에 둘러 </a:t>
            </a:r>
            <a:r>
              <a:rPr lang="ko-KR" altLang="en-US" dirty="0" err="1"/>
              <a:t>앉아함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가족간의 서열에 따라 자리가 </a:t>
            </a:r>
            <a:r>
              <a:rPr lang="ko-KR" altLang="en-US" dirty="0" err="1"/>
              <a:t>정해져있다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우리나라 </a:t>
            </a:r>
            <a:r>
              <a:rPr lang="en-US" altLang="ko-KR" dirty="0"/>
              <a:t>‘</a:t>
            </a:r>
            <a:r>
              <a:rPr lang="ko-KR" altLang="en-US" dirty="0"/>
              <a:t>봉덕</a:t>
            </a:r>
            <a:r>
              <a:rPr lang="en-US" altLang="ko-KR" dirty="0"/>
              <a:t>’</a:t>
            </a:r>
            <a:r>
              <a:rPr lang="ko-KR" altLang="en-US" dirty="0"/>
              <a:t>과 그 형태나 사용 위치가 흡사함</a:t>
            </a:r>
            <a:r>
              <a:rPr lang="en-US" altLang="ko-KR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97" y="2697460"/>
            <a:ext cx="4759569" cy="358030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C24D318F-3714-4960-A1F9-AB90B3AD94B7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2513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일본의 의복문화 시대에 따른 변천은? - 기모노 : 네이버 블로그"/>
          <p:cNvPicPr>
            <a:picLocks noChangeAspect="1" noChangeArrowheads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5" y="2177887"/>
            <a:ext cx="3133182" cy="443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일본의 주거문화 3가지 : 네이버 블로그"/>
          <p:cNvPicPr>
            <a:picLocks noChangeAspect="1" noChangeArrowheads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159902"/>
            <a:ext cx="3857626" cy="443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와쇼쿠(和食), 특히 신년 축하를 위한 일본의 전통 식문화 – 유네스코와 유산"/>
          <p:cNvPicPr>
            <a:picLocks noChangeAspect="1" noChangeArrowheads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28" y="2177887"/>
            <a:ext cx="3697025" cy="443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16463" y="888040"/>
            <a:ext cx="8825659" cy="706964"/>
          </a:xfrm>
        </p:spPr>
        <p:txBody>
          <a:bodyPr/>
          <a:lstStyle/>
          <a:p>
            <a:r>
              <a:rPr lang="en-US" altLang="ko-KR" dirty="0"/>
              <a:t>                           </a:t>
            </a:r>
            <a:r>
              <a:rPr lang="ko-KR" altLang="en-US" dirty="0">
                <a:solidFill>
                  <a:schemeClr val="tx1"/>
                </a:solidFill>
              </a:rPr>
              <a:t>목        차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5107" y="2319026"/>
            <a:ext cx="3141878" cy="566343"/>
          </a:xfrm>
        </p:spPr>
        <p:txBody>
          <a:bodyPr/>
          <a:lstStyle/>
          <a:p>
            <a:pPr algn="ctr"/>
            <a:r>
              <a:rPr lang="en-US" altLang="ko-KR" dirty="0"/>
              <a:t>  </a:t>
            </a:r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ko-KR" altLang="en-US" dirty="0">
                <a:solidFill>
                  <a:schemeClr val="tx1"/>
                </a:solidFill>
              </a:rPr>
              <a:t>일본의  의복 문화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15"/>
          </p:nvPr>
        </p:nvSpPr>
        <p:spPr>
          <a:xfrm>
            <a:off x="451797" y="3100766"/>
            <a:ext cx="3141879" cy="284729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altLang="ko-KR" sz="4200" dirty="0">
                <a:solidFill>
                  <a:srgbClr val="FF0000"/>
                </a:solidFill>
              </a:rPr>
              <a:t> </a:t>
            </a:r>
            <a:r>
              <a:rPr lang="en-US" altLang="ko-KR" sz="4200" dirty="0">
                <a:solidFill>
                  <a:schemeClr val="tx1"/>
                </a:solidFill>
              </a:rPr>
              <a:t>&lt;&lt;</a:t>
            </a:r>
            <a:r>
              <a:rPr lang="ko-KR" altLang="en-US" sz="4200" dirty="0">
                <a:solidFill>
                  <a:schemeClr val="tx1"/>
                </a:solidFill>
              </a:rPr>
              <a:t>아스카</a:t>
            </a:r>
            <a:r>
              <a:rPr lang="en-US" altLang="ko-KR" sz="4200" dirty="0">
                <a:solidFill>
                  <a:schemeClr val="tx1"/>
                </a:solidFill>
              </a:rPr>
              <a:t>,</a:t>
            </a:r>
            <a:r>
              <a:rPr lang="ko-KR" altLang="en-US" sz="4200" dirty="0" err="1">
                <a:solidFill>
                  <a:schemeClr val="tx1"/>
                </a:solidFill>
              </a:rPr>
              <a:t>나라시대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4200" dirty="0">
                <a:solidFill>
                  <a:schemeClr val="tx1"/>
                </a:solidFill>
              </a:rPr>
              <a:t>     &lt;</a:t>
            </a:r>
            <a:r>
              <a:rPr lang="ko-KR" altLang="en-US" sz="4200" dirty="0" err="1">
                <a:solidFill>
                  <a:schemeClr val="tx1"/>
                </a:solidFill>
              </a:rPr>
              <a:t>헤이안</a:t>
            </a:r>
            <a:r>
              <a:rPr lang="ko-KR" altLang="en-US" sz="4200" dirty="0">
                <a:solidFill>
                  <a:schemeClr val="tx1"/>
                </a:solidFill>
              </a:rPr>
              <a:t> 시대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4200" dirty="0">
                <a:solidFill>
                  <a:schemeClr val="tx1"/>
                </a:solidFill>
              </a:rPr>
              <a:t>&lt;</a:t>
            </a:r>
            <a:r>
              <a:rPr lang="ko-KR" altLang="en-US" sz="4200" dirty="0">
                <a:solidFill>
                  <a:schemeClr val="tx1"/>
                </a:solidFill>
              </a:rPr>
              <a:t>가마쿠라시대</a:t>
            </a:r>
            <a:r>
              <a:rPr lang="en-US" altLang="ko-KR" sz="4200" dirty="0">
                <a:solidFill>
                  <a:schemeClr val="tx1"/>
                </a:solidFill>
              </a:rPr>
              <a:t>,</a:t>
            </a:r>
            <a:r>
              <a:rPr lang="ko-KR" altLang="en-US" sz="4200" dirty="0">
                <a:solidFill>
                  <a:schemeClr val="tx1"/>
                </a:solidFill>
              </a:rPr>
              <a:t>무로마치시대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4200" dirty="0">
                <a:solidFill>
                  <a:schemeClr val="tx1"/>
                </a:solidFill>
              </a:rPr>
              <a:t>&lt;</a:t>
            </a:r>
            <a:r>
              <a:rPr lang="ko-KR" altLang="en-US" sz="4200" dirty="0" err="1">
                <a:solidFill>
                  <a:schemeClr val="tx1"/>
                </a:solidFill>
              </a:rPr>
              <a:t>아즈치</a:t>
            </a:r>
            <a:r>
              <a:rPr lang="ko-KR" altLang="en-US" sz="4200" dirty="0">
                <a:solidFill>
                  <a:schemeClr val="tx1"/>
                </a:solidFill>
              </a:rPr>
              <a:t> </a:t>
            </a:r>
            <a:r>
              <a:rPr lang="ko-KR" altLang="en-US" sz="4200" dirty="0" err="1">
                <a:solidFill>
                  <a:schemeClr val="tx1"/>
                </a:solidFill>
              </a:rPr>
              <a:t>모모야마</a:t>
            </a:r>
            <a:r>
              <a:rPr lang="ko-KR" altLang="en-US" sz="4200" dirty="0">
                <a:solidFill>
                  <a:schemeClr val="tx1"/>
                </a:solidFill>
              </a:rPr>
              <a:t> 시대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4200" dirty="0">
                <a:solidFill>
                  <a:schemeClr val="tx1"/>
                </a:solidFill>
              </a:rPr>
              <a:t>       &lt;</a:t>
            </a:r>
            <a:r>
              <a:rPr lang="ko-KR" altLang="en-US" sz="4200" dirty="0">
                <a:solidFill>
                  <a:schemeClr val="tx1"/>
                </a:solidFill>
              </a:rPr>
              <a:t>에도 시대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4200" dirty="0">
                <a:solidFill>
                  <a:schemeClr val="tx1"/>
                </a:solidFill>
              </a:rPr>
              <a:t>     &lt;</a:t>
            </a:r>
            <a:r>
              <a:rPr lang="ko-KR" altLang="en-US" sz="4200" dirty="0">
                <a:solidFill>
                  <a:schemeClr val="tx1"/>
                </a:solidFill>
              </a:rPr>
              <a:t>근대 이후</a:t>
            </a:r>
            <a:r>
              <a:rPr lang="en-US" altLang="ko-KR" sz="42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155786" y="2309107"/>
            <a:ext cx="3147009" cy="576262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2.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half" idx="16"/>
          </p:nvPr>
        </p:nvSpPr>
        <p:spPr>
          <a:xfrm>
            <a:off x="4155787" y="2926101"/>
            <a:ext cx="3147009" cy="28472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일본 식 문화 배경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관서</a:t>
            </a:r>
            <a:r>
              <a:rPr lang="en-US" altLang="ko-KR" sz="2000" dirty="0">
                <a:solidFill>
                  <a:schemeClr val="tx1"/>
                </a:solidFill>
              </a:rPr>
              <a:t>,</a:t>
            </a:r>
            <a:r>
              <a:rPr lang="ko-KR" altLang="en-US" sz="2000" dirty="0">
                <a:solidFill>
                  <a:schemeClr val="tx1"/>
                </a:solidFill>
              </a:rPr>
              <a:t>관동 특징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일본의 음식 예절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.&lt;</a:t>
            </a:r>
            <a:r>
              <a:rPr lang="ko-KR" altLang="en-US" sz="2000" dirty="0" err="1">
                <a:solidFill>
                  <a:schemeClr val="tx1"/>
                </a:solidFill>
              </a:rPr>
              <a:t>혼젠</a:t>
            </a:r>
            <a:r>
              <a:rPr lang="ko-KR" altLang="en-US" sz="2000" dirty="0">
                <a:solidFill>
                  <a:schemeClr val="tx1"/>
                </a:solidFill>
              </a:rPr>
              <a:t> 요리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.&lt;</a:t>
            </a:r>
            <a:r>
              <a:rPr lang="ko-KR" altLang="en-US" sz="2000" dirty="0" err="1">
                <a:solidFill>
                  <a:schemeClr val="tx1"/>
                </a:solidFill>
              </a:rPr>
              <a:t>가이세키</a:t>
            </a:r>
            <a:r>
              <a:rPr lang="ko-KR" altLang="en-US" sz="2000" dirty="0">
                <a:solidFill>
                  <a:schemeClr val="tx1"/>
                </a:solidFill>
              </a:rPr>
              <a:t> 요리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.&lt;</a:t>
            </a:r>
            <a:r>
              <a:rPr lang="ko-KR" altLang="en-US" sz="2000" dirty="0" err="1">
                <a:solidFill>
                  <a:schemeClr val="tx1"/>
                </a:solidFill>
              </a:rPr>
              <a:t>야키모노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 err="1">
                <a:solidFill>
                  <a:schemeClr val="tx1"/>
                </a:solidFill>
              </a:rPr>
              <a:t>니모노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미소시루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239601" y="2263784"/>
            <a:ext cx="3145730" cy="576262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3.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half" idx="17"/>
          </p:nvPr>
        </p:nvSpPr>
        <p:spPr>
          <a:xfrm>
            <a:off x="8288348" y="2936332"/>
            <a:ext cx="3145536" cy="2914578"/>
          </a:xfrm>
        </p:spPr>
        <p:txBody>
          <a:bodyPr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일본 주거문화의 특징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>
                <a:solidFill>
                  <a:schemeClr val="tx1"/>
                </a:solidFill>
              </a:rPr>
              <a:t>다다미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 err="1">
                <a:solidFill>
                  <a:schemeClr val="tx1"/>
                </a:solidFill>
              </a:rPr>
              <a:t>이로리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 err="1">
                <a:solidFill>
                  <a:schemeClr val="tx1"/>
                </a:solidFill>
              </a:rPr>
              <a:t>코타츠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&lt;</a:t>
            </a:r>
            <a:r>
              <a:rPr lang="ko-KR" altLang="en-US" sz="2000" dirty="0" err="1">
                <a:solidFill>
                  <a:schemeClr val="tx1"/>
                </a:solidFill>
              </a:rPr>
              <a:t>도코노마</a:t>
            </a:r>
            <a:r>
              <a:rPr lang="en-US" altLang="ko-KR" sz="2000" dirty="0">
                <a:solidFill>
                  <a:schemeClr val="tx1"/>
                </a:solidFill>
              </a:rPr>
              <a:t>&gt;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E702D001-D004-4E6C-AC6B-8AEABDB262A9}"/>
              </a:ext>
            </a:extLst>
          </p:cNvPr>
          <p:cNvSpPr txBox="1">
            <a:spLocks/>
          </p:cNvSpPr>
          <p:nvPr/>
        </p:nvSpPr>
        <p:spPr bwMode="gray">
          <a:xfrm>
            <a:off x="1505914" y="843186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dirty="0" smtClean="0"/>
              <a:t>  </a:t>
            </a:r>
            <a:r>
              <a:rPr lang="ko-KR" altLang="en-US" dirty="0" smtClean="0">
                <a:solidFill>
                  <a:schemeClr val="tx1"/>
                </a:solidFill>
              </a:rPr>
              <a:t>목차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556" y="2447925"/>
            <a:ext cx="11447919" cy="3927196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 err="1"/>
              <a:t>코타츠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나무로 만든 밥상에 이불</a:t>
            </a:r>
            <a:r>
              <a:rPr lang="en-US" altLang="ko-KR" dirty="0"/>
              <a:t>,</a:t>
            </a:r>
            <a:r>
              <a:rPr lang="ko-KR" altLang="en-US" dirty="0"/>
              <a:t>담요 등을 덮은 것</a:t>
            </a:r>
            <a:endParaRPr lang="en-US" altLang="ko-KR" dirty="0"/>
          </a:p>
          <a:p>
            <a:r>
              <a:rPr lang="ko-KR" altLang="en-US" dirty="0"/>
              <a:t>상 아래에는 화덕</a:t>
            </a:r>
            <a:r>
              <a:rPr lang="en-US" altLang="ko-KR" dirty="0"/>
              <a:t>, </a:t>
            </a:r>
            <a:r>
              <a:rPr lang="ko-KR" altLang="en-US" dirty="0"/>
              <a:t>난로가 있다</a:t>
            </a:r>
            <a:endParaRPr lang="en-US" altLang="ko-KR" dirty="0"/>
          </a:p>
          <a:p>
            <a:r>
              <a:rPr lang="ko-KR" altLang="en-US" dirty="0" err="1"/>
              <a:t>식사할때</a:t>
            </a:r>
            <a:r>
              <a:rPr lang="ko-KR" altLang="en-US" dirty="0"/>
              <a:t> 는 식탁으로</a:t>
            </a:r>
            <a:r>
              <a:rPr lang="en-US" altLang="ko-KR" dirty="0"/>
              <a:t>, </a:t>
            </a:r>
            <a:r>
              <a:rPr lang="ko-KR" altLang="en-US" dirty="0"/>
              <a:t>보통은 다용도 책상으로 사용</a:t>
            </a:r>
            <a:endParaRPr lang="en-US" altLang="ko-KR" dirty="0"/>
          </a:p>
          <a:p>
            <a:r>
              <a:rPr lang="ko-KR" altLang="en-US" dirty="0"/>
              <a:t>매우 경제적이어서 서민 가정에 사랑을 받는다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15" y="2717778"/>
            <a:ext cx="4518859" cy="3387490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0D306F4-FEE6-496F-8DD4-0B539F713E60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8443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주거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2909" y="2401032"/>
            <a:ext cx="11473791" cy="4361717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 err="1"/>
              <a:t>도코노마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공간을 마련해</a:t>
            </a:r>
            <a:r>
              <a:rPr lang="en-US" altLang="ko-KR" dirty="0"/>
              <a:t> </a:t>
            </a:r>
            <a:r>
              <a:rPr lang="ko-KR" altLang="en-US" dirty="0"/>
              <a:t>인형</a:t>
            </a:r>
            <a:r>
              <a:rPr lang="en-US" altLang="ko-KR" dirty="0"/>
              <a:t>, </a:t>
            </a:r>
            <a:r>
              <a:rPr lang="ko-KR" altLang="en-US" dirty="0" err="1"/>
              <a:t>꽃꽃이로</a:t>
            </a:r>
            <a:r>
              <a:rPr lang="ko-KR" altLang="en-US" dirty="0"/>
              <a:t> 장식</a:t>
            </a:r>
            <a:r>
              <a:rPr lang="en-US" altLang="ko-KR" dirty="0"/>
              <a:t>, </a:t>
            </a:r>
            <a:r>
              <a:rPr lang="ko-KR" altLang="en-US" dirty="0"/>
              <a:t>붓글씨를 걸어 놓는 곳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벽 쪽으로 움푹 </a:t>
            </a:r>
            <a:r>
              <a:rPr lang="ko-KR" altLang="en-US" dirty="0" err="1"/>
              <a:t>패여있고</a:t>
            </a:r>
            <a:r>
              <a:rPr lang="en-US" altLang="ko-KR" dirty="0"/>
              <a:t>, </a:t>
            </a:r>
            <a:r>
              <a:rPr lang="ko-KR" altLang="en-US" dirty="0"/>
              <a:t>바닥이 방바닥보다 위로 올라가 </a:t>
            </a:r>
            <a:r>
              <a:rPr lang="ko-KR" altLang="en-US" dirty="0" err="1"/>
              <a:t>있는것</a:t>
            </a:r>
            <a:r>
              <a:rPr lang="ko-KR" altLang="en-US" dirty="0"/>
              <a:t> 이 특징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09" y="3881070"/>
            <a:ext cx="4416302" cy="25492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3" y="3881071"/>
            <a:ext cx="4876798" cy="254928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E4E1D1E-A505-4398-AB19-F13F7C0DE275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주거 </a:t>
            </a:r>
            <a:r>
              <a:rPr lang="ko-KR" altLang="en-US" dirty="0">
                <a:solidFill>
                  <a:schemeClr val="tx1"/>
                </a:solidFill>
              </a:rPr>
              <a:t>문화     </a:t>
            </a:r>
          </a:p>
        </p:txBody>
      </p:sp>
    </p:spTree>
    <p:extLst>
      <p:ext uri="{BB962C8B-B14F-4D97-AF65-F5344CB8AC3E}">
        <p14:creationId xmlns:p14="http://schemas.microsoft.com/office/powerpoint/2010/main" val="29427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623" y="841784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</a:t>
            </a:r>
            <a:r>
              <a:rPr lang="ko-KR" altLang="en-US" dirty="0"/>
              <a:t>일본 의식주 문화 영상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67" y="2201920"/>
            <a:ext cx="8825659" cy="341630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의복 문화  영상                                                                  주거문화  영상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식 문화  영상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5j-6_OT0nI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28473" y="2405108"/>
            <a:ext cx="3256085" cy="1831548"/>
          </a:xfrm>
          <a:prstGeom prst="rect">
            <a:avLst/>
          </a:prstGeom>
        </p:spPr>
      </p:pic>
      <p:pic>
        <p:nvPicPr>
          <p:cNvPr id="6" name="pHnoQHO1s58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824979" y="4439844"/>
            <a:ext cx="3256085" cy="1831548"/>
          </a:xfrm>
          <a:prstGeom prst="rect">
            <a:avLst/>
          </a:prstGeom>
        </p:spPr>
      </p:pic>
      <p:pic>
        <p:nvPicPr>
          <p:cNvPr id="7" name="y5Hlzzc_RQE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421214" y="2248907"/>
            <a:ext cx="3534508" cy="1988161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54363495-4DCE-496C-A88D-C72AE38D3CF8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의식주 문화 영상    </a:t>
            </a:r>
          </a:p>
        </p:txBody>
      </p:sp>
    </p:spTree>
    <p:extLst>
      <p:ext uri="{BB962C8B-B14F-4D97-AF65-F5344CB8AC3E}">
        <p14:creationId xmlns:p14="http://schemas.microsoft.com/office/powerpoint/2010/main" val="27428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8842" y="2376390"/>
            <a:ext cx="9202807" cy="1405035"/>
          </a:xfr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2000" dirty="0"/>
              <a:t>&lt;</a:t>
            </a:r>
            <a:r>
              <a:rPr lang="ko-KR" altLang="en-US" sz="2000" dirty="0"/>
              <a:t>아스카</a:t>
            </a:r>
            <a:r>
              <a:rPr lang="en-US" altLang="ko-KR" sz="2000" dirty="0"/>
              <a:t>,</a:t>
            </a:r>
            <a:r>
              <a:rPr lang="ko-KR" altLang="en-US" sz="2000" dirty="0" err="1"/>
              <a:t>나라시대</a:t>
            </a:r>
            <a:r>
              <a:rPr lang="en-US" altLang="ko-KR" sz="2000" dirty="0" smtClean="0"/>
              <a:t>&gt; (562~793)</a:t>
            </a:r>
            <a:endParaRPr lang="en-US" altLang="ko-KR" sz="2000" dirty="0"/>
          </a:p>
          <a:p>
            <a:r>
              <a:rPr lang="ko-KR" altLang="en-US" sz="2000" dirty="0"/>
              <a:t>불교가 전해지며 </a:t>
            </a:r>
            <a:r>
              <a:rPr lang="ko-KR" altLang="en-US" sz="2000" dirty="0" err="1"/>
              <a:t>쇼토쿠</a:t>
            </a:r>
            <a:r>
              <a:rPr lang="ko-KR" altLang="en-US" sz="2000" dirty="0"/>
              <a:t> 태자는 귀족과 신하의 의복에 관한 규칙을 정함</a:t>
            </a:r>
            <a:endParaRPr lang="en-US" altLang="ko-KR" sz="2000" dirty="0"/>
          </a:p>
          <a:p>
            <a:r>
              <a:rPr lang="ko-KR" altLang="en-US" sz="2000" dirty="0"/>
              <a:t>지금의 원피스 형태가 아닌 상하 분리된 투피스 형태의 의복을 입었다</a:t>
            </a:r>
            <a:r>
              <a:rPr lang="en-US" altLang="ko-KR" sz="2000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45" y="3867150"/>
            <a:ext cx="5663453" cy="262508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702D001-D004-4E6C-AC6B-8AEABDB262A9}"/>
              </a:ext>
            </a:extLst>
          </p:cNvPr>
          <p:cNvSpPr txBox="1">
            <a:spLocks/>
          </p:cNvSpPr>
          <p:nvPr/>
        </p:nvSpPr>
        <p:spPr bwMode="gray">
          <a:xfrm>
            <a:off x="1505914" y="843186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3392" y="850909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의복 문화</a:t>
            </a:r>
          </a:p>
        </p:txBody>
      </p:sp>
      <p:sp>
        <p:nvSpPr>
          <p:cNvPr id="8" name="AutoShape 2" descr="헤이안 시대 - 나무위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헤이안 시대 - 나무위키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6" descr="헤이안 시대 - 나무위키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8" descr="헤이안시대 복식 : 네이버 블로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39" y="2609542"/>
            <a:ext cx="2438611" cy="367315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175" y="2609542"/>
            <a:ext cx="7026275" cy="3673158"/>
          </a:xfr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 err="1"/>
              <a:t>헤이안</a:t>
            </a:r>
            <a:r>
              <a:rPr lang="ko-KR" altLang="en-US" dirty="0"/>
              <a:t> 시대</a:t>
            </a:r>
            <a:r>
              <a:rPr lang="en-US" altLang="ko-KR" dirty="0"/>
              <a:t>&gt;(794~1192)</a:t>
            </a:r>
          </a:p>
          <a:p>
            <a:r>
              <a:rPr lang="ko-KR" altLang="en-US" dirty="0"/>
              <a:t>가장 아름답고 호화로운 복식을 입었던 시대</a:t>
            </a:r>
            <a:endParaRPr lang="en-US" altLang="ko-KR" dirty="0"/>
          </a:p>
          <a:p>
            <a:r>
              <a:rPr lang="ko-KR" altLang="en-US" dirty="0"/>
              <a:t>가장 많은 옷감이 사용되고 가장 많은 수의 의복을  겹쳐 입었다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귀족 사회는 영주</a:t>
            </a:r>
            <a:r>
              <a:rPr lang="en-US" altLang="ko-KR" dirty="0"/>
              <a:t>, </a:t>
            </a:r>
            <a:r>
              <a:rPr lang="ko-KR" altLang="en-US" dirty="0" err="1"/>
              <a:t>서민사회는</a:t>
            </a:r>
            <a:r>
              <a:rPr lang="ko-KR" altLang="en-US" dirty="0"/>
              <a:t> </a:t>
            </a:r>
            <a:r>
              <a:rPr lang="ko-KR" altLang="en-US" dirty="0" err="1"/>
              <a:t>마로옷을</a:t>
            </a:r>
            <a:r>
              <a:rPr lang="ko-KR" altLang="en-US" dirty="0"/>
              <a:t>  입었던 시대</a:t>
            </a:r>
            <a:endParaRPr lang="en-US" altLang="ko-KR" dirty="0"/>
          </a:p>
          <a:p>
            <a:r>
              <a:rPr lang="ko-KR" altLang="en-US" dirty="0"/>
              <a:t>기모노가 이시기에 만들어짐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03F46390-F903-435A-918A-7362408D216D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17428" y="799694"/>
            <a:ext cx="8761413" cy="706964"/>
          </a:xfr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/>
          <a:lstStyle/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의복 문화   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1783" y="2633065"/>
            <a:ext cx="7856868" cy="3425241"/>
          </a:xfrm>
          <a:ln w="63500" cap="rnd" cmpd="sng">
            <a:solidFill>
              <a:schemeClr val="accent6">
                <a:lumMod val="40000"/>
                <a:lumOff val="60000"/>
                <a:alpha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가마쿠라 시대</a:t>
            </a:r>
            <a:r>
              <a:rPr lang="en-US" altLang="ko-KR" dirty="0"/>
              <a:t>&gt;(1185~1333),&lt;</a:t>
            </a:r>
            <a:r>
              <a:rPr lang="ko-KR" altLang="en-US" dirty="0" err="1"/>
              <a:t>무로마치</a:t>
            </a:r>
            <a:r>
              <a:rPr lang="en-US" altLang="ko-KR" dirty="0"/>
              <a:t>&gt;(1336~1573)    </a:t>
            </a:r>
          </a:p>
          <a:p>
            <a:r>
              <a:rPr lang="en-US" altLang="ko-KR" dirty="0"/>
              <a:t>1.</a:t>
            </a:r>
            <a:r>
              <a:rPr lang="ko-KR" altLang="en-US" dirty="0"/>
              <a:t>가마 </a:t>
            </a:r>
            <a:r>
              <a:rPr lang="ko-KR" altLang="en-US" dirty="0" err="1"/>
              <a:t>쿠라</a:t>
            </a:r>
            <a:r>
              <a:rPr lang="ko-KR" altLang="en-US" dirty="0"/>
              <a:t> 시대</a:t>
            </a:r>
            <a:endParaRPr lang="en-US" altLang="ko-KR" dirty="0"/>
          </a:p>
          <a:p>
            <a:r>
              <a:rPr lang="ko-KR" altLang="en-US" dirty="0" err="1"/>
              <a:t>상급무사의</a:t>
            </a:r>
            <a:r>
              <a:rPr lang="ko-KR" altLang="en-US" dirty="0"/>
              <a:t> 예복</a:t>
            </a:r>
            <a:r>
              <a:rPr lang="en-US" altLang="ko-KR" dirty="0"/>
              <a:t>, </a:t>
            </a:r>
            <a:r>
              <a:rPr lang="ko-KR" altLang="en-US" dirty="0"/>
              <a:t>무늬와 색이 화려한 </a:t>
            </a:r>
            <a:r>
              <a:rPr lang="ko-KR" altLang="en-US" dirty="0" err="1"/>
              <a:t>고급옷감</a:t>
            </a:r>
            <a:endParaRPr lang="en-US" altLang="ko-KR" dirty="0"/>
          </a:p>
          <a:p>
            <a:r>
              <a:rPr lang="ko-KR" altLang="en-US" dirty="0"/>
              <a:t>둥근 깃의 포와 </a:t>
            </a:r>
            <a:r>
              <a:rPr lang="ko-KR" altLang="en-US" dirty="0" err="1"/>
              <a:t>사시누키를</a:t>
            </a:r>
            <a:r>
              <a:rPr lang="ko-KR" altLang="en-US" dirty="0"/>
              <a:t> 입고 </a:t>
            </a:r>
            <a:r>
              <a:rPr lang="ko-KR" altLang="en-US" dirty="0" err="1"/>
              <a:t>에보시를</a:t>
            </a:r>
            <a:r>
              <a:rPr lang="ko-KR" altLang="en-US" dirty="0"/>
              <a:t> 씀</a:t>
            </a:r>
            <a:endParaRPr lang="en-US" altLang="ko-KR" dirty="0"/>
          </a:p>
          <a:p>
            <a:r>
              <a:rPr lang="en-US" altLang="ko-KR" dirty="0" smtClean="0"/>
              <a:t>2</a:t>
            </a:r>
            <a:r>
              <a:rPr lang="en-US" altLang="ko-KR" dirty="0"/>
              <a:t>. </a:t>
            </a:r>
            <a:r>
              <a:rPr lang="ko-KR" altLang="en-US" dirty="0"/>
              <a:t>무로 마치 시대</a:t>
            </a:r>
            <a:endParaRPr lang="en-US" altLang="ko-KR" dirty="0"/>
          </a:p>
          <a:p>
            <a:r>
              <a:rPr lang="ko-KR" altLang="en-US" dirty="0"/>
              <a:t>무가가 공가를 물리치고 </a:t>
            </a:r>
            <a:r>
              <a:rPr lang="ko-KR" altLang="en-US" dirty="0" err="1"/>
              <a:t>단독정권</a:t>
            </a:r>
            <a:r>
              <a:rPr lang="ko-KR" altLang="en-US" dirty="0"/>
              <a:t> 수립</a:t>
            </a:r>
            <a:endParaRPr lang="en-US" altLang="ko-KR" dirty="0"/>
          </a:p>
          <a:p>
            <a:r>
              <a:rPr lang="ko-KR" altLang="en-US" dirty="0" err="1"/>
              <a:t>무사계급의</a:t>
            </a:r>
            <a:r>
              <a:rPr lang="ko-KR" altLang="en-US" dirty="0"/>
              <a:t> 상승으로 복식도 사회적인 격이 높아짐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pic>
        <p:nvPicPr>
          <p:cNvPr id="3076" name="Picture 4" descr="https://mblogthumb-phinf.pstatic.net/20140613_115/azuir_1402609289779d9BwC_PNG/slide0028_image118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24" y="2282655"/>
            <a:ext cx="2644087" cy="22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blogthumb-phinf.pstatic.net/20140613_297/azuir_1402609291007Uko7Y_PNG/slide0029_image132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24" y="4527988"/>
            <a:ext cx="2945951" cy="23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의복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5892" y="2694057"/>
            <a:ext cx="8476818" cy="1490016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 </a:t>
            </a:r>
            <a:r>
              <a:rPr lang="ko-KR" altLang="en-US" dirty="0" err="1"/>
              <a:t>아즈치</a:t>
            </a:r>
            <a:r>
              <a:rPr lang="ko-KR" altLang="en-US" dirty="0"/>
              <a:t> </a:t>
            </a:r>
            <a:r>
              <a:rPr lang="ko-KR" altLang="en-US" dirty="0" err="1"/>
              <a:t>모모야마</a:t>
            </a:r>
            <a:r>
              <a:rPr lang="ko-KR" altLang="en-US" dirty="0"/>
              <a:t> 시대 </a:t>
            </a:r>
            <a:r>
              <a:rPr lang="en-US" altLang="ko-KR" dirty="0"/>
              <a:t>&gt;(1573~1603)</a:t>
            </a:r>
          </a:p>
          <a:p>
            <a:r>
              <a:rPr lang="ko-KR" altLang="en-US" dirty="0" err="1" smtClean="0"/>
              <a:t>아스카시대</a:t>
            </a:r>
            <a:r>
              <a:rPr lang="ko-KR" altLang="en-US" dirty="0"/>
              <a:t> 이래 최초로 불신</a:t>
            </a:r>
            <a:r>
              <a:rPr lang="en-US" altLang="ko-KR" dirty="0"/>
              <a:t>(</a:t>
            </a:r>
            <a:r>
              <a:rPr lang="ko-KR" altLang="en-US" dirty="0"/>
              <a:t>佛神</a:t>
            </a:r>
            <a:r>
              <a:rPr lang="en-US" altLang="ko-KR" dirty="0"/>
              <a:t>)</a:t>
            </a:r>
            <a:r>
              <a:rPr lang="ko-KR" altLang="en-US" dirty="0"/>
              <a:t>보다 인간을 우위로 하여</a:t>
            </a:r>
            <a:r>
              <a:rPr lang="en-US" altLang="ko-KR" dirty="0"/>
              <a:t>, </a:t>
            </a:r>
            <a:r>
              <a:rPr lang="ko-KR" altLang="en-US" dirty="0"/>
              <a:t>지배자의 성채를 크고 화려하게 장식하는 풍조</a:t>
            </a:r>
            <a:endParaRPr lang="en-US" altLang="ko-KR" dirty="0"/>
          </a:p>
          <a:p>
            <a:r>
              <a:rPr lang="ko-KR" altLang="en-US" dirty="0"/>
              <a:t>빈약한 의복은 </a:t>
            </a:r>
            <a:r>
              <a:rPr lang="ko-KR" altLang="en-US" dirty="0" err="1"/>
              <a:t>검소함이</a:t>
            </a:r>
            <a:r>
              <a:rPr lang="ko-KR" altLang="en-US" dirty="0"/>
              <a:t> 아니라 도리에 어긋난 것이라 여김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4098" name="Picture 2" descr="https://mblogthumb-phinf.pstatic.net/20140613_186/azuir_1402616922193LsUfI_PNG/slide0047_image178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620689"/>
            <a:ext cx="3405890" cy="29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16BE097C-FA4F-44E2-89E4-44F9BAB0C536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의복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808" y="2657511"/>
            <a:ext cx="8024272" cy="1685754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 에도 시대</a:t>
            </a:r>
            <a:r>
              <a:rPr lang="en-US" altLang="ko-KR" dirty="0"/>
              <a:t>&gt;(1603~1867)</a:t>
            </a:r>
          </a:p>
          <a:p>
            <a:r>
              <a:rPr lang="ko-KR" altLang="en-US" dirty="0"/>
              <a:t>무사의 대표 공복 </a:t>
            </a:r>
            <a:r>
              <a:rPr lang="en-US" altLang="ko-KR" dirty="0"/>
              <a:t>,</a:t>
            </a:r>
            <a:r>
              <a:rPr lang="ko-KR" altLang="en-US" dirty="0"/>
              <a:t>예복 </a:t>
            </a:r>
            <a:r>
              <a:rPr lang="en-US" altLang="ko-KR" dirty="0"/>
              <a:t>: </a:t>
            </a:r>
            <a:r>
              <a:rPr lang="ko-KR" altLang="en-US" dirty="0" err="1"/>
              <a:t>가미시모</a:t>
            </a:r>
            <a:endParaRPr lang="en-US" altLang="ko-KR" dirty="0"/>
          </a:p>
          <a:p>
            <a:r>
              <a:rPr lang="ko-KR" altLang="en-US" dirty="0" err="1"/>
              <a:t>가타기누와</a:t>
            </a:r>
            <a:r>
              <a:rPr lang="ko-KR" altLang="en-US" dirty="0"/>
              <a:t> </a:t>
            </a:r>
            <a:r>
              <a:rPr lang="ko-KR" altLang="en-US" dirty="0" err="1"/>
              <a:t>하카마를</a:t>
            </a:r>
            <a:r>
              <a:rPr lang="ko-KR" altLang="en-US" dirty="0"/>
              <a:t> 같은 천으로 만든 한 </a:t>
            </a:r>
            <a:r>
              <a:rPr lang="ko-KR" altLang="en-US" dirty="0" err="1"/>
              <a:t>벌옷</a:t>
            </a:r>
            <a:endParaRPr lang="en-US" altLang="ko-KR" dirty="0"/>
          </a:p>
          <a:p>
            <a:r>
              <a:rPr lang="ko-KR" altLang="ko-KR" dirty="0" smtClean="0"/>
              <a:t>일부 </a:t>
            </a:r>
            <a:r>
              <a:rPr lang="ko-KR" altLang="ko-KR" dirty="0"/>
              <a:t>다이묘나 </a:t>
            </a:r>
            <a:r>
              <a:rPr lang="ko-KR" altLang="ko-KR" dirty="0" err="1"/>
              <a:t>쇼군중에는</a:t>
            </a:r>
            <a:r>
              <a:rPr lang="ko-KR" altLang="ko-KR" dirty="0"/>
              <a:t> 금란과 같은 고급 옷감을 사용하</a:t>
            </a:r>
            <a:r>
              <a:rPr lang="ko-KR" altLang="en-US" dirty="0"/>
              <a:t>기도 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69" y="2975972"/>
            <a:ext cx="2702629" cy="3605803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A3FD0BF-0084-411C-8633-1A2369793016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180169" y="2472845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 err="1"/>
              <a:t>한바카마의</a:t>
            </a:r>
            <a:r>
              <a:rPr lang="ko-KR" altLang="en-US" dirty="0"/>
              <a:t> </a:t>
            </a:r>
            <a:r>
              <a:rPr lang="ko-KR" altLang="en-US" dirty="0" err="1"/>
              <a:t>가미시모</a:t>
            </a:r>
            <a:r>
              <a:rPr lang="en-US" altLang="ko-KR" dirty="0"/>
              <a:t>&gt;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68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의복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022" y="2570001"/>
            <a:ext cx="11351603" cy="3935573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근대 이후</a:t>
            </a:r>
            <a:r>
              <a:rPr lang="en-US" altLang="ko-KR" dirty="0"/>
              <a:t>&gt;(1869~)</a:t>
            </a:r>
          </a:p>
          <a:p>
            <a:r>
              <a:rPr lang="en-US" altLang="ko-KR" dirty="0"/>
              <a:t>1.</a:t>
            </a:r>
            <a:r>
              <a:rPr lang="ko-KR" altLang="en-US" dirty="0" err="1"/>
              <a:t>후리소데</a:t>
            </a:r>
            <a:endParaRPr lang="en-US" altLang="ko-KR" dirty="0"/>
          </a:p>
          <a:p>
            <a:r>
              <a:rPr lang="ko-KR" altLang="en-US" dirty="0"/>
              <a:t>기모노 가운데 가장 화려한 것으로 성인식</a:t>
            </a:r>
            <a:r>
              <a:rPr lang="en-US" altLang="ko-KR" dirty="0"/>
              <a:t>,</a:t>
            </a:r>
            <a:r>
              <a:rPr lang="ko-KR" altLang="en-US" dirty="0"/>
              <a:t>결혼식 등에 입는 미혼 여성 제</a:t>
            </a:r>
            <a:r>
              <a:rPr lang="en-US" altLang="ko-KR" dirty="0"/>
              <a:t>1</a:t>
            </a:r>
            <a:r>
              <a:rPr lang="ko-KR" altLang="en-US" dirty="0"/>
              <a:t>예복</a:t>
            </a:r>
            <a:endParaRPr lang="en-US" altLang="ko-KR" dirty="0"/>
          </a:p>
          <a:p>
            <a:r>
              <a:rPr lang="ko-KR" altLang="en-US" dirty="0"/>
              <a:t>소매가 길고 자수나 염색을 이용하여 화려한 무늬로 장식하는 것이 특징이다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sz="2600" dirty="0"/>
          </a:p>
          <a:p>
            <a:r>
              <a:rPr lang="en-US" altLang="ko-KR" dirty="0"/>
              <a:t>2.</a:t>
            </a:r>
            <a:r>
              <a:rPr lang="ko-KR" altLang="en-US" dirty="0" err="1"/>
              <a:t>토메소데</a:t>
            </a:r>
            <a:endParaRPr lang="en-US" altLang="ko-KR" dirty="0"/>
          </a:p>
          <a:p>
            <a:r>
              <a:rPr lang="ko-KR" altLang="en-US" dirty="0"/>
              <a:t>기혼자의 제</a:t>
            </a:r>
            <a:r>
              <a:rPr lang="en-US" altLang="ko-KR" dirty="0"/>
              <a:t>1</a:t>
            </a:r>
            <a:r>
              <a:rPr lang="ko-KR" altLang="en-US" dirty="0"/>
              <a:t>정장으로 격조가 높은 기모노이다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결혼식이나 피로연에 참석하는 기혼부인들만 착용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16" y="2665251"/>
            <a:ext cx="2473902" cy="2430624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3CF559D0-FAA0-4B7C-BB25-9B1405A3B7F1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/>
              <a:t>                    </a:t>
            </a:r>
            <a:r>
              <a:rPr lang="ko-KR" altLang="en-US">
                <a:solidFill>
                  <a:schemeClr val="tx1"/>
                </a:solidFill>
              </a:rPr>
              <a:t>일본의 의복 문화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00" y="4295323"/>
            <a:ext cx="1965925" cy="21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1955" y="872068"/>
            <a:ext cx="8761413" cy="706964"/>
          </a:xfrm>
        </p:spPr>
        <p:txBody>
          <a:bodyPr/>
          <a:lstStyle/>
          <a:p>
            <a:r>
              <a:rPr lang="en-US" altLang="ko-KR" dirty="0"/>
              <a:t>       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5610" y="2430613"/>
            <a:ext cx="11079165" cy="3999094"/>
          </a:xfr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식 문화 배경</a:t>
            </a:r>
            <a:endParaRPr lang="en-US" altLang="ko-KR" dirty="0"/>
          </a:p>
          <a:p>
            <a:r>
              <a:rPr lang="ko-KR" altLang="en-US" dirty="0"/>
              <a:t>섬나라로 세계 </a:t>
            </a:r>
            <a:r>
              <a:rPr lang="en-US" altLang="ko-KR" dirty="0"/>
              <a:t>3</a:t>
            </a:r>
            <a:r>
              <a:rPr lang="ko-KR" altLang="en-US" dirty="0" err="1"/>
              <a:t>대어장</a:t>
            </a:r>
            <a:r>
              <a:rPr lang="ko-KR" altLang="en-US" dirty="0"/>
              <a:t> 중 하나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      -&gt; </a:t>
            </a:r>
            <a:r>
              <a:rPr lang="ko-KR" altLang="en-US" dirty="0"/>
              <a:t>해조류</a:t>
            </a:r>
            <a:r>
              <a:rPr lang="en-US" altLang="ko-KR" dirty="0"/>
              <a:t>, </a:t>
            </a:r>
            <a:r>
              <a:rPr lang="ko-KR" altLang="en-US" dirty="0"/>
              <a:t>생선요리 발달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ko-KR" altLang="en-US" dirty="0"/>
              <a:t>남 </a:t>
            </a:r>
            <a:r>
              <a:rPr lang="en-US" altLang="ko-KR" dirty="0"/>
              <a:t>, </a:t>
            </a:r>
            <a:r>
              <a:rPr lang="ko-KR" altLang="en-US" dirty="0"/>
              <a:t>북으로 길게 뻗은 지형 특성 상 지방 마다 특색 있는 음식 발달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51" y="2663504"/>
            <a:ext cx="2746154" cy="2160488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14D1DA45-C077-4282-9321-3522DA227930}"/>
              </a:ext>
            </a:extLst>
          </p:cNvPr>
          <p:cNvSpPr txBox="1">
            <a:spLocks/>
          </p:cNvSpPr>
          <p:nvPr/>
        </p:nvSpPr>
        <p:spPr bwMode="gray">
          <a:xfrm>
            <a:off x="1317428" y="799694"/>
            <a:ext cx="8761413" cy="706964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6">
                <a:lumMod val="40000"/>
                <a:lumOff val="60000"/>
                <a:alpha val="99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/>
              <a:t>                    </a:t>
            </a:r>
            <a:r>
              <a:rPr lang="ko-KR" altLang="en-US" dirty="0">
                <a:solidFill>
                  <a:schemeClr val="tx1"/>
                </a:solidFill>
              </a:rPr>
              <a:t>일본의 식 문화    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80" y="2834955"/>
            <a:ext cx="3953229" cy="33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629</TotalTime>
  <Words>937</Words>
  <Application>Microsoft Office PowerPoint</Application>
  <PresentationFormat>와이드스크린</PresentationFormat>
  <Paragraphs>212</Paragraphs>
  <Slides>22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メイリオ</vt:lpstr>
      <vt:lpstr>맑은 고딕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이온(회의실)</vt:lpstr>
      <vt:lpstr>PowerPoint 프레젠테이션</vt:lpstr>
      <vt:lpstr>                           목        차</vt:lpstr>
      <vt:lpstr>PowerPoint 프레젠테이션</vt:lpstr>
      <vt:lpstr>                    일본의 의복 문화</vt:lpstr>
      <vt:lpstr>                    일본의 의복 문화     </vt:lpstr>
      <vt:lpstr>                      일본의 의복 문화</vt:lpstr>
      <vt:lpstr>                      일본의 의복 문화</vt:lpstr>
      <vt:lpstr>                      일본의 의복 문화</vt:lpstr>
      <vt:lpstr>                           일본의 식 문화</vt:lpstr>
      <vt:lpstr>일본의 식 문화 </vt:lpstr>
      <vt:lpstr>                        일본의 식 문화</vt:lpstr>
      <vt:lpstr>                             일본의 식 문화</vt:lpstr>
      <vt:lpstr>                            일본의 식 문화</vt:lpstr>
      <vt:lpstr>                          일본의 식 문화</vt:lpstr>
      <vt:lpstr>                          일본의 식 문화</vt:lpstr>
      <vt:lpstr>                            일본의 식 문화</vt:lpstr>
      <vt:lpstr>                          일본의 주거 문화</vt:lpstr>
      <vt:lpstr>                          일본의 주거 문화</vt:lpstr>
      <vt:lpstr>                          일본의 주거 문화</vt:lpstr>
      <vt:lpstr>                          일본의 주거 문화</vt:lpstr>
      <vt:lpstr>                          일본의 주거 문화</vt:lpstr>
      <vt:lpstr>                          일본 의식주 문화 영상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의식주 문화의 특징</dc:title>
  <dc:creator>PC</dc:creator>
  <cp:lastModifiedBy>PC</cp:lastModifiedBy>
  <cp:revision>55</cp:revision>
  <dcterms:created xsi:type="dcterms:W3CDTF">2020-09-21T12:29:17Z</dcterms:created>
  <dcterms:modified xsi:type="dcterms:W3CDTF">2020-12-02T02:37:44Z</dcterms:modified>
</cp:coreProperties>
</file>