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70" r:id="rId9"/>
    <p:sldId id="269" r:id="rId10"/>
    <p:sldId id="258" r:id="rId11"/>
    <p:sldId id="259" r:id="rId12"/>
    <p:sldId id="271" r:id="rId13"/>
    <p:sldId id="272" r:id="rId14"/>
    <p:sldId id="260" r:id="rId15"/>
    <p:sldId id="261" r:id="rId16"/>
    <p:sldId id="26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10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06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50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8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47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428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70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33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12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93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36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54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8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10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1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5F37-B26B-4621-8F35-4DEAC3822F96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AF21EE-65BF-498E-8CF0-4632368D2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44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89212" y="1295400"/>
            <a:ext cx="8915399" cy="2262781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일본사회와 관광 과제 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89212" y="4683036"/>
            <a:ext cx="8915399" cy="112628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21609382 </a:t>
            </a:r>
            <a:r>
              <a:rPr lang="ko-KR" altLang="en-US" sz="2800" dirty="0" smtClean="0"/>
              <a:t>경제학과 </a:t>
            </a:r>
            <a:r>
              <a:rPr lang="ko-KR" altLang="en-US" sz="2800" dirty="0" err="1" smtClean="0"/>
              <a:t>최장순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574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7661"/>
          </a:xfrm>
        </p:spPr>
        <p:txBody>
          <a:bodyPr/>
          <a:lstStyle/>
          <a:p>
            <a:r>
              <a:rPr lang="ko-KR" altLang="en-US" dirty="0" smtClean="0"/>
              <a:t>자유민권운동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699" y="3120571"/>
            <a:ext cx="3129133" cy="153851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8054832" y="1667327"/>
            <a:ext cx="2177143" cy="13788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견백서</a:t>
            </a:r>
            <a:r>
              <a:rPr lang="ko-KR" altLang="en-US" dirty="0" smtClean="0">
                <a:solidFill>
                  <a:schemeClr val="tx1"/>
                </a:solidFill>
              </a:rPr>
              <a:t> 제출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772000" y="4659087"/>
            <a:ext cx="2177143" cy="13788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삼신법</a:t>
            </a:r>
            <a:r>
              <a:rPr lang="ko-KR" altLang="en-US" dirty="0" smtClean="0">
                <a:solidFill>
                  <a:schemeClr val="tx1"/>
                </a:solidFill>
              </a:rPr>
              <a:t> 제정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772452" y="1752599"/>
            <a:ext cx="2177143" cy="13788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애국공당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8054832" y="4658400"/>
            <a:ext cx="2177143" cy="13788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서양문물유입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02883" y="2061029"/>
            <a:ext cx="2174764" cy="573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이타가키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다이스케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6" name="직선 화살표 연결선 15"/>
          <p:cNvCxnSpPr>
            <a:stCxn id="12" idx="2"/>
            <a:endCxn id="4" idx="0"/>
          </p:cNvCxnSpPr>
          <p:nvPr/>
        </p:nvCxnSpPr>
        <p:spPr>
          <a:xfrm>
            <a:off x="6490264" y="2634343"/>
            <a:ext cx="0" cy="48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7415" y="624110"/>
            <a:ext cx="1750656" cy="3309261"/>
          </a:xfrm>
          <a:prstGeom prst="rect">
            <a:avLst/>
          </a:prstGeom>
        </p:spPr>
      </p:pic>
      <p:pic>
        <p:nvPicPr>
          <p:cNvPr id="29" name="내용 개체 틀 2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52904" y="624108"/>
            <a:ext cx="2838409" cy="32980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442" y="624110"/>
            <a:ext cx="1751757" cy="3298067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2927413" y="624110"/>
            <a:ext cx="1775216" cy="329806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2927413" y="624110"/>
            <a:ext cx="1750658" cy="329806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055442" y="624109"/>
            <a:ext cx="1751757" cy="3298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5055443" y="624108"/>
            <a:ext cx="1751756" cy="329807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2927415" y="4015033"/>
            <a:ext cx="1775214" cy="484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err="1" smtClean="0">
                <a:solidFill>
                  <a:schemeClr val="tx1"/>
                </a:solidFill>
              </a:rPr>
              <a:t>오쿠보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도시미치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55442" y="4015033"/>
            <a:ext cx="1751758" cy="484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사이고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다카모리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552903" y="4015033"/>
            <a:ext cx="2838409" cy="484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이토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히로부미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오른쪽 화살표 30"/>
          <p:cNvSpPr/>
          <p:nvPr/>
        </p:nvSpPr>
        <p:spPr>
          <a:xfrm>
            <a:off x="6995885" y="1930400"/>
            <a:ext cx="1368332" cy="120468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꺾인 연결선 40"/>
          <p:cNvCxnSpPr>
            <a:stCxn id="30" idx="2"/>
          </p:cNvCxnSpPr>
          <p:nvPr/>
        </p:nvCxnSpPr>
        <p:spPr>
          <a:xfrm rot="5400000">
            <a:off x="8034054" y="3795089"/>
            <a:ext cx="1233714" cy="264239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2927413" y="5116286"/>
            <a:ext cx="4286187" cy="1139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점진적 국회개설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</a:rPr>
              <a:t>강력한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군주권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</a:rPr>
              <a:t>일본제국헌법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  <p:bldP spid="3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624114"/>
            <a:ext cx="8915400" cy="5359679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제국의회</a:t>
            </a:r>
            <a:endParaRPr lang="en-US" altLang="ko-KR" sz="4000" dirty="0" smtClean="0"/>
          </a:p>
          <a:p>
            <a:endParaRPr lang="en-US" altLang="ko-KR" sz="4000" dirty="0"/>
          </a:p>
          <a:p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865086"/>
            <a:ext cx="4572000" cy="2286000"/>
          </a:xfrm>
          <a:prstGeom prst="rect">
            <a:avLst/>
          </a:prstGeom>
        </p:spPr>
      </p:pic>
      <p:sp>
        <p:nvSpPr>
          <p:cNvPr id="7" name="아래쪽 화살표 6"/>
          <p:cNvSpPr/>
          <p:nvPr/>
        </p:nvSpPr>
        <p:spPr>
          <a:xfrm>
            <a:off x="3860800" y="4151086"/>
            <a:ext cx="1262744" cy="6042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89212" y="5036457"/>
            <a:ext cx="4572000" cy="947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 제국주의의 시작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846" y="473982"/>
            <a:ext cx="35242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437382"/>
            <a:ext cx="8915400" cy="5461279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의회 설립 이후 제국주의적 행보</a:t>
            </a:r>
            <a:endParaRPr lang="en-US" altLang="ko-KR" sz="4000" dirty="0" smtClean="0"/>
          </a:p>
          <a:p>
            <a:endParaRPr lang="ko-KR" altLang="en-US" sz="4000" dirty="0"/>
          </a:p>
        </p:txBody>
      </p:sp>
      <p:sp>
        <p:nvSpPr>
          <p:cNvPr id="4" name="직사각형 3"/>
          <p:cNvSpPr/>
          <p:nvPr/>
        </p:nvSpPr>
        <p:spPr>
          <a:xfrm>
            <a:off x="3178629" y="1901371"/>
            <a:ext cx="1756228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공업 발달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63772" y="1901371"/>
            <a:ext cx="1756228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한국 중국 경제적 침투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684192" y="1852524"/>
            <a:ext cx="1756228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제국주의 형성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84192" y="4218352"/>
            <a:ext cx="1756228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청일전쟁 승리 후 타이완 점령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63772" y="4218352"/>
            <a:ext cx="1756228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러일전쟁 승리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78629" y="4218352"/>
            <a:ext cx="1756228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을사늑약</a:t>
            </a:r>
            <a:r>
              <a:rPr lang="ko-KR" altLang="en-US" dirty="0" smtClean="0">
                <a:solidFill>
                  <a:schemeClr val="tx1"/>
                </a:solidFill>
              </a:rPr>
              <a:t> 체결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/>
          <p:cNvCxnSpPr>
            <a:stCxn id="4" idx="3"/>
            <a:endCxn id="5" idx="1"/>
          </p:cNvCxnSpPr>
          <p:nvPr/>
        </p:nvCxnSpPr>
        <p:spPr>
          <a:xfrm>
            <a:off x="4934857" y="2561771"/>
            <a:ext cx="92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</p:cNvCxnSpPr>
          <p:nvPr/>
        </p:nvCxnSpPr>
        <p:spPr>
          <a:xfrm>
            <a:off x="7620000" y="2561771"/>
            <a:ext cx="1064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6" idx="2"/>
            <a:endCxn id="7" idx="0"/>
          </p:cNvCxnSpPr>
          <p:nvPr/>
        </p:nvCxnSpPr>
        <p:spPr>
          <a:xfrm>
            <a:off x="9562306" y="3173324"/>
            <a:ext cx="0" cy="104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7" idx="1"/>
            <a:endCxn id="8" idx="3"/>
          </p:cNvCxnSpPr>
          <p:nvPr/>
        </p:nvCxnSpPr>
        <p:spPr>
          <a:xfrm flipH="1">
            <a:off x="7620000" y="4878752"/>
            <a:ext cx="1064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8" idx="1"/>
            <a:endCxn id="11" idx="3"/>
          </p:cNvCxnSpPr>
          <p:nvPr/>
        </p:nvCxnSpPr>
        <p:spPr>
          <a:xfrm flipH="1">
            <a:off x="4934857" y="4878752"/>
            <a:ext cx="92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5669" y="580571"/>
            <a:ext cx="8915400" cy="5330651"/>
          </a:xfrm>
        </p:spPr>
        <p:txBody>
          <a:bodyPr>
            <a:normAutofit/>
          </a:bodyPr>
          <a:lstStyle/>
          <a:p>
            <a:r>
              <a:rPr lang="ko-KR" altLang="en-US" sz="4000" dirty="0" err="1" smtClean="0"/>
              <a:t>정한론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정조론</a:t>
            </a:r>
            <a:r>
              <a:rPr lang="en-US" altLang="ko-KR" sz="4000" dirty="0" smtClean="0"/>
              <a:t>)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26" y="1372683"/>
            <a:ext cx="1846800" cy="26059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628" y="3894386"/>
            <a:ext cx="1846846" cy="2412000"/>
          </a:xfrm>
          <a:prstGeom prst="rect">
            <a:avLst/>
          </a:prstGeom>
        </p:spPr>
      </p:pic>
      <p:cxnSp>
        <p:nvCxnSpPr>
          <p:cNvPr id="12" name="꺾인 연결선 11"/>
          <p:cNvCxnSpPr/>
          <p:nvPr/>
        </p:nvCxnSpPr>
        <p:spPr>
          <a:xfrm>
            <a:off x="4264426" y="2554514"/>
            <a:ext cx="1831574" cy="142408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/>
          <p:nvPr/>
        </p:nvCxnSpPr>
        <p:spPr>
          <a:xfrm flipV="1">
            <a:off x="4248549" y="3978595"/>
            <a:ext cx="931640" cy="112179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284686" y="2554514"/>
            <a:ext cx="2307771" cy="2545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일본 내 문제 해결책 및 성장방법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753600" y="2554514"/>
            <a:ext cx="2336800" cy="2545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무력을 통한 조선정벌</a:t>
            </a:r>
            <a:r>
              <a:rPr lang="en-US" altLang="ko-KR" sz="2800" dirty="0" smtClean="0">
                <a:solidFill>
                  <a:schemeClr val="tx1"/>
                </a:solidFill>
              </a:rPr>
              <a:t>!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8839200" y="3686629"/>
            <a:ext cx="783771" cy="43542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0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537029"/>
            <a:ext cx="8915400" cy="5374193"/>
          </a:xfrm>
        </p:spPr>
        <p:txBody>
          <a:bodyPr/>
          <a:lstStyle/>
          <a:p>
            <a:r>
              <a:rPr lang="ko-KR" altLang="en-US" sz="4000" dirty="0" smtClean="0"/>
              <a:t>초기의 </a:t>
            </a:r>
            <a:r>
              <a:rPr lang="ko-KR" altLang="en-US" sz="4000" dirty="0" err="1" smtClean="0"/>
              <a:t>정한론</a:t>
            </a:r>
            <a:endParaRPr lang="en-US" altLang="ko-KR" sz="4000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332959"/>
            <a:ext cx="2345645" cy="17295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589212" y="3062514"/>
            <a:ext cx="2345645" cy="624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부국강병 군국주의자들의 토론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050971" y="2197736"/>
            <a:ext cx="696685" cy="4354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0" y="1382579"/>
            <a:ext cx="2148115" cy="172955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940800" y="3126649"/>
            <a:ext cx="2137797" cy="559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사절파견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8244115" y="2197735"/>
            <a:ext cx="696685" cy="4354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upload.wikimedia.org/wikipedia/commons/thumb/1/18/Heungseon_Daewongun_Portrait.jpg/355px-Heungseon_Daewongun_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57" y="1332959"/>
            <a:ext cx="2345645" cy="17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5796356" y="3062514"/>
            <a:ext cx="2345645" cy="624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쇄국정책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264" y="4293870"/>
            <a:ext cx="2222651" cy="1742212"/>
          </a:xfrm>
          <a:prstGeom prst="rect">
            <a:avLst/>
          </a:prstGeom>
        </p:spPr>
      </p:pic>
      <p:sp>
        <p:nvSpPr>
          <p:cNvPr id="12" name="아래쪽 화살표 11"/>
          <p:cNvSpPr/>
          <p:nvPr/>
        </p:nvSpPr>
        <p:spPr>
          <a:xfrm>
            <a:off x="9864554" y="3800384"/>
            <a:ext cx="290287" cy="37973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866264" y="6033724"/>
            <a:ext cx="2212333" cy="624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이와쿠라사절단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내실을 다지자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356" y="4293870"/>
            <a:ext cx="2345645" cy="172955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747656" y="6033723"/>
            <a:ext cx="2394345" cy="559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사절파견중지 이후 반란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 rot="10800000">
            <a:off x="4934857" y="5158647"/>
            <a:ext cx="696685" cy="4354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10800000">
            <a:off x="8103106" y="5143048"/>
            <a:ext cx="696685" cy="4354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397" y="4304168"/>
            <a:ext cx="2345645" cy="1729555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443106" y="5983541"/>
            <a:ext cx="2394345" cy="559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반란 실패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이후 </a:t>
            </a:r>
            <a:r>
              <a:rPr lang="ko-KR" altLang="en-US" dirty="0" err="1" smtClean="0">
                <a:solidFill>
                  <a:schemeClr val="tx1"/>
                </a:solidFill>
              </a:rPr>
              <a:t>정한론</a:t>
            </a:r>
            <a:r>
              <a:rPr lang="ko-KR" altLang="en-US" dirty="0" smtClean="0">
                <a:solidFill>
                  <a:schemeClr val="tx1"/>
                </a:solidFill>
              </a:rPr>
              <a:t> 잠정 중지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443106" y="4304168"/>
            <a:ext cx="2326936" cy="16793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2443106" y="4293870"/>
            <a:ext cx="2279876" cy="168967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566057"/>
            <a:ext cx="8915400" cy="5345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4000" dirty="0" smtClean="0"/>
              <a:t>1880</a:t>
            </a:r>
            <a:r>
              <a:rPr lang="ko-KR" altLang="en-US" sz="4000" dirty="0" smtClean="0"/>
              <a:t>년 </a:t>
            </a:r>
            <a:r>
              <a:rPr lang="ko-KR" altLang="en-US" sz="4000" dirty="0" err="1" smtClean="0"/>
              <a:t>정한론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smtClean="0"/>
              <a:t>갑신정변 실패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smtClean="0"/>
              <a:t>정변 관련자 연좌제 처벌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smtClean="0"/>
              <a:t>조선의 멸망 기원</a:t>
            </a:r>
            <a:endParaRPr lang="en-US" altLang="ko-KR" sz="4000" dirty="0" smtClean="0"/>
          </a:p>
          <a:p>
            <a:pPr marL="0" indent="0">
              <a:buNone/>
            </a:pPr>
            <a:endParaRPr lang="en-US" altLang="ko-KR" sz="4000" dirty="0" smtClean="0"/>
          </a:p>
          <a:p>
            <a:r>
              <a:rPr lang="ko-KR" altLang="en-US" sz="4000" dirty="0" err="1" smtClean="0"/>
              <a:t>정한론</a:t>
            </a:r>
            <a:r>
              <a:rPr lang="ko-KR" altLang="en-US" sz="4000" dirty="0" smtClean="0"/>
              <a:t> 다시 대두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82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508000"/>
            <a:ext cx="8915400" cy="5403222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당시 사회의 대한 제국 및 중국의 상황</a:t>
            </a:r>
            <a:endParaRPr lang="en-US" altLang="ko-KR" sz="2800" dirty="0"/>
          </a:p>
          <a:p>
            <a:endParaRPr lang="en-US" altLang="ko-KR" sz="4000" dirty="0" smtClean="0"/>
          </a:p>
          <a:p>
            <a:r>
              <a:rPr lang="ko-KR" altLang="en-US" sz="2400" dirty="0" smtClean="0"/>
              <a:t>대한제국 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중국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청나라</a:t>
            </a:r>
            <a:r>
              <a:rPr lang="en-US" altLang="ko-KR" sz="2400" dirty="0" smtClean="0"/>
              <a:t>)</a:t>
            </a:r>
          </a:p>
          <a:p>
            <a:endParaRPr lang="en-US" altLang="ko-KR" sz="24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3004458" y="2278743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갑신정변 실패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190446" y="2278743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관련자 연좌제 처벌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376434" y="2278743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조선 혐오 사상 급증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562422" y="2278743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정한론</a:t>
            </a:r>
            <a:r>
              <a:rPr lang="ko-KR" altLang="en-US" dirty="0" smtClean="0">
                <a:solidFill>
                  <a:schemeClr val="tx1"/>
                </a:solidFill>
              </a:rPr>
              <a:t> 대두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04458" y="4528457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중일전쟁 패배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90446" y="4528457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만주사변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462158" y="4528457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국공내전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562422" y="4542971"/>
            <a:ext cx="1770742" cy="725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시안사건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438" y="838994"/>
            <a:ext cx="3486150" cy="45815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65438" y="5420519"/>
            <a:ext cx="3486150" cy="660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후쿠가와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유키치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양쪽 대괄호 6"/>
          <p:cNvSpPr/>
          <p:nvPr/>
        </p:nvSpPr>
        <p:spPr>
          <a:xfrm>
            <a:off x="6633029" y="2510971"/>
            <a:ext cx="5312228" cy="1915886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865257" y="3007249"/>
            <a:ext cx="4920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ko-KR" alt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조선 인민 일반의 이해 어떤지를 논할 때는 멸망이야말로 오히려 그들의 행복을 크게 하는 방편이다</a:t>
            </a:r>
            <a:r>
              <a:rPr lang="en-US" altLang="ko-K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4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90286"/>
            <a:ext cx="8915400" cy="5620936"/>
          </a:xfrm>
        </p:spPr>
        <p:txBody>
          <a:bodyPr>
            <a:normAutofit lnSpcReduction="10000"/>
          </a:bodyPr>
          <a:lstStyle/>
          <a:p>
            <a:r>
              <a:rPr lang="ko-KR" altLang="en-US" sz="4000" dirty="0" smtClean="0"/>
              <a:t>요약</a:t>
            </a:r>
            <a:endParaRPr lang="en-US" altLang="ko-KR" sz="4000" dirty="0" smtClean="0"/>
          </a:p>
          <a:p>
            <a:endParaRPr lang="en-US" altLang="ko-KR" sz="4000" dirty="0"/>
          </a:p>
          <a:p>
            <a:r>
              <a:rPr lang="ko-KR" altLang="en-US" sz="2400" dirty="0" smtClean="0"/>
              <a:t>제국주의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군국주의</a:t>
            </a:r>
            <a:r>
              <a:rPr lang="en-US" altLang="ko-KR" sz="2400" dirty="0" smtClean="0"/>
              <a:t>)</a:t>
            </a:r>
            <a:br>
              <a:rPr lang="en-US" altLang="ko-KR" sz="2400" dirty="0" smtClean="0"/>
            </a:b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근대적 부국강병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시대적 흐름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23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40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주제</a:t>
            </a:r>
            <a:r>
              <a:rPr lang="en-US" altLang="ko-KR" sz="40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:</a:t>
            </a:r>
            <a:r>
              <a:rPr lang="ko-KR" altLang="en-US" sz="40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일본 제국주의사회의 등장배경과 그 </a:t>
            </a:r>
            <a:r>
              <a:rPr lang="ko-KR" altLang="en-US" sz="400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당시 </a:t>
            </a:r>
            <a:r>
              <a:rPr lang="ko-KR" altLang="en-US" sz="400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사회 </a:t>
            </a:r>
            <a:r>
              <a:rPr lang="ko-KR" altLang="en-US" sz="40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분위기 </a:t>
            </a:r>
            <a:endParaRPr lang="ko-KR" altLang="en-US" sz="4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92925" y="2340427"/>
            <a:ext cx="8915400" cy="4060372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endParaRPr lang="en-US" altLang="ko-KR" sz="2800" i="1" dirty="0"/>
          </a:p>
          <a:p>
            <a:pPr marL="0" indent="0" algn="ctr">
              <a:buNone/>
            </a:pPr>
            <a:endParaRPr lang="en-US" altLang="ko-KR" sz="2800" i="1" dirty="0" smtClean="0"/>
          </a:p>
          <a:p>
            <a:pPr marL="0" indent="0" algn="ctr">
              <a:buNone/>
            </a:pPr>
            <a:r>
              <a:rPr lang="ko-KR" altLang="en-US" sz="2800" dirty="0" smtClean="0"/>
              <a:t> 목차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막부말기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err="1" smtClean="0"/>
              <a:t>메이지유신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/>
              <a:t>자유민권운동과 제국의회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r>
              <a:rPr lang="ko-KR" altLang="en-US" sz="2800" dirty="0" err="1" smtClean="0"/>
              <a:t>정한론</a:t>
            </a:r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6167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449943"/>
            <a:ext cx="8915400" cy="5461279"/>
          </a:xfrm>
        </p:spPr>
        <p:txBody>
          <a:bodyPr>
            <a:normAutofit/>
          </a:bodyPr>
          <a:lstStyle/>
          <a:p>
            <a:pPr algn="ctr"/>
            <a:endParaRPr lang="en-US" altLang="ko-KR" sz="4000" dirty="0"/>
          </a:p>
          <a:p>
            <a:pPr algn="ctr"/>
            <a:endParaRPr lang="en-US" altLang="ko-KR" sz="4000" dirty="0" smtClean="0"/>
          </a:p>
          <a:p>
            <a:pPr algn="ctr"/>
            <a:endParaRPr lang="en-US" altLang="ko-KR" sz="4000" dirty="0"/>
          </a:p>
          <a:p>
            <a:pPr algn="ctr"/>
            <a:r>
              <a:rPr lang="ko-KR" altLang="en-US" sz="4000" dirty="0" smtClean="0"/>
              <a:t>감사합니다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993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653143"/>
            <a:ext cx="8915400" cy="5258079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막부말기</a:t>
            </a:r>
            <a:endParaRPr lang="en-US" altLang="ko-KR" sz="4000" dirty="0" smtClean="0"/>
          </a:p>
          <a:p>
            <a:endParaRPr lang="en-US" altLang="ko-KR" sz="4000" dirty="0"/>
          </a:p>
          <a:p>
            <a:r>
              <a:rPr lang="ko-KR" altLang="en-US" sz="2400" dirty="0" smtClean="0"/>
              <a:t>막부의 정치 비판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개혁 여론 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err="1" smtClean="0"/>
              <a:t>반막부파의</a:t>
            </a:r>
            <a:r>
              <a:rPr lang="ko-KR" altLang="en-US" sz="2400" dirty="0" smtClean="0"/>
              <a:t> 정권장악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err="1"/>
              <a:t>도쿠가와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요시노부의</a:t>
            </a:r>
            <a:r>
              <a:rPr lang="ko-KR" altLang="en-US" sz="2400" dirty="0"/>
              <a:t> 대정봉환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 smtClean="0"/>
              <a:t>일본제국의 수립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02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493486"/>
            <a:ext cx="8915400" cy="5417736"/>
          </a:xfrm>
        </p:spPr>
        <p:txBody>
          <a:bodyPr>
            <a:normAutofit/>
          </a:bodyPr>
          <a:lstStyle/>
          <a:p>
            <a:r>
              <a:rPr lang="ko-KR" altLang="en-US" sz="4000" dirty="0" err="1" smtClean="0"/>
              <a:t>도쿠가와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요시노부의</a:t>
            </a:r>
            <a:r>
              <a:rPr lang="ko-KR" altLang="en-US" sz="4000" dirty="0" smtClean="0"/>
              <a:t> 대정봉환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22" y="1505143"/>
            <a:ext cx="3919764" cy="428996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498670" y="1505143"/>
            <a:ext cx="2022702" cy="2177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막부의 타도의 시작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천황의 국가 통치권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664020" y="3734080"/>
            <a:ext cx="2022702" cy="2177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왕정복고 및 일본제국 탄생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8" name="꺾인 연결선 7"/>
          <p:cNvCxnSpPr/>
          <p:nvPr/>
        </p:nvCxnSpPr>
        <p:spPr>
          <a:xfrm>
            <a:off x="6691086" y="2569029"/>
            <a:ext cx="812800" cy="5225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endCxn id="6" idx="1"/>
          </p:cNvCxnSpPr>
          <p:nvPr/>
        </p:nvCxnSpPr>
        <p:spPr>
          <a:xfrm>
            <a:off x="8810171" y="3734080"/>
            <a:ext cx="853849" cy="1088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638629"/>
            <a:ext cx="8915400" cy="5272593"/>
          </a:xfrm>
        </p:spPr>
        <p:txBody>
          <a:bodyPr>
            <a:normAutofit/>
          </a:bodyPr>
          <a:lstStyle/>
          <a:p>
            <a:r>
              <a:rPr lang="ko-KR" altLang="en-US" sz="4000" dirty="0" err="1" smtClean="0"/>
              <a:t>메이지유신</a:t>
            </a:r>
            <a:endParaRPr lang="en-US" altLang="ko-KR" sz="4000" dirty="0" smtClean="0"/>
          </a:p>
          <a:p>
            <a:endParaRPr lang="en-US" altLang="ko-KR" sz="4000" dirty="0"/>
          </a:p>
          <a:p>
            <a:r>
              <a:rPr lang="ko-KR" altLang="en-US" sz="3200" dirty="0" smtClean="0"/>
              <a:t>개혁의 내용</a:t>
            </a:r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ko-KR" altLang="en-US" sz="3200" dirty="0" smtClean="0"/>
              <a:t>종교정책</a:t>
            </a:r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ko-KR" altLang="en-US" sz="3200" dirty="0" smtClean="0"/>
              <a:t>외교정책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609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551543"/>
            <a:ext cx="8915400" cy="5359679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개혁의 내용</a:t>
            </a:r>
            <a:endParaRPr lang="en-US" altLang="ko-KR" sz="4000" dirty="0" smtClean="0"/>
          </a:p>
          <a:p>
            <a:endParaRPr lang="en-US" altLang="ko-KR" sz="4000" dirty="0"/>
          </a:p>
          <a:p>
            <a:r>
              <a:rPr lang="ko-KR" altLang="en-US" sz="2000" dirty="0" smtClean="0"/>
              <a:t>학제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err="1" smtClean="0"/>
              <a:t>징병령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지조개정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부국강병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4136571" y="3062514"/>
            <a:ext cx="2910341" cy="1770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046912" y="1770743"/>
            <a:ext cx="4680631" cy="333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chemeClr val="tx1"/>
                </a:solidFill>
              </a:rPr>
              <a:t>천황의 주도하 자본주의 육성과 군사력 강화</a:t>
            </a:r>
            <a:endParaRPr lang="ko-KR" alt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595086"/>
            <a:ext cx="8915400" cy="5316136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중앙행정</a:t>
            </a:r>
            <a:endParaRPr lang="en-US" altLang="ko-KR" sz="4000" dirty="0" smtClean="0"/>
          </a:p>
          <a:p>
            <a:endParaRPr lang="en-US" altLang="ko-KR" sz="4000" dirty="0"/>
          </a:p>
          <a:p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873829" y="2656114"/>
            <a:ext cx="2438400" cy="1857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막번체제</a:t>
            </a:r>
            <a:r>
              <a:rPr lang="ko-KR" altLang="en-US" dirty="0" smtClean="0">
                <a:solidFill>
                  <a:schemeClr val="tx1"/>
                </a:solidFill>
              </a:rPr>
              <a:t> 붕괴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27712" y="2656113"/>
            <a:ext cx="2438400" cy="1857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중앙집권 확립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781595" y="2656112"/>
            <a:ext cx="2438400" cy="1857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율령제</a:t>
            </a:r>
            <a:r>
              <a:rPr lang="ko-KR" altLang="en-US" dirty="0" smtClean="0">
                <a:solidFill>
                  <a:schemeClr val="tx1"/>
                </a:solidFill>
              </a:rPr>
              <a:t> 부활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8" name="직선 화살표 연결선 7"/>
          <p:cNvCxnSpPr>
            <a:stCxn id="4" idx="3"/>
            <a:endCxn id="5" idx="1"/>
          </p:cNvCxnSpPr>
          <p:nvPr/>
        </p:nvCxnSpPr>
        <p:spPr>
          <a:xfrm flipV="1">
            <a:off x="5312229" y="3585028"/>
            <a:ext cx="51548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3"/>
            <a:endCxn id="6" idx="1"/>
          </p:cNvCxnSpPr>
          <p:nvPr/>
        </p:nvCxnSpPr>
        <p:spPr>
          <a:xfrm flipV="1">
            <a:off x="8266112" y="3585027"/>
            <a:ext cx="51548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595086"/>
            <a:ext cx="8915400" cy="5316136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종교정책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endParaRPr lang="en-US" altLang="ko-KR" sz="4000" dirty="0"/>
          </a:p>
          <a:p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3802743" y="2351312"/>
            <a:ext cx="1756228" cy="17707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불교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7653677" y="2351313"/>
            <a:ext cx="1756228" cy="17707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기독교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>
            <a:stCxn id="4" idx="7"/>
          </p:cNvCxnSpPr>
          <p:nvPr/>
        </p:nvCxnSpPr>
        <p:spPr>
          <a:xfrm flipV="1">
            <a:off x="5301777" y="2061029"/>
            <a:ext cx="591023" cy="549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4" idx="1"/>
          </p:cNvCxnSpPr>
          <p:nvPr/>
        </p:nvCxnSpPr>
        <p:spPr>
          <a:xfrm flipH="1" flipV="1">
            <a:off x="3439886" y="2061029"/>
            <a:ext cx="620051" cy="549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4" idx="4"/>
          </p:cNvCxnSpPr>
          <p:nvPr/>
        </p:nvCxnSpPr>
        <p:spPr>
          <a:xfrm>
            <a:off x="4680857" y="4122055"/>
            <a:ext cx="0" cy="1074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5" idx="4"/>
          </p:cNvCxnSpPr>
          <p:nvPr/>
        </p:nvCxnSpPr>
        <p:spPr>
          <a:xfrm flipH="1">
            <a:off x="8531790" y="4122056"/>
            <a:ext cx="1" cy="1074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5" idx="0"/>
          </p:cNvCxnSpPr>
          <p:nvPr/>
        </p:nvCxnSpPr>
        <p:spPr>
          <a:xfrm flipH="1" flipV="1">
            <a:off x="8531790" y="1524000"/>
            <a:ext cx="1" cy="827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5558971" y="1219200"/>
            <a:ext cx="1487941" cy="841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신불분리령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84621" y="1219200"/>
            <a:ext cx="1487941" cy="841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제정일치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859005" y="5214534"/>
            <a:ext cx="1487941" cy="841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페불훼석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939313" y="993666"/>
            <a:ext cx="1262743" cy="53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강제이주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884695" y="5214534"/>
            <a:ext cx="1262743" cy="53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억압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21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333829"/>
            <a:ext cx="8915400" cy="5577393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외교정책</a:t>
            </a:r>
            <a:endParaRPr lang="en-US" altLang="ko-KR" sz="4000" dirty="0" smtClean="0"/>
          </a:p>
          <a:p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2" y="1476601"/>
            <a:ext cx="4326845" cy="4198484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>
            <a:off x="7145677" y="3122525"/>
            <a:ext cx="1320800" cy="119017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40012" y="5675085"/>
            <a:ext cx="4326845" cy="663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이와쿠라</a:t>
            </a:r>
            <a:r>
              <a:rPr lang="ko-KR" altLang="en-US" dirty="0" smtClean="0">
                <a:solidFill>
                  <a:schemeClr val="tx1"/>
                </a:solidFill>
              </a:rPr>
              <a:t> 사절단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548914" y="1454321"/>
            <a:ext cx="3425371" cy="49096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solidFill>
                  <a:schemeClr val="tx1"/>
                </a:solidFill>
              </a:rPr>
              <a:t>목표</a:t>
            </a:r>
            <a:r>
              <a:rPr lang="en-US" altLang="ko-KR" sz="2800" dirty="0" smtClean="0">
                <a:solidFill>
                  <a:schemeClr val="tx1"/>
                </a:solidFill>
              </a:rPr>
              <a:t>: </a:t>
            </a:r>
            <a:r>
              <a:rPr lang="ko-KR" altLang="en-US" sz="2800" dirty="0" smtClean="0">
                <a:solidFill>
                  <a:schemeClr val="tx1"/>
                </a:solidFill>
              </a:rPr>
              <a:t>구미 열강 따라잡기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solidFill>
                  <a:schemeClr val="tx1"/>
                </a:solidFill>
              </a:rPr>
              <a:t>막부시대의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불평증조약</a:t>
            </a:r>
            <a:r>
              <a:rPr lang="ko-KR" altLang="en-US" sz="2800" dirty="0" smtClean="0">
                <a:solidFill>
                  <a:schemeClr val="tx1"/>
                </a:solidFill>
              </a:rPr>
              <a:t> 개정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solidFill>
                  <a:schemeClr val="tx1"/>
                </a:solidFill>
              </a:rPr>
              <a:t>교섭 준비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solidFill>
                  <a:schemeClr val="tx1"/>
                </a:solidFill>
              </a:rPr>
              <a:t>외국인들에 대한 반감 제거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250</Words>
  <Application>Microsoft Office PowerPoint</Application>
  <PresentationFormat>와이드스크린</PresentationFormat>
  <Paragraphs>146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HY견고딕</vt:lpstr>
      <vt:lpstr>HY신명조</vt:lpstr>
      <vt:lpstr>HY중고딕</vt:lpstr>
      <vt:lpstr>Arial</vt:lpstr>
      <vt:lpstr>Century Gothic</vt:lpstr>
      <vt:lpstr>Wingdings 3</vt:lpstr>
      <vt:lpstr>줄기</vt:lpstr>
      <vt:lpstr>일본사회와 관광 과제   </vt:lpstr>
      <vt:lpstr>주제:일본 제국주의사회의 등장배경과 그 당시 사회 분위기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자유민권운동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일본사회와 관광 과제</dc:title>
  <dc:creator>chain</dc:creator>
  <cp:lastModifiedBy>chain</cp:lastModifiedBy>
  <cp:revision>23</cp:revision>
  <dcterms:created xsi:type="dcterms:W3CDTF">2021-03-24T13:25:24Z</dcterms:created>
  <dcterms:modified xsi:type="dcterms:W3CDTF">2021-03-24T16:33:44Z</dcterms:modified>
</cp:coreProperties>
</file>