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embedTrueTypeFonts="1" saveSubsetFonts="1">
  <p:sldMasterIdLst>
    <p:sldMasterId id="2147483667" r:id="rId16"/>
  </p:sldMasterIdLst>
  <p:sldIdLst>
    <p:sldId id="278" r:id="rId18"/>
    <p:sldId id="279" r:id="rId19"/>
    <p:sldId id="288" r:id="rId20"/>
    <p:sldId id="305" r:id="rId21"/>
    <p:sldId id="290" r:id="rId22"/>
    <p:sldId id="306" r:id="rId23"/>
    <p:sldId id="292" r:id="rId24"/>
    <p:sldId id="297" r:id="rId25"/>
    <p:sldId id="308" r:id="rId26"/>
    <p:sldId id="311" r:id="rId27"/>
    <p:sldId id="289" r:id="rId28"/>
    <p:sldId id="295" r:id="rId29"/>
    <p:sldId id="312" r:id="rId30"/>
    <p:sldId id="313" r:id="rId31"/>
    <p:sldId id="304" r:id="rId32"/>
    <p:sldId id="314" r:id="rId33"/>
    <p:sldId id="315" r:id="rId34"/>
    <p:sldId id="316" r:id="rId35"/>
    <p:sldId id="317" r:id="rId36"/>
    <p:sldId id="318" r:id="rId37"/>
    <p:sldId id="302" r:id="rId38"/>
  </p:sldIdLst>
  <p:sldSz cx="9144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7" userDrawn="1">
          <p15:clr>
            <a:srgbClr val="A4A3A4"/>
          </p15:clr>
        </p15:guide>
        <p15:guide id="1" pos="2877" userDrawn="1">
          <p15:clr>
            <a:srgbClr val="A4A3A4"/>
          </p15:clr>
        </p15:guide>
      </p15:sldGuideLst>
    </p:ext>
  </p:extLst>
  <p:embeddedFontLst>
    <p:embeddedFont>
      <p:font typeface="Malgun Gothic" panose="020B0503020000020004" pitchFamily="34" charset="-127">
        <p:regular r:id="rId2"/>
        <p:bold r:id="rId1"/>
      </p:font>
    </p:embeddedFont>
    <p:embeddedFont>
      <p:font typeface="Malgun Gothic" panose="020B0503020000020004" pitchFamily="34" charset="-127">
        <p:regular r:id="rId2"/>
        <p:bold r:id="rId1"/>
      </p:font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AF9061"/>
    <a:srgbClr val="272123"/>
    <a:srgbClr val="FDA800"/>
    <a:srgbClr val="F2281E"/>
    <a:srgbClr val="7AB53D"/>
  </p:clrMru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BADA0-EAC9-4651-835E-E2AE64A83367}" v="15" dt="2021-03-28T14:27:03.098"/>
    <p1510:client id="{5D350848-F34C-483E-B02E-FDDC7B190E4D}" v="653" dt="2021-03-28T11:52:49.339"/>
    <p1510:client id="{CA2D1497-71F4-44AC-93EF-FFC2B7BF0D2B}" v="13" dt="2021-03-28T11:29:27.121"/>
    <p1510:client id="{D077C38D-BFC1-44C4-B534-F46F25273925}" v="3748" dt="2021-03-28T13:47:44.742"/>
    <p1510:client id="{F9BFB9A8-5904-4635-99FB-20FE4282F4A6}" v="568" dt="2021-03-28T14:18:13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 autoAdjust="0"/>
    <p:restoredTop sz="98113" autoAdjust="0"/>
  </p:normalViewPr>
  <p:slideViewPr>
    <p:cSldViewPr snapToGrid="1" snapToObjects="1">
      <p:cViewPr>
        <p:scale>
          <a:sx n="70" d="100"/>
          <a:sy n="70" d="100"/>
        </p:scale>
        <p:origin x="-540" y="-1008"/>
      </p:cViewPr>
      <p:guideLst>
        <p:guide orient="horz" pos="2157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font" Target="fonts/font2.fntdata"></Relationship><Relationship Id="rId2" Type="http://schemas.openxmlformats.org/officeDocument/2006/relationships/font" Target="fonts/font1.fntdata"></Relationship><Relationship Id="rId3" Type="http://schemas.openxmlformats.org/officeDocument/2006/relationships/tableStyles" Target="tableStyles.xml"></Relationship><Relationship Id="rId4" Type="http://schemas.microsoft.com/office/2015/10/relationships/revisionInfo" Target="revisionInfo.xml"></Relationship><Relationship Id="rId16" Type="http://schemas.openxmlformats.org/officeDocument/2006/relationships/slideMaster" Target="slideMasters/slideMaster1.xml"></Relationship><Relationship Id="rId17" Type="http://schemas.openxmlformats.org/officeDocument/2006/relationships/theme" Target="theme/theme1.xml"></Relationship><Relationship Id="rId18" Type="http://schemas.openxmlformats.org/officeDocument/2006/relationships/slide" Target="slides/slide1.xml"></Relationship><Relationship Id="rId19" Type="http://schemas.openxmlformats.org/officeDocument/2006/relationships/slide" Target="slides/slide2.xml"></Relationship><Relationship Id="rId20" Type="http://schemas.openxmlformats.org/officeDocument/2006/relationships/slide" Target="slides/slide3.xml"></Relationship><Relationship Id="rId21" Type="http://schemas.openxmlformats.org/officeDocument/2006/relationships/slide" Target="slides/slide4.xml"></Relationship><Relationship Id="rId22" Type="http://schemas.openxmlformats.org/officeDocument/2006/relationships/slide" Target="slides/slide5.xml"></Relationship><Relationship Id="rId23" Type="http://schemas.openxmlformats.org/officeDocument/2006/relationships/slide" Target="slides/slide6.xml"></Relationship><Relationship Id="rId24" Type="http://schemas.openxmlformats.org/officeDocument/2006/relationships/slide" Target="slides/slide7.xml"></Relationship><Relationship Id="rId25" Type="http://schemas.openxmlformats.org/officeDocument/2006/relationships/slide" Target="slides/slide8.xml"></Relationship><Relationship Id="rId26" Type="http://schemas.openxmlformats.org/officeDocument/2006/relationships/slide" Target="slides/slide9.xml"></Relationship><Relationship Id="rId27" Type="http://schemas.openxmlformats.org/officeDocument/2006/relationships/slide" Target="slides/slide10.xml"></Relationship><Relationship Id="rId28" Type="http://schemas.openxmlformats.org/officeDocument/2006/relationships/slide" Target="slides/slide11.xml"></Relationship><Relationship Id="rId29" Type="http://schemas.openxmlformats.org/officeDocument/2006/relationships/slide" Target="slides/slide12.xml"></Relationship><Relationship Id="rId30" Type="http://schemas.openxmlformats.org/officeDocument/2006/relationships/slide" Target="slides/slide13.xml"></Relationship><Relationship Id="rId31" Type="http://schemas.openxmlformats.org/officeDocument/2006/relationships/slide" Target="slides/slide14.xml"></Relationship><Relationship Id="rId32" Type="http://schemas.openxmlformats.org/officeDocument/2006/relationships/slide" Target="slides/slide15.xml"></Relationship><Relationship Id="rId33" Type="http://schemas.openxmlformats.org/officeDocument/2006/relationships/slide" Target="slides/slide16.xml"></Relationship><Relationship Id="rId34" Type="http://schemas.openxmlformats.org/officeDocument/2006/relationships/slide" Target="slides/slide17.xml"></Relationship><Relationship Id="rId35" Type="http://schemas.openxmlformats.org/officeDocument/2006/relationships/slide" Target="slides/slide18.xml"></Relationship><Relationship Id="rId36" Type="http://schemas.openxmlformats.org/officeDocument/2006/relationships/slide" Target="slides/slide19.xml"></Relationship><Relationship Id="rId37" Type="http://schemas.openxmlformats.org/officeDocument/2006/relationships/slide" Target="slides/slide20.xml"></Relationship><Relationship Id="rId38" Type="http://schemas.openxmlformats.org/officeDocument/2006/relationships/slide" Target="slides/slide21.xml"></Relationship><Relationship Id="rId39" Type="http://schemas.openxmlformats.org/officeDocument/2006/relationships/viewProps" Target="viewProps.xml"></Relationship><Relationship Id="rId40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3.jpeg"></Relationship><Relationship Id="rId1" Type="http://schemas.openxmlformats.org/officeDocument/2006/relationships/video" Target="https://www.youtube.com/embed/2vLmgVNqmSo?feature=oembed" TargetMode="External"></Relationship><Relationship Id="rId4" Type="http://schemas.openxmlformats.org/officeDocument/2006/relationships/slideLayout" Target="../slideLayouts/slideLayout2.xml"></Relationship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?>
<Relationships xmlns="http://schemas.openxmlformats.org/package/2006/relationships"><Relationship Id="rId2" Type="http://schemas.openxmlformats.org/officeDocument/2006/relationships/image" Target="../media/image9.jpeg"></Relationship><Relationship Id="rId3" Type="http://schemas.openxmlformats.org/officeDocument/2006/relationships/slideLayout" Target="../slideLayouts/slideLayout2.xml"></Relationship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5GGJPBx6mM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BAqXrs9OdA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836295" y="2296795"/>
            <a:ext cx="1551305" cy="22599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4700" b="1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rgbClr val="272123"/>
                </a:solidFill>
                <a:latin typeface="Yoon 윤고딕 520_TT" charset="0"/>
                <a:ea typeface="Yoon 윤고딕 520_TT" charset="0"/>
              </a:rPr>
              <a:t>일본사회문제</a:t>
            </a:r>
            <a:endParaRPr lang="ko-KR" altLang="en-US" sz="4700" b="1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rgbClr val="272123"/>
              </a:solidFill>
              <a:latin typeface="Yoon 윤고딕 520_TT" charset="0"/>
              <a:ea typeface="Yoon 윤고딕 520_TT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060065" y="2616200"/>
            <a:ext cx="0" cy="1626235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-435610" y="6697345"/>
            <a:ext cx="10015855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CrePAS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6</a:t>
            </a:r>
            <a:r>
              <a:rPr lang="en-US" altLang="ko-KR" sz="700" baseline="300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th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the first session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-435610" y="-27305"/>
            <a:ext cx="10015855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8" name="텍스트 상자 36"/>
          <p:cNvSpPr txBox="1">
            <a:spLocks/>
          </p:cNvSpPr>
          <p:nvPr/>
        </p:nvSpPr>
        <p:spPr>
          <a:xfrm>
            <a:off x="3658870" y="3580765"/>
            <a:ext cx="3529330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lang="ko-KR" sz="2000">
                <a:latin typeface="맑은 고딕" charset="0"/>
                <a:ea typeface="맑은 고딕" charset="0"/>
              </a:rPr>
              <a:t>22101504 일본어일본학과</a:t>
            </a:r>
            <a:endParaRPr lang="ko-KR" altLang="en-US" sz="2000">
              <a:latin typeface="맑은 고딕" charset="0"/>
              <a:ea typeface="맑은 고딕" charset="0"/>
            </a:endParaRPr>
          </a:p>
          <a:p>
            <a:pPr marL="0" indent="0" algn="ctr" hangingPunct="1"/>
            <a:r>
              <a:rPr lang="ko-KR" sz="2000">
                <a:latin typeface="맑은 고딕" charset="0"/>
                <a:ea typeface="맑은 고딕" charset="0"/>
              </a:rPr>
              <a:t>배용빈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1320800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1651000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4735AC-CE21-4DA3-9431-15A2663E548E}"/>
              </a:ext>
            </a:extLst>
          </p:cNvPr>
          <p:cNvSpPr>
            <a:spLocks/>
          </p:cNvSpPr>
          <p:nvPr/>
        </p:nvSpPr>
        <p:spPr>
          <a:xfrm>
            <a:off x="692785" y="104140"/>
            <a:ext cx="2880995" cy="45783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 latinLnBrk="0"/>
            <a:r>
              <a:rPr lang="ko-KR" altLang="en-US" sz="2800" dirty="0">
                <a:ea typeface="맑은 고딕"/>
              </a:rPr>
              <a:t>인구 감소 문제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CA28C-E7E9-44F9-999C-770DF6AC942C}"/>
              </a:ext>
            </a:extLst>
          </p:cNvPr>
          <p:cNvSpPr txBox="1"/>
          <p:nvPr/>
        </p:nvSpPr>
        <p:spPr>
          <a:xfrm>
            <a:off x="880450" y="88045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ea typeface="맑은 고딕"/>
              </a:rPr>
              <a:t>문제점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41837-E4AE-40A2-8759-777E2A6E6152}"/>
              </a:ext>
            </a:extLst>
          </p:cNvPr>
          <p:cNvSpPr txBox="1"/>
          <p:nvPr/>
        </p:nvSpPr>
        <p:spPr>
          <a:xfrm>
            <a:off x="876204" y="1453363"/>
            <a:ext cx="61495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1. 인력에 비해 공급량이 하락하여 경제에 불황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4FF5D-A680-47A4-8A84-2B8863F3DA3F}"/>
              </a:ext>
            </a:extLst>
          </p:cNvPr>
          <p:cNvSpPr txBox="1"/>
          <p:nvPr/>
        </p:nvSpPr>
        <p:spPr>
          <a:xfrm>
            <a:off x="876206" y="2064472"/>
            <a:ext cx="424833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2. 소도시 일부나 시골 지역에서는 마을 전체가 사라지는 사례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48B73-80F7-4043-B02E-79D2E45AA2AD}"/>
              </a:ext>
            </a:extLst>
          </p:cNvPr>
          <p:cNvSpPr txBox="1"/>
          <p:nvPr/>
        </p:nvSpPr>
        <p:spPr>
          <a:xfrm>
            <a:off x="876206" y="2947184"/>
            <a:ext cx="44633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3. 일손부족으로 도산하는 중소기업들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D361A03E-1DF6-47BA-80AA-99B9EE4273E7}"/>
              </a:ext>
            </a:extLst>
          </p:cNvPr>
          <p:cNvSpPr txBox="1"/>
          <p:nvPr/>
        </p:nvSpPr>
        <p:spPr>
          <a:xfrm>
            <a:off x="830939" y="3603562"/>
            <a:ext cx="27432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>
                <a:ea typeface="맑은 고딕"/>
              </a:rPr>
              <a:t>해결법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D361A03E-1DF6-47BA-80AA-99B9EE4273E7}"/>
              </a:ext>
            </a:extLst>
          </p:cNvPr>
          <p:cNvSpPr txBox="1"/>
          <p:nvPr/>
        </p:nvSpPr>
        <p:spPr>
          <a:xfrm>
            <a:off x="826696" y="4221744"/>
            <a:ext cx="7337831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ea typeface="맑은 고딕"/>
              </a:rPr>
              <a:t>1. 취업 소득, 건강 복지, 교육 사회참여, 생활 환경, 연구 개발, 국제사회의 공헌 등 6개의 틀로 추진 분야로 나누어 노력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D361A03E-1DF6-47BA-80AA-99B9EE4273E7}"/>
              </a:ext>
            </a:extLst>
          </p:cNvPr>
          <p:cNvSpPr txBox="1"/>
          <p:nvPr/>
        </p:nvSpPr>
        <p:spPr>
          <a:xfrm>
            <a:off x="833768" y="5100213"/>
            <a:ext cx="5142368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ea typeface="맑은 고딕"/>
              </a:rPr>
              <a:t>2. '저출산 사회 대책 교육법' 을 제정하여 대책 강화</a:t>
            </a:r>
          </a:p>
        </p:txBody>
      </p:sp>
    </p:spTree>
    <p:extLst>
      <p:ext uri="{BB962C8B-B14F-4D97-AF65-F5344CB8AC3E}">
        <p14:creationId xmlns:p14="http://schemas.microsoft.com/office/powerpoint/2010/main" val="21483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305" y="138430"/>
            <a:ext cx="96520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2695" y="138430"/>
            <a:ext cx="96520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Design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-9525" y="1804035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2134235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6" name="텍스트 상자 40"/>
          <p:cNvSpPr txBox="1">
            <a:spLocks/>
          </p:cNvSpPr>
          <p:nvPr/>
        </p:nvSpPr>
        <p:spPr>
          <a:xfrm>
            <a:off x="109855" y="2741295"/>
            <a:ext cx="409575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69433BB-023D-4F4E-A268-167F1F7C9156}"/>
              </a:ext>
            </a:extLst>
          </p:cNvPr>
          <p:cNvSpPr>
            <a:spLocks/>
          </p:cNvSpPr>
          <p:nvPr/>
        </p:nvSpPr>
        <p:spPr>
          <a:xfrm>
            <a:off x="681469" y="104140"/>
            <a:ext cx="6332627" cy="435202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r>
              <a:rPr lang="ko-KR" sz="2800" b="1" dirty="0">
                <a:ea typeface="+mn-lt"/>
                <a:cs typeface="+mn-lt"/>
              </a:rPr>
              <a:t>성 역할 강요 및 낮은 여성 인권 수준</a:t>
            </a:r>
            <a:r>
              <a:rPr lang="ko-KR" altLang="en-US" sz="2800" dirty="0">
                <a:ea typeface="+mn-lt"/>
                <a:cs typeface="+mn-lt"/>
              </a:rPr>
              <a:t> </a:t>
            </a:r>
            <a:endParaRPr lang="ko-K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34EFD-7512-48AE-9294-19A40B1D332B}"/>
              </a:ext>
            </a:extLst>
          </p:cNvPr>
          <p:cNvSpPr txBox="1"/>
          <p:nvPr/>
        </p:nvSpPr>
        <p:spPr>
          <a:xfrm>
            <a:off x="914400" y="880450"/>
            <a:ext cx="50518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1.성차별이 심한 나라 중 하나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89BE0-ED09-4D8D-A53B-7B2E8FE5E3AB}"/>
              </a:ext>
            </a:extLst>
          </p:cNvPr>
          <p:cNvSpPr txBox="1"/>
          <p:nvPr/>
        </p:nvSpPr>
        <p:spPr>
          <a:xfrm>
            <a:off x="914400" y="1344439"/>
            <a:ext cx="71793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2.성 </a:t>
            </a:r>
            <a:r>
              <a:rPr lang="ko-KR" altLang="en-US" sz="2000" dirty="0" err="1">
                <a:solidFill>
                  <a:srgbClr val="333333"/>
                </a:solidFill>
                <a:ea typeface="맑은 고딕"/>
              </a:rPr>
              <a:t>역활과</a:t>
            </a: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 다른 모습 </a:t>
            </a:r>
            <a:r>
              <a:rPr lang="ko-KR" sz="2000" dirty="0">
                <a:ea typeface="+mn-lt"/>
                <a:cs typeface="+mn-lt"/>
              </a:rPr>
              <a:t>→</a:t>
            </a:r>
            <a:r>
              <a:rPr lang="ko-KR" altLang="en-US" sz="2000" dirty="0">
                <a:ea typeface="+mn-lt"/>
                <a:cs typeface="+mn-lt"/>
              </a:rPr>
              <a:t> 안 좋은 평가</a:t>
            </a:r>
            <a:endParaRPr lang="ko-KR" altLang="en-US" sz="2000" dirty="0">
              <a:solidFill>
                <a:srgbClr val="333333"/>
              </a:solidFill>
              <a:ea typeface="맑은 고딕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B93C7-2EF2-4AD4-9088-692EF20716B1}"/>
              </a:ext>
            </a:extLst>
          </p:cNvPr>
          <p:cNvSpPr txBox="1"/>
          <p:nvPr/>
        </p:nvSpPr>
        <p:spPr>
          <a:xfrm>
            <a:off x="914400" y="1819747"/>
            <a:ext cx="55384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000" dirty="0">
                <a:solidFill>
                  <a:srgbClr val="373A3C"/>
                </a:solidFill>
                <a:latin typeface="Open Sans"/>
                <a:ea typeface="맑은 고딕"/>
              </a:rPr>
              <a:t>3.옛날부터 성 </a:t>
            </a:r>
            <a:r>
              <a:rPr lang="en-US" altLang="ko-KR" sz="2000" dirty="0" err="1">
                <a:solidFill>
                  <a:srgbClr val="373A3C"/>
                </a:solidFill>
                <a:latin typeface="Open Sans"/>
                <a:ea typeface="맑은 고딕"/>
              </a:rPr>
              <a:t>역활로</a:t>
            </a:r>
            <a:r>
              <a:rPr lang="en-US" altLang="ko-KR" sz="2000" dirty="0">
                <a:solidFill>
                  <a:srgbClr val="373A3C"/>
                </a:solidFill>
                <a:latin typeface="Open Sans"/>
                <a:ea typeface="맑은 고딕"/>
              </a:rPr>
              <a:t> </a:t>
            </a:r>
            <a:r>
              <a:rPr lang="en-US" altLang="ko-KR" sz="2000" dirty="0" err="1">
                <a:solidFill>
                  <a:srgbClr val="373A3C"/>
                </a:solidFill>
                <a:latin typeface="Open Sans"/>
                <a:ea typeface="맑은 고딕"/>
              </a:rPr>
              <a:t>인한</a:t>
            </a:r>
            <a:r>
              <a:rPr lang="en-US" altLang="ko-KR" sz="2000" dirty="0">
                <a:solidFill>
                  <a:srgbClr val="373A3C"/>
                </a:solidFill>
                <a:latin typeface="Open Sans"/>
                <a:ea typeface="맑은 고딕"/>
              </a:rPr>
              <a:t> </a:t>
            </a:r>
            <a:r>
              <a:rPr lang="en-US" altLang="ko-KR" sz="2000" dirty="0" err="1">
                <a:solidFill>
                  <a:srgbClr val="373A3C"/>
                </a:solidFill>
                <a:latin typeface="Open Sans"/>
                <a:ea typeface="맑은 고딕"/>
              </a:rPr>
              <a:t>편견이</a:t>
            </a:r>
            <a:r>
              <a:rPr lang="en-US" altLang="ko-KR" sz="2000" dirty="0">
                <a:solidFill>
                  <a:srgbClr val="373A3C"/>
                </a:solidFill>
                <a:latin typeface="Open Sans"/>
                <a:ea typeface="맑은 고딕"/>
              </a:rPr>
              <a:t> </a:t>
            </a:r>
            <a:r>
              <a:rPr lang="en-US" altLang="ko-KR" sz="2000" dirty="0" err="1">
                <a:solidFill>
                  <a:srgbClr val="373A3C"/>
                </a:solidFill>
                <a:latin typeface="Open Sans"/>
                <a:ea typeface="맑은 고딕"/>
              </a:rPr>
              <a:t>강하게</a:t>
            </a:r>
            <a:r>
              <a:rPr lang="en-US" altLang="ko-KR" sz="2000" dirty="0">
                <a:solidFill>
                  <a:srgbClr val="373A3C"/>
                </a:solidFill>
                <a:latin typeface="Open Sans"/>
                <a:ea typeface="맑은 고딕"/>
              </a:rPr>
              <a:t> </a:t>
            </a:r>
            <a:r>
              <a:rPr lang="en-US" altLang="ko-KR" sz="2000" dirty="0" err="1">
                <a:solidFill>
                  <a:srgbClr val="373A3C"/>
                </a:solidFill>
                <a:latin typeface="Open Sans"/>
                <a:ea typeface="맑은 고딕"/>
              </a:rPr>
              <a:t>박혀있다</a:t>
            </a:r>
            <a:r>
              <a:rPr lang="en-US" altLang="ko-KR" sz="2000" dirty="0">
                <a:solidFill>
                  <a:srgbClr val="373A3C"/>
                </a:solidFill>
                <a:latin typeface="Open Sans"/>
                <a:ea typeface="맑은 고딕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28B8B-0FC8-4F68-A4BE-A9CCF2A7D1B9}"/>
              </a:ext>
            </a:extLst>
          </p:cNvPr>
          <p:cNvSpPr txBox="1"/>
          <p:nvPr/>
        </p:nvSpPr>
        <p:spPr>
          <a:xfrm>
            <a:off x="914400" y="2634558"/>
            <a:ext cx="54931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4.사회분위기로 인해 차별을 인식해도 반발하지 못하는 경우가 대다수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C63C5C-FB21-4B56-A674-515D96172D69}"/>
              </a:ext>
            </a:extLst>
          </p:cNvPr>
          <p:cNvSpPr txBox="1"/>
          <p:nvPr/>
        </p:nvSpPr>
        <p:spPr>
          <a:xfrm>
            <a:off x="914400" y="3426737"/>
            <a:ext cx="63193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5.남성 또한 남자답지 못하거나 진취적이지 못한 남성을 좋은 인물로 보지 못하는 분위기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EA1CB9-6405-46F9-9BEA-532B49A5FA3D}"/>
              </a:ext>
            </a:extLst>
          </p:cNvPr>
          <p:cNvSpPr txBox="1"/>
          <p:nvPr/>
        </p:nvSpPr>
        <p:spPr>
          <a:xfrm>
            <a:off x="914401" y="4128381"/>
            <a:ext cx="18152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외톨이족 급증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91A584-2888-49DA-A7B1-A3C2162052BC}"/>
              </a:ext>
            </a:extLst>
          </p:cNvPr>
          <p:cNvSpPr txBox="1"/>
          <p:nvPr/>
        </p:nvSpPr>
        <p:spPr>
          <a:xfrm>
            <a:off x="3223034" y="412838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분노범죄 영향</a:t>
            </a:r>
          </a:p>
        </p:txBody>
      </p:sp>
    </p:spTree>
    <p:extLst>
      <p:ext uri="{BB962C8B-B14F-4D97-AF65-F5344CB8AC3E}">
        <p14:creationId xmlns:p14="http://schemas.microsoft.com/office/powerpoint/2010/main" val="3454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2284095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2614295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" name="직사각형 1"/>
          <p:cNvSpPr>
            <a:spLocks/>
          </p:cNvSpPr>
          <p:nvPr/>
        </p:nvSpPr>
        <p:spPr>
          <a:xfrm rot="0">
            <a:off x="692785" y="104140"/>
            <a:ext cx="4851400" cy="435610"/>
          </a:xfrm>
          <a:prstGeom prst="rect"/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000" b="1">
                <a:ea typeface="맑은 고딕" charset="0"/>
                <a:cs typeface="+mn-lt"/>
              </a:rPr>
              <a:t>비효율적이고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후진적인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아날로그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사회</a:t>
            </a:r>
            <a:r>
              <a:rPr lang="ko-KR" altLang="en-US" sz="2000">
                <a:ea typeface="맑은 고딕" charset="0"/>
                <a:cs typeface="+mn-lt"/>
              </a:rPr>
              <a:t> </a:t>
            </a:r>
            <a:endParaRPr lang="ko-KR" altLang="en-US" sz="2000">
              <a:ea typeface="맑은 고딕" charset="0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BEFDD-A661-4109-8839-30D99848F6B5}"/>
              </a:ext>
            </a:extLst>
          </p:cNvPr>
          <p:cNvSpPr txBox="1"/>
          <p:nvPr/>
        </p:nvSpPr>
        <p:spPr>
          <a:xfrm>
            <a:off x="880745" y="880745"/>
            <a:ext cx="2743200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1.디지털화의 소극적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BC33A-447C-42B3-A99B-0C31CB9F8063}"/>
              </a:ext>
            </a:extLst>
          </p:cNvPr>
          <p:cNvSpPr txBox="1"/>
          <p:nvPr/>
        </p:nvSpPr>
        <p:spPr>
          <a:xfrm>
            <a:off x="880745" y="1423670"/>
            <a:ext cx="3693795" cy="7080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2.1980~90년대에 정체된 듯한 모습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C69D2-0E0A-4A82-858A-47AFBC479824}"/>
              </a:ext>
            </a:extLst>
          </p:cNvPr>
          <p:cNvSpPr txBox="1"/>
          <p:nvPr/>
        </p:nvSpPr>
        <p:spPr>
          <a:xfrm>
            <a:off x="880745" y="2226945"/>
            <a:ext cx="2743200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3.비효율적인 일 처리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4E11A-1066-43A8-9146-E7BA771C777A}"/>
              </a:ext>
            </a:extLst>
          </p:cNvPr>
          <p:cNvSpPr txBox="1"/>
          <p:nvPr/>
        </p:nvSpPr>
        <p:spPr>
          <a:xfrm>
            <a:off x="880745" y="2702560"/>
            <a:ext cx="3320415" cy="1015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4.일종의 문화와 인식으로 아날로그 사회 변화가 어렵다</a:t>
            </a:r>
          </a:p>
        </p:txBody>
      </p:sp>
    </p:spTree>
    <p:extLst>
      <p:ext uri="{BB962C8B-B14F-4D97-AF65-F5344CB8AC3E}">
        <p14:creationId xmlns:p14="http://schemas.microsoft.com/office/powerpoint/2010/main" val="268162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2284095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2614295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3" name="직사각형 2"/>
          <p:cNvSpPr>
            <a:spLocks/>
          </p:cNvSpPr>
          <p:nvPr/>
        </p:nvSpPr>
        <p:spPr>
          <a:xfrm rot="0">
            <a:off x="692785" y="104140"/>
            <a:ext cx="4889500" cy="435610"/>
          </a:xfrm>
          <a:prstGeom prst="rect"/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000" b="1">
                <a:ea typeface="맑은 고딕" charset="0"/>
                <a:cs typeface="+mn-lt"/>
              </a:rPr>
              <a:t>비효율적이고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후진적인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아날로그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사회</a:t>
            </a:r>
            <a:r>
              <a:rPr lang="ko-KR" altLang="en-US" sz="2000">
                <a:ea typeface="맑은 고딕" charset="0"/>
                <a:cs typeface="+mn-lt"/>
              </a:rPr>
              <a:t> </a:t>
            </a:r>
            <a:endParaRPr lang="ko-KR" altLang="en-US" sz="2000">
              <a:ea typeface="맑은 고딕" charset="0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D1B41-3646-43B3-86B4-495322248659}"/>
              </a:ext>
            </a:extLst>
          </p:cNvPr>
          <p:cNvSpPr txBox="1"/>
          <p:nvPr/>
        </p:nvSpPr>
        <p:spPr>
          <a:xfrm>
            <a:off x="823595" y="880745"/>
            <a:ext cx="2743200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solidFill>
                  <a:srgbClr val="333333"/>
                </a:solidFill>
                <a:ea typeface="맑은 고딕"/>
              </a:rPr>
              <a:t>현재의 상황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C4594-1EBC-446B-8CEB-1FD7DF5DF9F7}"/>
              </a:ext>
            </a:extLst>
          </p:cNvPr>
          <p:cNvSpPr txBox="1"/>
          <p:nvPr/>
        </p:nvSpPr>
        <p:spPr>
          <a:xfrm>
            <a:off x="823595" y="1423670"/>
            <a:ext cx="4870450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코로나 19사태 이후 어려움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 rot="0">
            <a:off x="959485" y="1921510"/>
            <a:ext cx="3429000" cy="70675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342900" indent="-342900" latinLnBrk="0">
              <a:buClr>
                <a:srgbClr val="333333"/>
              </a:buClr>
              <a:buFont typeface="Arial"/>
              <a:buChar char="»"/>
            </a:pP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감염병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 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상태에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 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대응하는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 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서비스의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 </a:t>
            </a:r>
            <a:r>
              <a:rPr lang="ko-KR" altLang="en-US" sz="2000">
                <a:solidFill>
                  <a:srgbClr val="333333"/>
                </a:solidFill>
                <a:ea typeface="맑은 고딕" charset="0"/>
              </a:rPr>
              <a:t>느림 </a:t>
            </a:r>
            <a:endParaRPr lang="ko-KR" altLang="en-US" sz="2000">
              <a:solidFill>
                <a:srgbClr val="333333"/>
              </a:solidFill>
              <a:ea typeface="맑은 고딕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F05A9-F6C7-4D3A-9FAA-C00382D4C63F}"/>
              </a:ext>
            </a:extLst>
          </p:cNvPr>
          <p:cNvSpPr txBox="1"/>
          <p:nvPr/>
        </p:nvSpPr>
        <p:spPr>
          <a:xfrm>
            <a:off x="959485" y="2770505"/>
            <a:ext cx="3014980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서비스의 복잡한 절차</a:t>
            </a:r>
            <a:endParaRPr lang="ko-K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AFC5DA-F274-4BCD-BA0E-9D428047DAA5}"/>
              </a:ext>
            </a:extLst>
          </p:cNvPr>
          <p:cNvSpPr txBox="1"/>
          <p:nvPr/>
        </p:nvSpPr>
        <p:spPr>
          <a:xfrm>
            <a:off x="948055" y="3369945"/>
            <a:ext cx="4610735" cy="7080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디지털의 스피드와 편리함 절차의 간소화가 절실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0B6CD-EDCA-449A-B0C9-10CAE4E67694}"/>
              </a:ext>
            </a:extLst>
          </p:cNvPr>
          <p:cNvSpPr txBox="1"/>
          <p:nvPr/>
        </p:nvSpPr>
        <p:spPr>
          <a:xfrm>
            <a:off x="914400" y="4207510"/>
            <a:ext cx="3331845" cy="7080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디지털청을 신설과 사회 전산화에 박차</a:t>
            </a:r>
          </a:p>
        </p:txBody>
      </p:sp>
    </p:spTree>
    <p:extLst>
      <p:ext uri="{BB962C8B-B14F-4D97-AF65-F5344CB8AC3E}">
        <p14:creationId xmlns:p14="http://schemas.microsoft.com/office/powerpoint/2010/main" val="32344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2284095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2614295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" name="직사각형 1"/>
          <p:cNvSpPr>
            <a:spLocks/>
          </p:cNvSpPr>
          <p:nvPr/>
        </p:nvSpPr>
        <p:spPr>
          <a:xfrm rot="0">
            <a:off x="692785" y="104140"/>
            <a:ext cx="4800600" cy="435610"/>
          </a:xfrm>
          <a:prstGeom prst="rect"/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000" b="1">
                <a:ea typeface="맑은 고딕" charset="0"/>
                <a:cs typeface="+mn-lt"/>
              </a:rPr>
              <a:t>비효율적이고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후진적인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아날로그</a:t>
            </a:r>
            <a:r>
              <a:rPr lang="ko-KR" altLang="en-US" sz="2000" b="1">
                <a:ea typeface="+mn-lt"/>
                <a:cs typeface="+mn-lt"/>
              </a:rPr>
              <a:t> </a:t>
            </a:r>
            <a:r>
              <a:rPr lang="ko-KR" altLang="en-US" sz="2000" b="1">
                <a:ea typeface="맑은 고딕" charset="0"/>
                <a:cs typeface="+mn-lt"/>
              </a:rPr>
              <a:t>사회</a:t>
            </a:r>
            <a:r>
              <a:rPr lang="ko-KR" altLang="en-US" sz="2000">
                <a:ea typeface="맑은 고딕" charset="0"/>
                <a:cs typeface="+mn-lt"/>
              </a:rPr>
              <a:t> </a:t>
            </a:r>
            <a:endParaRPr lang="ko-KR" altLang="en-US" sz="2000">
              <a:ea typeface="맑은 고딕" charset="0"/>
              <a:cs typeface="+mn-lt"/>
            </a:endParaRPr>
          </a:p>
        </p:txBody>
      </p:sp>
      <p:pic>
        <p:nvPicPr>
          <p:cNvPr id="6" name="그림 6">
            <a:hlinkClick r:id="" action="ppaction://media"/>
            <a:extLst>
              <a:ext uri="{FF2B5EF4-FFF2-40B4-BE49-F238E27FC236}">
                <a16:creationId xmlns:a16="http://schemas.microsoft.com/office/drawing/2014/main" id="{99B2162E-6F8F-4BDB-A3E8-C0458F60A0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1050" y="1283335"/>
            <a:ext cx="8351520" cy="537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0B9C2-FF79-4AB2-9508-E0753F9938C7}"/>
              </a:ext>
            </a:extLst>
          </p:cNvPr>
          <p:cNvSpPr txBox="1"/>
          <p:nvPr/>
        </p:nvSpPr>
        <p:spPr>
          <a:xfrm>
            <a:off x="744855" y="767080"/>
            <a:ext cx="2743200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ea typeface="맑은 고딕"/>
              </a:rPr>
              <a:t>참고 영상</a:t>
            </a:r>
          </a:p>
        </p:txBody>
      </p:sp>
    </p:spTree>
    <p:extLst>
      <p:ext uri="{BB962C8B-B14F-4D97-AF65-F5344CB8AC3E}">
        <p14:creationId xmlns:p14="http://schemas.microsoft.com/office/powerpoint/2010/main" val="402237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t 0"/>
          <p:cNvCxnSpPr/>
          <p:nvPr/>
        </p:nvCxnSpPr>
        <p:spPr>
          <a:xfrm>
            <a:off x="683260" y="-370840"/>
            <a:ext cx="635" cy="747331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t 0"/>
          <p:cNvCxnSpPr/>
          <p:nvPr/>
        </p:nvCxnSpPr>
        <p:spPr>
          <a:xfrm flipH="1">
            <a:off x="692785" y="548640"/>
            <a:ext cx="9296400" cy="63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 0"/>
          <p:cNvSpPr>
            <a:spLocks/>
          </p:cNvSpPr>
          <p:nvPr/>
        </p:nvSpPr>
        <p:spPr>
          <a:xfrm rot="5400000">
            <a:off x="676910" y="3004820"/>
            <a:ext cx="81915" cy="108585"/>
          </a:xfrm>
          <a:prstGeom prst="rtTriangle">
            <a:avLst/>
          </a:prstGeom>
          <a:solidFill>
            <a:schemeClr val="tx1"/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1" name="Rect 0"/>
          <p:cNvSpPr txBox="1">
            <a:spLocks/>
          </p:cNvSpPr>
          <p:nvPr/>
        </p:nvSpPr>
        <p:spPr>
          <a:xfrm>
            <a:off x="107315" y="134048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02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2" name="Rect 0"/>
          <p:cNvSpPr txBox="1">
            <a:spLocks/>
          </p:cNvSpPr>
          <p:nvPr/>
        </p:nvSpPr>
        <p:spPr>
          <a:xfrm>
            <a:off x="107315" y="181927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03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3" name="Rect 0"/>
          <p:cNvSpPr txBox="1">
            <a:spLocks/>
          </p:cNvSpPr>
          <p:nvPr/>
        </p:nvSpPr>
        <p:spPr>
          <a:xfrm>
            <a:off x="107315" y="229806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04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4" name="Rect 0"/>
          <p:cNvSpPr txBox="1">
            <a:spLocks/>
          </p:cNvSpPr>
          <p:nvPr/>
        </p:nvSpPr>
        <p:spPr>
          <a:xfrm>
            <a:off x="123825" y="882650"/>
            <a:ext cx="54229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Yoon 윤고딕 520_TT" charset="0"/>
                <a:ea typeface="Yoon 윤고딕 520_TT" charset="0"/>
              </a:rPr>
              <a:t>01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5" name="도형 42"/>
          <p:cNvSpPr>
            <a:spLocks/>
          </p:cNvSpPr>
          <p:nvPr/>
        </p:nvSpPr>
        <p:spPr>
          <a:xfrm>
            <a:off x="-50800" y="2694940"/>
            <a:ext cx="835025" cy="344170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6" name="텍스트 상자 44"/>
          <p:cNvSpPr txBox="1">
            <a:spLocks/>
          </p:cNvSpPr>
          <p:nvPr/>
        </p:nvSpPr>
        <p:spPr>
          <a:xfrm>
            <a:off x="109855" y="2741295"/>
            <a:ext cx="513715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941A18-A33D-4A68-85D4-E0731C13FDC5}"/>
              </a:ext>
            </a:extLst>
          </p:cNvPr>
          <p:cNvSpPr>
            <a:spLocks/>
          </p:cNvSpPr>
          <p:nvPr/>
        </p:nvSpPr>
        <p:spPr>
          <a:xfrm>
            <a:off x="681469" y="104140"/>
            <a:ext cx="1817213" cy="446518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r>
              <a:rPr lang="ko-KR" altLang="en-US" sz="2000" b="1" dirty="0" err="1">
                <a:ea typeface="맑은 고딕"/>
              </a:rPr>
              <a:t>이지메</a:t>
            </a:r>
            <a:r>
              <a:rPr lang="ko-KR" altLang="en-US" sz="2000" b="1" dirty="0">
                <a:ea typeface="맑은 고딕"/>
              </a:rPr>
              <a:t> 문화</a:t>
            </a:r>
            <a:endParaRPr lang="ko-KR" b="1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C5BCC-914B-4C0D-9D70-47F709FBFBD0}"/>
              </a:ext>
            </a:extLst>
          </p:cNvPr>
          <p:cNvSpPr txBox="1"/>
          <p:nvPr/>
        </p:nvSpPr>
        <p:spPr>
          <a:xfrm>
            <a:off x="823865" y="88045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solidFill>
                  <a:srgbClr val="333333"/>
                </a:solidFill>
                <a:ea typeface="맑은 고딕"/>
              </a:rPr>
              <a:t>정의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F4AF6-A4CD-453A-97B9-C68054AC82F3}"/>
              </a:ext>
            </a:extLst>
          </p:cNvPr>
          <p:cNvSpPr txBox="1"/>
          <p:nvPr/>
        </p:nvSpPr>
        <p:spPr>
          <a:xfrm>
            <a:off x="812549" y="1344440"/>
            <a:ext cx="45312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latin typeface="Noto Sans"/>
                <a:ea typeface="맑은 고딕"/>
              </a:rPr>
              <a:t>약자에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대하여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개인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혹은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집단이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의도적으로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정신적</a:t>
            </a:r>
            <a:r>
              <a:rPr lang="en-US" altLang="ko-KR" sz="2000" dirty="0">
                <a:latin typeface="Noto Sans"/>
                <a:ea typeface="맑은 고딕"/>
              </a:rPr>
              <a:t>,</a:t>
            </a:r>
            <a:r>
              <a:rPr lang="ko-KR" altLang="en-US" sz="2000" dirty="0">
                <a:latin typeface="Noto Sans"/>
                <a:ea typeface="맑은 고딕"/>
              </a:rPr>
              <a:t>육체적인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고통을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가하는</a:t>
            </a:r>
            <a:r>
              <a:rPr lang="en-US" altLang="ko-KR" sz="2000" dirty="0">
                <a:latin typeface="Noto Sans"/>
                <a:ea typeface="맑은 고딕"/>
              </a:rPr>
              <a:t> </a:t>
            </a:r>
            <a:r>
              <a:rPr lang="ko-KR" altLang="en-US" sz="2000" dirty="0">
                <a:latin typeface="Noto Sans"/>
                <a:ea typeface="맑은 고딕"/>
              </a:rPr>
              <a:t>행위</a:t>
            </a:r>
            <a:endParaRPr lang="en-US" altLang="ko-KR" sz="2000" dirty="0">
              <a:ea typeface="맑은 고딕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23759-A44B-49A6-83BD-A231E0E3926D}"/>
              </a:ext>
            </a:extLst>
          </p:cNvPr>
          <p:cNvSpPr txBox="1"/>
          <p:nvPr/>
        </p:nvSpPr>
        <p:spPr>
          <a:xfrm>
            <a:off x="812549" y="2464805"/>
            <a:ext cx="376171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ea typeface="맑은 고딕"/>
              </a:rPr>
              <a:t>한국은 왕따 일본은 </a:t>
            </a:r>
            <a:r>
              <a:rPr lang="ko-KR" altLang="en-US" sz="2000" dirty="0" err="1">
                <a:ea typeface="맑은 고딕"/>
              </a:rPr>
              <a:t>이지메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35E90-EB08-4FA5-906E-62C12748BC00}"/>
              </a:ext>
            </a:extLst>
          </p:cNvPr>
          <p:cNvSpPr txBox="1"/>
          <p:nvPr/>
        </p:nvSpPr>
        <p:spPr>
          <a:xfrm>
            <a:off x="808305" y="3162205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ea typeface="맑은 고딕"/>
              </a:rPr>
              <a:t>일본에서는 오래 전부터 중요한 사회 문제로 거론</a:t>
            </a:r>
            <a:endParaRPr 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t 0"/>
          <p:cNvCxnSpPr/>
          <p:nvPr/>
        </p:nvCxnSpPr>
        <p:spPr>
          <a:xfrm>
            <a:off x="683260" y="-370840"/>
            <a:ext cx="635" cy="747331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t 0"/>
          <p:cNvCxnSpPr/>
          <p:nvPr/>
        </p:nvCxnSpPr>
        <p:spPr>
          <a:xfrm flipH="1">
            <a:off x="692785" y="548640"/>
            <a:ext cx="9296400" cy="63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 0"/>
          <p:cNvSpPr>
            <a:spLocks/>
          </p:cNvSpPr>
          <p:nvPr/>
        </p:nvSpPr>
        <p:spPr>
          <a:xfrm rot="5400000">
            <a:off x="676910" y="3004820"/>
            <a:ext cx="81915" cy="108585"/>
          </a:xfrm>
          <a:prstGeom prst="rtTriangle">
            <a:avLst/>
          </a:prstGeom>
          <a:solidFill>
            <a:schemeClr val="tx1"/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1" name="Rect 0"/>
          <p:cNvSpPr txBox="1">
            <a:spLocks/>
          </p:cNvSpPr>
          <p:nvPr/>
        </p:nvSpPr>
        <p:spPr>
          <a:xfrm>
            <a:off x="107315" y="134048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02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2" name="Rect 0"/>
          <p:cNvSpPr txBox="1">
            <a:spLocks/>
          </p:cNvSpPr>
          <p:nvPr/>
        </p:nvSpPr>
        <p:spPr>
          <a:xfrm>
            <a:off x="107315" y="181927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03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3" name="Rect 0"/>
          <p:cNvSpPr txBox="1">
            <a:spLocks/>
          </p:cNvSpPr>
          <p:nvPr/>
        </p:nvSpPr>
        <p:spPr>
          <a:xfrm>
            <a:off x="107315" y="229806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04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4" name="Rect 0"/>
          <p:cNvSpPr txBox="1">
            <a:spLocks/>
          </p:cNvSpPr>
          <p:nvPr/>
        </p:nvSpPr>
        <p:spPr>
          <a:xfrm>
            <a:off x="123825" y="882650"/>
            <a:ext cx="54229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Yoon 윤고딕 520_TT" charset="0"/>
                <a:ea typeface="Yoon 윤고딕 520_TT" charset="0"/>
              </a:rPr>
              <a:t>01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5" name="도형 42"/>
          <p:cNvSpPr>
            <a:spLocks/>
          </p:cNvSpPr>
          <p:nvPr/>
        </p:nvSpPr>
        <p:spPr>
          <a:xfrm>
            <a:off x="-50800" y="2694940"/>
            <a:ext cx="835025" cy="344170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6" name="텍스트 상자 44"/>
          <p:cNvSpPr txBox="1">
            <a:spLocks/>
          </p:cNvSpPr>
          <p:nvPr/>
        </p:nvSpPr>
        <p:spPr>
          <a:xfrm>
            <a:off x="109855" y="2741295"/>
            <a:ext cx="513715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941A18-A33D-4A68-85D4-E0731C13FDC5}"/>
              </a:ext>
            </a:extLst>
          </p:cNvPr>
          <p:cNvSpPr>
            <a:spLocks/>
          </p:cNvSpPr>
          <p:nvPr/>
        </p:nvSpPr>
        <p:spPr>
          <a:xfrm>
            <a:off x="681469" y="104140"/>
            <a:ext cx="1817213" cy="446518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r>
              <a:rPr lang="ko-KR" altLang="en-US" sz="2000" b="1" dirty="0" err="1">
                <a:ea typeface="맑은 고딕"/>
              </a:rPr>
              <a:t>이지메</a:t>
            </a:r>
            <a:r>
              <a:rPr lang="ko-KR" altLang="en-US" sz="2000" b="1" dirty="0">
                <a:ea typeface="맑은 고딕"/>
              </a:rPr>
              <a:t> 문화</a:t>
            </a:r>
            <a:endParaRPr lang="ko-KR" b="1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F815E-2BCA-4E87-A14C-1BD510ECF634}"/>
              </a:ext>
            </a:extLst>
          </p:cNvPr>
          <p:cNvSpPr txBox="1"/>
          <p:nvPr/>
        </p:nvSpPr>
        <p:spPr>
          <a:xfrm rot="-10800000" flipV="1">
            <a:off x="688063" y="726035"/>
            <a:ext cx="29469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ea typeface="맑은 고딕"/>
              </a:rPr>
              <a:t>이지메와 관련된 창작물</a:t>
            </a:r>
          </a:p>
        </p:txBody>
      </p:sp>
      <p:pic>
        <p:nvPicPr>
          <p:cNvPr id="6" name="그림 6" descr="텍스트, 장난감이(가) 표시된 사진&#10;&#10;자동 생성된 설명">
            <a:extLst>
              <a:ext uri="{FF2B5EF4-FFF2-40B4-BE49-F238E27FC236}">
                <a16:creationId xmlns:a16="http://schemas.microsoft.com/office/drawing/2014/main" id="{75422B67-680D-4F85-B827-26A326CD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07" y="1219908"/>
            <a:ext cx="2211214" cy="3184650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561A21C8-1F79-4300-B210-6965D230B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61" y="1220709"/>
            <a:ext cx="2222815" cy="3183048"/>
          </a:xfrm>
          <a:prstGeom prst="rect">
            <a:avLst/>
          </a:prstGeom>
        </p:spPr>
      </p:pic>
      <p:pic>
        <p:nvPicPr>
          <p:cNvPr id="8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EFDACDF4-3547-4E2F-8955-04DE24C27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94" y="1223483"/>
            <a:ext cx="2166042" cy="3177501"/>
          </a:xfrm>
          <a:prstGeom prst="rect">
            <a:avLst/>
          </a:prstGeom>
        </p:spPr>
      </p:pic>
      <p:pic>
        <p:nvPicPr>
          <p:cNvPr id="11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75A9CD2F-A22E-4CE3-B690-7276DCAD7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102" y="2108277"/>
            <a:ext cx="2313160" cy="3218603"/>
          </a:xfrm>
          <a:prstGeom prst="rect">
            <a:avLst/>
          </a:prstGeom>
        </p:spPr>
      </p:pic>
      <p:pic>
        <p:nvPicPr>
          <p:cNvPr id="12" name="그림 12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AE7DE138-CB91-465F-8637-37AA69EB7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727" y="2073231"/>
            <a:ext cx="2279209" cy="3300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AF8DD5-4DAE-406C-A45F-182B89D7CB89}"/>
              </a:ext>
            </a:extLst>
          </p:cNvPr>
          <p:cNvSpPr txBox="1"/>
          <p:nvPr/>
        </p:nvSpPr>
        <p:spPr>
          <a:xfrm>
            <a:off x="631478" y="5599568"/>
            <a:ext cx="39088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ea typeface="맑은 고딕"/>
              </a:rPr>
              <a:t>창작물이 많은 만큼이나 사회에서도 이 문제가 심각함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949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t 0"/>
          <p:cNvCxnSpPr/>
          <p:nvPr/>
        </p:nvCxnSpPr>
        <p:spPr>
          <a:xfrm>
            <a:off x="683260" y="-370840"/>
            <a:ext cx="635" cy="747331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t 0"/>
          <p:cNvCxnSpPr/>
          <p:nvPr/>
        </p:nvCxnSpPr>
        <p:spPr>
          <a:xfrm flipH="1">
            <a:off x="692785" y="548640"/>
            <a:ext cx="9296400" cy="63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 0"/>
          <p:cNvSpPr>
            <a:spLocks/>
          </p:cNvSpPr>
          <p:nvPr/>
        </p:nvSpPr>
        <p:spPr>
          <a:xfrm rot="5400000">
            <a:off x="676910" y="3004820"/>
            <a:ext cx="81915" cy="108585"/>
          </a:xfrm>
          <a:prstGeom prst="rtTriangle">
            <a:avLst/>
          </a:prstGeom>
          <a:solidFill>
            <a:schemeClr val="tx1"/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1" name="Rect 0"/>
          <p:cNvSpPr txBox="1">
            <a:spLocks/>
          </p:cNvSpPr>
          <p:nvPr/>
        </p:nvSpPr>
        <p:spPr>
          <a:xfrm>
            <a:off x="107315" y="134048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02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2" name="Rect 0"/>
          <p:cNvSpPr txBox="1">
            <a:spLocks/>
          </p:cNvSpPr>
          <p:nvPr/>
        </p:nvSpPr>
        <p:spPr>
          <a:xfrm>
            <a:off x="107315" y="181927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03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3" name="Rect 0"/>
          <p:cNvSpPr txBox="1">
            <a:spLocks/>
          </p:cNvSpPr>
          <p:nvPr/>
        </p:nvSpPr>
        <p:spPr>
          <a:xfrm>
            <a:off x="107315" y="229806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04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4" name="Rect 0"/>
          <p:cNvSpPr txBox="1">
            <a:spLocks/>
          </p:cNvSpPr>
          <p:nvPr/>
        </p:nvSpPr>
        <p:spPr>
          <a:xfrm>
            <a:off x="123825" y="882650"/>
            <a:ext cx="54229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Yoon 윤고딕 520_TT" charset="0"/>
                <a:ea typeface="Yoon 윤고딕 520_TT" charset="0"/>
              </a:rPr>
              <a:t>01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5" name="도형 42"/>
          <p:cNvSpPr>
            <a:spLocks/>
          </p:cNvSpPr>
          <p:nvPr/>
        </p:nvSpPr>
        <p:spPr>
          <a:xfrm>
            <a:off x="-50800" y="2694940"/>
            <a:ext cx="835025" cy="344170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6" name="텍스트 상자 44"/>
          <p:cNvSpPr txBox="1">
            <a:spLocks/>
          </p:cNvSpPr>
          <p:nvPr/>
        </p:nvSpPr>
        <p:spPr>
          <a:xfrm>
            <a:off x="109855" y="2741295"/>
            <a:ext cx="513715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941A18-A33D-4A68-85D4-E0731C13FDC5}"/>
              </a:ext>
            </a:extLst>
          </p:cNvPr>
          <p:cNvSpPr>
            <a:spLocks/>
          </p:cNvSpPr>
          <p:nvPr/>
        </p:nvSpPr>
        <p:spPr>
          <a:xfrm>
            <a:off x="681469" y="104140"/>
            <a:ext cx="1817213" cy="446518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r>
              <a:rPr lang="ko-KR" altLang="en-US" sz="2000" b="1" dirty="0" err="1">
                <a:ea typeface="맑은 고딕"/>
              </a:rPr>
              <a:t>이지메</a:t>
            </a:r>
            <a:r>
              <a:rPr lang="ko-KR" altLang="en-US" sz="2000" b="1" dirty="0">
                <a:ea typeface="맑은 고딕"/>
              </a:rPr>
              <a:t> 문화</a:t>
            </a:r>
            <a:endParaRPr lang="ko-KR" b="1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1B37E-6D20-4DC7-824D-E7060EA64296}"/>
              </a:ext>
            </a:extLst>
          </p:cNvPr>
          <p:cNvSpPr txBox="1"/>
          <p:nvPr/>
        </p:nvSpPr>
        <p:spPr>
          <a:xfrm>
            <a:off x="778598" y="880449"/>
            <a:ext cx="35127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일본은 보수적인 생활관 및 사회관이 강하게 남아 있음</a:t>
            </a:r>
            <a:endParaRPr lang="ko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ADEAC-E284-4BB3-8841-E4D71766CCED}"/>
              </a:ext>
            </a:extLst>
          </p:cNvPr>
          <p:cNvSpPr txBox="1"/>
          <p:nvPr/>
        </p:nvSpPr>
        <p:spPr>
          <a:xfrm>
            <a:off x="778598" y="1898964"/>
            <a:ext cx="41012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sz="2000" dirty="0">
                <a:solidFill>
                  <a:srgbClr val="333333"/>
                </a:solidFill>
                <a:ea typeface="맑은 고딕"/>
              </a:rPr>
              <a:t>특유의 </a:t>
            </a: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문화를 비롯해 </a:t>
            </a:r>
            <a:r>
              <a:rPr lang="ko-KR" altLang="en-US" sz="2000" dirty="0" err="1">
                <a:solidFill>
                  <a:srgbClr val="333333"/>
                </a:solidFill>
                <a:ea typeface="맑은 고딕"/>
              </a:rPr>
              <a:t>메이와쿠</a:t>
            </a: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, 다테마에, </a:t>
            </a:r>
            <a:r>
              <a:rPr lang="ko-KR" altLang="en-US" sz="2000" dirty="0" err="1">
                <a:solidFill>
                  <a:srgbClr val="333333"/>
                </a:solidFill>
                <a:ea typeface="맑은 고딕"/>
              </a:rPr>
              <a:t>혼네</a:t>
            </a: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 등의 폐단이 잔존</a:t>
            </a:r>
            <a:endParaRPr lang="ko-K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12F5E-4905-4074-A2C7-71BA3F5A1BAF}"/>
              </a:ext>
            </a:extLst>
          </p:cNvPr>
          <p:cNvSpPr txBox="1"/>
          <p:nvPr/>
        </p:nvSpPr>
        <p:spPr>
          <a:xfrm>
            <a:off x="778598" y="2906163"/>
            <a:ext cx="3829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 err="1">
                <a:solidFill>
                  <a:srgbClr val="333333"/>
                </a:solidFill>
                <a:ea typeface="맑은 고딕"/>
              </a:rPr>
              <a:t>메이와쿠</a:t>
            </a: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: '타인에게 민폐를 끼치지 말자' 보편적 개념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84CC1-A090-4636-A8B1-DDCDA9447B49}"/>
              </a:ext>
            </a:extLst>
          </p:cNvPr>
          <p:cNvSpPr txBox="1"/>
          <p:nvPr/>
        </p:nvSpPr>
        <p:spPr>
          <a:xfrm>
            <a:off x="778598" y="3698341"/>
            <a:ext cx="29921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 err="1">
                <a:solidFill>
                  <a:srgbClr val="333333"/>
                </a:solidFill>
                <a:ea typeface="맑은 고딕"/>
              </a:rPr>
              <a:t>메이와쿠의</a:t>
            </a:r>
            <a:r>
              <a:rPr lang="ko-KR" altLang="en-US" sz="2000" b="1" dirty="0">
                <a:solidFill>
                  <a:srgbClr val="333333"/>
                </a:solidFill>
                <a:ea typeface="맑은 고딕"/>
              </a:rPr>
              <a:t> 범위와 문제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FE70F-C960-495B-976B-D13B242BFCFF}"/>
              </a:ext>
            </a:extLst>
          </p:cNvPr>
          <p:cNvSpPr txBox="1"/>
          <p:nvPr/>
        </p:nvSpPr>
        <p:spPr>
          <a:xfrm>
            <a:off x="778598" y="4275499"/>
            <a:ext cx="30940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민폐의 기준이 불명확</a:t>
            </a:r>
            <a:endParaRPr lang="ko-KR" sz="2000" dirty="0">
              <a:solidFill>
                <a:srgbClr val="333333"/>
              </a:solidFill>
              <a:ea typeface="맑은 고딕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37645-B920-4BD4-8472-A3101ED0D402}"/>
              </a:ext>
            </a:extLst>
          </p:cNvPr>
          <p:cNvSpPr txBox="1"/>
          <p:nvPr/>
        </p:nvSpPr>
        <p:spPr>
          <a:xfrm>
            <a:off x="778598" y="4830024"/>
            <a:ext cx="35919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sz="2000" dirty="0" err="1">
                <a:solidFill>
                  <a:srgbClr val="333333"/>
                </a:solidFill>
                <a:ea typeface="맑은 고딕"/>
              </a:rPr>
              <a:t>이지메</a:t>
            </a:r>
            <a:r>
              <a:rPr lang="ko-KR" sz="2000" dirty="0">
                <a:solidFill>
                  <a:srgbClr val="333333"/>
                </a:solidFill>
                <a:ea typeface="맑은 고딕"/>
              </a:rPr>
              <a:t> 가해자의 </a:t>
            </a: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변명으로 이용될 정도로 문제가 심각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094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t 0"/>
          <p:cNvCxnSpPr/>
          <p:nvPr/>
        </p:nvCxnSpPr>
        <p:spPr>
          <a:xfrm>
            <a:off x="683260" y="-370840"/>
            <a:ext cx="635" cy="747331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t 0"/>
          <p:cNvCxnSpPr/>
          <p:nvPr/>
        </p:nvCxnSpPr>
        <p:spPr>
          <a:xfrm flipH="1">
            <a:off x="692785" y="548640"/>
            <a:ext cx="9296400" cy="63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 0"/>
          <p:cNvSpPr>
            <a:spLocks/>
          </p:cNvSpPr>
          <p:nvPr/>
        </p:nvSpPr>
        <p:spPr>
          <a:xfrm rot="5400000">
            <a:off x="676910" y="3004820"/>
            <a:ext cx="81915" cy="108585"/>
          </a:xfrm>
          <a:prstGeom prst="rtTriangle">
            <a:avLst/>
          </a:prstGeom>
          <a:solidFill>
            <a:schemeClr val="tx1"/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1" name="Rect 0"/>
          <p:cNvSpPr txBox="1">
            <a:spLocks/>
          </p:cNvSpPr>
          <p:nvPr/>
        </p:nvSpPr>
        <p:spPr>
          <a:xfrm>
            <a:off x="107315" y="134048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02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2" name="Rect 0"/>
          <p:cNvSpPr txBox="1">
            <a:spLocks/>
          </p:cNvSpPr>
          <p:nvPr/>
        </p:nvSpPr>
        <p:spPr>
          <a:xfrm>
            <a:off x="107315" y="181927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03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3" name="Rect 0"/>
          <p:cNvSpPr txBox="1">
            <a:spLocks/>
          </p:cNvSpPr>
          <p:nvPr/>
        </p:nvSpPr>
        <p:spPr>
          <a:xfrm>
            <a:off x="107315" y="229806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04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4" name="Rect 0"/>
          <p:cNvSpPr txBox="1">
            <a:spLocks/>
          </p:cNvSpPr>
          <p:nvPr/>
        </p:nvSpPr>
        <p:spPr>
          <a:xfrm>
            <a:off x="123825" y="882650"/>
            <a:ext cx="54229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Yoon 윤고딕 520_TT" charset="0"/>
                <a:ea typeface="Yoon 윤고딕 520_TT" charset="0"/>
              </a:rPr>
              <a:t>01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5" name="도형 42"/>
          <p:cNvSpPr>
            <a:spLocks/>
          </p:cNvSpPr>
          <p:nvPr/>
        </p:nvSpPr>
        <p:spPr>
          <a:xfrm>
            <a:off x="-50800" y="2694940"/>
            <a:ext cx="835025" cy="344170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6" name="텍스트 상자 44"/>
          <p:cNvSpPr txBox="1">
            <a:spLocks/>
          </p:cNvSpPr>
          <p:nvPr/>
        </p:nvSpPr>
        <p:spPr>
          <a:xfrm>
            <a:off x="109855" y="2741295"/>
            <a:ext cx="513715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941A18-A33D-4A68-85D4-E0731C13FDC5}"/>
              </a:ext>
            </a:extLst>
          </p:cNvPr>
          <p:cNvSpPr>
            <a:spLocks/>
          </p:cNvSpPr>
          <p:nvPr/>
        </p:nvSpPr>
        <p:spPr>
          <a:xfrm>
            <a:off x="681355" y="104140"/>
            <a:ext cx="1817370" cy="44640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r>
              <a:rPr lang="ko-KR" altLang="en-US" sz="2000" b="1" dirty="0" err="1">
                <a:ea typeface="맑은 고딕"/>
              </a:rPr>
              <a:t>이지메</a:t>
            </a:r>
            <a:r>
              <a:rPr lang="ko-KR" altLang="en-US" sz="2000" b="1" dirty="0">
                <a:ea typeface="맑은 고딕"/>
              </a:rPr>
              <a:t> 문화</a:t>
            </a:r>
            <a:endParaRPr lang="ko-KR" b="1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4F7FB-2210-4D26-A3C1-A322A96DDCFC}"/>
              </a:ext>
            </a:extLst>
          </p:cNvPr>
          <p:cNvSpPr txBox="1"/>
          <p:nvPr/>
        </p:nvSpPr>
        <p:spPr>
          <a:xfrm>
            <a:off x="721995" y="880745"/>
            <a:ext cx="3795395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solidFill>
                  <a:srgbClr val="333333"/>
                </a:solidFill>
                <a:ea typeface="맑은 고딕"/>
              </a:rPr>
              <a:t>일본의 이지메가 특수한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46A4D-F86E-4479-B250-3EA9BB33EE2D}"/>
              </a:ext>
            </a:extLst>
          </p:cNvPr>
          <p:cNvSpPr txBox="1"/>
          <p:nvPr/>
        </p:nvSpPr>
        <p:spPr>
          <a:xfrm>
            <a:off x="721995" y="1423670"/>
            <a:ext cx="2743200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집단의 동질성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BE7E7-31A9-4553-8A39-16CBB3B5F205}"/>
              </a:ext>
            </a:extLst>
          </p:cNvPr>
          <p:cNvSpPr txBox="1"/>
          <p:nvPr/>
        </p:nvSpPr>
        <p:spPr>
          <a:xfrm>
            <a:off x="755650" y="2159000"/>
            <a:ext cx="3071495" cy="400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solidFill>
                  <a:srgbClr val="333333"/>
                </a:solidFill>
                <a:ea typeface="맑은 고딕"/>
              </a:rPr>
              <a:t>왕따를 당한 아이코 공주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F69C5-D826-4D0D-B2DA-B6FAEA5A70B6}"/>
              </a:ext>
            </a:extLst>
          </p:cNvPr>
          <p:cNvSpPr txBox="1"/>
          <p:nvPr/>
        </p:nvSpPr>
        <p:spPr>
          <a:xfrm>
            <a:off x="755650" y="2668270"/>
            <a:ext cx="3331845" cy="7080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ko-KR" altLang="en-US" sz="2000" dirty="0">
                <a:solidFill>
                  <a:srgbClr val="333333"/>
                </a:solidFill>
                <a:ea typeface="맑은 고딕"/>
              </a:rPr>
              <a:t>초등학교 2학년때 장기결석으로 인한 사건 </a:t>
            </a:r>
            <a:endParaRPr lang="ko-KR" dirty="0"/>
          </a:p>
        </p:txBody>
      </p:sp>
      <p:pic>
        <p:nvPicPr>
          <p:cNvPr id="12" name="그림 12" descr="C:/Users/byb53/AppData/Roaming/PolarisOffice/ETemp/25564_16613920/image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32455" y="3472815"/>
            <a:ext cx="3705860" cy="256222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83725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t 0"/>
          <p:cNvCxnSpPr/>
          <p:nvPr/>
        </p:nvCxnSpPr>
        <p:spPr>
          <a:xfrm>
            <a:off x="683260" y="-370840"/>
            <a:ext cx="635" cy="747331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t 0"/>
          <p:cNvCxnSpPr/>
          <p:nvPr/>
        </p:nvCxnSpPr>
        <p:spPr>
          <a:xfrm flipH="1">
            <a:off x="692785" y="548640"/>
            <a:ext cx="9296400" cy="63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 0"/>
          <p:cNvSpPr>
            <a:spLocks/>
          </p:cNvSpPr>
          <p:nvPr/>
        </p:nvSpPr>
        <p:spPr>
          <a:xfrm rot="5400000">
            <a:off x="676910" y="3004820"/>
            <a:ext cx="81915" cy="108585"/>
          </a:xfrm>
          <a:prstGeom prst="rtTriangle">
            <a:avLst/>
          </a:prstGeom>
          <a:solidFill>
            <a:schemeClr val="tx1"/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1" name="Rect 0"/>
          <p:cNvSpPr txBox="1">
            <a:spLocks/>
          </p:cNvSpPr>
          <p:nvPr/>
        </p:nvSpPr>
        <p:spPr>
          <a:xfrm>
            <a:off x="107315" y="134048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02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2" name="Rect 0"/>
          <p:cNvSpPr txBox="1">
            <a:spLocks/>
          </p:cNvSpPr>
          <p:nvPr/>
        </p:nvSpPr>
        <p:spPr>
          <a:xfrm>
            <a:off x="107315" y="181927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03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3" name="Rect 0"/>
          <p:cNvSpPr txBox="1">
            <a:spLocks/>
          </p:cNvSpPr>
          <p:nvPr/>
        </p:nvSpPr>
        <p:spPr>
          <a:xfrm>
            <a:off x="107315" y="229806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04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4" name="Rect 0"/>
          <p:cNvSpPr txBox="1">
            <a:spLocks/>
          </p:cNvSpPr>
          <p:nvPr/>
        </p:nvSpPr>
        <p:spPr>
          <a:xfrm>
            <a:off x="123825" y="882650"/>
            <a:ext cx="54229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Yoon 윤고딕 520_TT" charset="0"/>
                <a:ea typeface="Yoon 윤고딕 520_TT" charset="0"/>
              </a:rPr>
              <a:t>01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5" name="도형 42"/>
          <p:cNvSpPr>
            <a:spLocks/>
          </p:cNvSpPr>
          <p:nvPr/>
        </p:nvSpPr>
        <p:spPr>
          <a:xfrm>
            <a:off x="-50800" y="2694940"/>
            <a:ext cx="835025" cy="344170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6" name="텍스트 상자 44"/>
          <p:cNvSpPr txBox="1">
            <a:spLocks/>
          </p:cNvSpPr>
          <p:nvPr/>
        </p:nvSpPr>
        <p:spPr>
          <a:xfrm>
            <a:off x="109855" y="2741295"/>
            <a:ext cx="513715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941A18-A33D-4A68-85D4-E0731C13FDC5}"/>
              </a:ext>
            </a:extLst>
          </p:cNvPr>
          <p:cNvSpPr>
            <a:spLocks/>
          </p:cNvSpPr>
          <p:nvPr/>
        </p:nvSpPr>
        <p:spPr>
          <a:xfrm>
            <a:off x="681469" y="104140"/>
            <a:ext cx="1817213" cy="446518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r>
              <a:rPr lang="ko-KR" altLang="en-US" sz="2000" b="1" dirty="0" err="1">
                <a:ea typeface="맑은 고딕"/>
              </a:rPr>
              <a:t>이지메</a:t>
            </a:r>
            <a:r>
              <a:rPr lang="ko-KR" altLang="en-US" sz="2000" b="1" dirty="0">
                <a:ea typeface="맑은 고딕"/>
              </a:rPr>
              <a:t> 문화</a:t>
            </a:r>
            <a:endParaRPr lang="ko-KR" b="1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5D3A4-6D51-4794-AE2B-C172E4299E73}"/>
              </a:ext>
            </a:extLst>
          </p:cNvPr>
          <p:cNvSpPr txBox="1"/>
          <p:nvPr/>
        </p:nvSpPr>
        <p:spPr>
          <a:xfrm>
            <a:off x="914400" y="88045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solidFill>
                  <a:srgbClr val="333333"/>
                </a:solidFill>
                <a:ea typeface="맑은 고딕"/>
              </a:rPr>
              <a:t>참고 영상</a:t>
            </a:r>
          </a:p>
        </p:txBody>
      </p:sp>
      <p:pic>
        <p:nvPicPr>
          <p:cNvPr id="6" name="그림 6">
            <a:hlinkClick r:id="" action="ppaction://media"/>
            <a:extLst>
              <a:ext uri="{FF2B5EF4-FFF2-40B4-BE49-F238E27FC236}">
                <a16:creationId xmlns:a16="http://schemas.microsoft.com/office/drawing/2014/main" id="{8A913954-D7E2-480A-9C29-D0C34B03A5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3248" y="1362264"/>
            <a:ext cx="8057584" cy="50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03250" y="1240790"/>
            <a:ext cx="1753235" cy="553085"/>
            <a:chOff x="603250" y="1240790"/>
            <a:chExt cx="1753235" cy="553085"/>
          </a:xfrm>
        </p:grpSpPr>
        <p:sp>
          <p:nvSpPr>
            <p:cNvPr id="4" name="TextBox 3"/>
            <p:cNvSpPr txBox="1">
              <a:spLocks/>
            </p:cNvSpPr>
            <p:nvPr/>
          </p:nvSpPr>
          <p:spPr>
            <a:xfrm>
              <a:off x="646430" y="1240790"/>
              <a:ext cx="1710690" cy="5537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latinLnBrk="0">
                <a:buFontTx/>
                <a:buNone/>
              </a:pPr>
              <a:r>
                <a:rPr lang="ko-KR" altLang="en-US" sz="3000" b="1">
                  <a:ln w="9525" cap="flat" cmpd="sng">
                    <a:solidFill>
                      <a:schemeClr val="bg1">
                        <a:lumMod val="85000"/>
                        <a:alpha val="29803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latin typeface="Yoon 윤고딕 520_TT" charset="0"/>
                  <a:ea typeface="Yoon 윤고딕 520_TT" charset="0"/>
                </a:rPr>
                <a:t>목차</a:t>
              </a:r>
            </a:p>
          </p:txBody>
        </p: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603250" y="1329055"/>
              <a:ext cx="1710690" cy="3689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 b="1">
                <a:ln w="9525" cap="flat" cmpd="sng">
                  <a:solidFill>
                    <a:schemeClr val="bg1">
                      <a:lumMod val="85000"/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Yoon 윤고딕 520_TT" charset="0"/>
                <a:ea typeface="Yoon 윤고딕 520_TT" charset="0"/>
              </a:endParaRPr>
            </a:p>
          </p:txBody>
        </p:sp>
      </p:grpSp>
      <p:sp>
        <p:nvSpPr>
          <p:cNvPr id="7" name="텍스트 상자 35"/>
          <p:cNvSpPr txBox="1">
            <a:spLocks/>
          </p:cNvSpPr>
          <p:nvPr/>
        </p:nvSpPr>
        <p:spPr>
          <a:xfrm>
            <a:off x="2153920" y="2300605"/>
            <a:ext cx="6062980" cy="70916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lang="ko-KR" sz="2000" dirty="0">
                <a:solidFill>
                  <a:schemeClr val="bg1"/>
                </a:solidFill>
                <a:latin typeface="맑은 고딕"/>
                <a:ea typeface="맑은 고딕"/>
              </a:rPr>
              <a:t>1. </a:t>
            </a:r>
            <a:r>
              <a:rPr lang="ko-KR" sz="2000" dirty="0" err="1">
                <a:solidFill>
                  <a:schemeClr val="bg1"/>
                </a:solidFill>
                <a:latin typeface="맑은 고딕"/>
                <a:ea typeface="맑은 고딕"/>
              </a:rPr>
              <a:t>히키코모리</a:t>
            </a:r>
            <a:endParaRPr lang="ko-KR" altLang="en-US" sz="2000" dirty="0" err="1">
              <a:solidFill>
                <a:schemeClr val="bg1"/>
              </a:solidFill>
              <a:latin typeface="맑은 고딕"/>
              <a:ea typeface="맑은 고딕"/>
            </a:endParaRPr>
          </a:p>
          <a:p>
            <a:pPr marL="0" indent="0" algn="l" hangingPunct="1"/>
            <a:endParaRPr lang="ko-KR" sz="2000" dirty="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28E6F-7125-424A-A5EC-662E2B379D1F}"/>
              </a:ext>
            </a:extLst>
          </p:cNvPr>
          <p:cNvSpPr txBox="1"/>
          <p:nvPr/>
        </p:nvSpPr>
        <p:spPr>
          <a:xfrm>
            <a:off x="2159252" y="273641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2000" dirty="0">
                <a:solidFill>
                  <a:schemeClr val="bg1"/>
                </a:solidFill>
                <a:latin typeface="Malgun Gothic"/>
                <a:ea typeface="Malgun Gothic"/>
              </a:rPr>
              <a:t>2. 인구 감소 </a:t>
            </a:r>
            <a:r>
              <a:rPr lang="ko-KR" altLang="en-US" sz="2000" dirty="0">
                <a:solidFill>
                  <a:schemeClr val="bg1"/>
                </a:solidFill>
                <a:latin typeface="Malgun Gothic"/>
                <a:ea typeface="Malgun Gothic"/>
              </a:rPr>
              <a:t>문제</a:t>
            </a:r>
            <a:endParaRPr lang="ko-KR" sz="200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21213-CC87-4AC8-A97C-FC5F683C020E}"/>
              </a:ext>
            </a:extLst>
          </p:cNvPr>
          <p:cNvSpPr txBox="1"/>
          <p:nvPr/>
        </p:nvSpPr>
        <p:spPr>
          <a:xfrm>
            <a:off x="2155007" y="3082989"/>
            <a:ext cx="4916031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ko-KR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ko-KR" altLang="en-US" sz="2000" dirty="0">
              <a:solidFill>
                <a:schemeClr val="bg1"/>
              </a:solidFill>
              <a:latin typeface="Malgun Gothic"/>
              <a:ea typeface="Malgun Gothic"/>
              <a:cs typeface="+mn-lt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Malgun Gothic"/>
                <a:ea typeface="Malgun Gothic"/>
              </a:rPr>
              <a:t>4.</a:t>
            </a:r>
            <a:r>
              <a:rPr lang="ko-KR" altLang="en-US" sz="2000" dirty="0">
                <a:solidFill>
                  <a:schemeClr val="bg1"/>
                </a:solidFill>
                <a:latin typeface="Malgun Gothic"/>
                <a:ea typeface="Malgun Gothic"/>
              </a:rPr>
              <a:t> 비효율적이고 후진적인 아날로그 사회</a:t>
            </a:r>
            <a:endParaRPr lang="ko-KR" alt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ko-KR" altLang="en-US" dirty="0">
              <a:solidFill>
                <a:schemeClr val="bg1"/>
              </a:solidFill>
              <a:latin typeface="Malgun Gothic"/>
              <a:ea typeface="Malgun Gothic"/>
            </a:endParaRPr>
          </a:p>
          <a:p>
            <a:endParaRPr lang="ko-KR" dirty="0">
              <a:solidFill>
                <a:schemeClr val="bg1"/>
              </a:solidFill>
              <a:latin typeface="Malgun Gothic"/>
              <a:ea typeface="Malgun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4AA35-04CE-45D8-838D-F6F6CA50B0F3}"/>
              </a:ext>
            </a:extLst>
          </p:cNvPr>
          <p:cNvSpPr txBox="1"/>
          <p:nvPr/>
        </p:nvSpPr>
        <p:spPr>
          <a:xfrm>
            <a:off x="2150764" y="3191912"/>
            <a:ext cx="41578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2000" dirty="0">
                <a:solidFill>
                  <a:schemeClr val="bg1"/>
                </a:solidFill>
                <a:latin typeface="Malgun Gothic"/>
                <a:ea typeface="Malgun Gothic"/>
              </a:rPr>
              <a:t>3. 성 </a:t>
            </a:r>
            <a:r>
              <a:rPr lang="ko-KR" sz="2000" dirty="0" err="1">
                <a:solidFill>
                  <a:schemeClr val="bg1"/>
                </a:solidFill>
                <a:latin typeface="Malgun Gothic"/>
                <a:ea typeface="Malgun Gothic"/>
              </a:rPr>
              <a:t>역활</a:t>
            </a:r>
            <a:r>
              <a:rPr lang="ko-KR" sz="2000" dirty="0">
                <a:solidFill>
                  <a:schemeClr val="bg1"/>
                </a:solidFill>
                <a:latin typeface="Malgun Gothic"/>
                <a:ea typeface="Malgun Gothic"/>
              </a:rPr>
              <a:t> 강요 및 낮은</a:t>
            </a:r>
            <a:r>
              <a:rPr lang="ko-KR" altLang="en-US" sz="2000" dirty="0">
                <a:solidFill>
                  <a:schemeClr val="bg1"/>
                </a:solidFill>
                <a:latin typeface="Malgun Gothic"/>
                <a:ea typeface="Malgun Gothic"/>
              </a:rPr>
              <a:t> 여성 인권</a:t>
            </a:r>
            <a:endParaRPr lang="ko-KR" sz="2000" dirty="0">
              <a:solidFill>
                <a:schemeClr val="bg1"/>
              </a:solidFill>
              <a:latin typeface="Malgun Gothic"/>
              <a:ea typeface="Malgun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DE144-129D-4BB4-9A25-C3EDA1067290}"/>
              </a:ext>
            </a:extLst>
          </p:cNvPr>
          <p:cNvSpPr txBox="1"/>
          <p:nvPr/>
        </p:nvSpPr>
        <p:spPr>
          <a:xfrm>
            <a:off x="2146520" y="3855362"/>
            <a:ext cx="27432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ko-KR" dirty="0">
              <a:solidFill>
                <a:schemeClr val="bg1"/>
              </a:solidFill>
              <a:latin typeface="Malgun Gothic"/>
              <a:ea typeface="Malgun Gothic"/>
              <a:cs typeface="+mn-lt"/>
            </a:endParaRPr>
          </a:p>
          <a:p>
            <a:r>
              <a:rPr lang="ko-KR" sz="2000" dirty="0">
                <a:solidFill>
                  <a:schemeClr val="bg1"/>
                </a:solidFill>
                <a:latin typeface="Malgun Gothic"/>
                <a:ea typeface="Malgun Gothic"/>
              </a:rPr>
              <a:t>5. </a:t>
            </a:r>
            <a:r>
              <a:rPr lang="ko-KR" sz="2000" dirty="0" err="1">
                <a:solidFill>
                  <a:schemeClr val="bg1"/>
                </a:solidFill>
                <a:latin typeface="Malgun Gothic"/>
                <a:ea typeface="Malgun Gothic"/>
              </a:rPr>
              <a:t>이지메</a:t>
            </a:r>
            <a:r>
              <a:rPr lang="ko-KR" sz="2000" dirty="0">
                <a:solidFill>
                  <a:schemeClr val="bg1"/>
                </a:solidFill>
                <a:latin typeface="Malgun Gothic"/>
                <a:ea typeface="Malgun Gothic"/>
              </a:rPr>
              <a:t> 문화</a:t>
            </a:r>
            <a:endParaRPr 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F6BBE-1A9D-421E-9CE5-9710BB5DCC70}"/>
              </a:ext>
            </a:extLst>
          </p:cNvPr>
          <p:cNvSpPr txBox="1"/>
          <p:nvPr/>
        </p:nvSpPr>
        <p:spPr>
          <a:xfrm>
            <a:off x="235390" y="608846"/>
            <a:ext cx="48933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출처: 네이버, 구글 이미지, 유튜브</a:t>
            </a:r>
            <a:endParaRPr lang="ko-KR" sz="2000" dirty="0"/>
          </a:p>
        </p:txBody>
      </p:sp>
    </p:spTree>
    <p:extLst>
      <p:ext uri="{BB962C8B-B14F-4D97-AF65-F5344CB8AC3E}">
        <p14:creationId xmlns:p14="http://schemas.microsoft.com/office/powerpoint/2010/main" val="35203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260" y="3075305"/>
            <a:ext cx="3333115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3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/>
          </p:cNvSpPr>
          <p:nvPr/>
        </p:nvSpPr>
        <p:spPr>
          <a:xfrm>
            <a:off x="692785" y="104140"/>
            <a:ext cx="2880995" cy="45783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800"/>
              <a:t>히키코모리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-9525" y="887095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945" y="1216660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30" name="텍스트 상자 38"/>
          <p:cNvSpPr txBox="1">
            <a:spLocks/>
          </p:cNvSpPr>
          <p:nvPr/>
        </p:nvSpPr>
        <p:spPr>
          <a:xfrm>
            <a:off x="109855" y="2741295"/>
            <a:ext cx="450850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31" name="텍스트 상자 47"/>
          <p:cNvSpPr txBox="1">
            <a:spLocks/>
          </p:cNvSpPr>
          <p:nvPr/>
        </p:nvSpPr>
        <p:spPr>
          <a:xfrm>
            <a:off x="1007110" y="879475"/>
            <a:ext cx="5194540" cy="4001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latinLnBrk="0">
              <a:buClr>
                <a:srgbClr val="272123"/>
              </a:buClr>
            </a:pPr>
            <a:r>
              <a:rPr lang="ko-KR" altLang="ko-KR" sz="2000" b="1" dirty="0">
                <a:ln w="9525" cap="flat" cmpd="sng">
                  <a:solidFill>
                    <a:schemeClr val="tx1">
                      <a:alpha val="28627"/>
                    </a:schemeClr>
                  </a:solidFill>
                  <a:prstDash val="solid"/>
                </a:ln>
                <a:solidFill>
                  <a:srgbClr val="272123"/>
                </a:solidFill>
                <a:latin typeface="Yoon 윤고딕 520_TT"/>
                <a:ea typeface="Yoon 윤고딕 520_TT"/>
              </a:rPr>
              <a:t>1. 은둔형 외톨이</a:t>
            </a:r>
            <a:endParaRPr lang="ko-KR" altLang="en-US" sz="2000" b="1" dirty="0">
              <a:ln w="9525" cap="flat" cmpd="sng">
                <a:solidFill>
                  <a:prstClr val="black">
                    <a:alpha val="28627"/>
                  </a:prstClr>
                </a:solidFill>
                <a:prstDash val="solid"/>
              </a:ln>
              <a:solidFill>
                <a:srgbClr val="272123"/>
              </a:solidFill>
              <a:latin typeface="Yoon 윤고딕 520_TT"/>
              <a:ea typeface="Yoon 윤고딕 520_TT"/>
            </a:endParaRPr>
          </a:p>
        </p:txBody>
      </p:sp>
      <p:pic>
        <p:nvPicPr>
          <p:cNvPr id="32" name="그림 2" descr="C:/Users/byb53/AppData/Roaming/PolarisOffice/ETemp/17492_20746656/fImage64096366592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" y="3355975"/>
            <a:ext cx="6096635" cy="331914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01B3F-5A04-41A2-8A6D-7AD2159B7982}"/>
              </a:ext>
            </a:extLst>
          </p:cNvPr>
          <p:cNvSpPr txBox="1"/>
          <p:nvPr/>
        </p:nvSpPr>
        <p:spPr>
          <a:xfrm>
            <a:off x="1009292" y="1181818"/>
            <a:ext cx="75567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>
                <a:ea typeface="맑은 고딕"/>
              </a:rPr>
              <a:t>사회적 참여를 방지하고 원칙적으로 6 개월 이상 대개 가정에 체재하는 것을 계속하는 상태</a:t>
            </a:r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90209-B53D-4FBF-91F5-98898254712E}"/>
              </a:ext>
            </a:extLst>
          </p:cNvPr>
          <p:cNvSpPr txBox="1"/>
          <p:nvPr/>
        </p:nvSpPr>
        <p:spPr>
          <a:xfrm>
            <a:off x="1014142" y="2644536"/>
            <a:ext cx="44426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»"/>
            </a:pPr>
            <a:r>
              <a:rPr lang="ko-KR" dirty="0">
                <a:solidFill>
                  <a:srgbClr val="272123"/>
                </a:solidFill>
                <a:ea typeface="맑은 고딕"/>
              </a:rPr>
              <a:t>질병</a:t>
            </a:r>
            <a:r>
              <a:rPr lang="ko-KR" dirty="0">
                <a:solidFill>
                  <a:srgbClr val="272123"/>
                </a:solidFill>
                <a:ea typeface="+mn-lt"/>
                <a:cs typeface="+mn-lt"/>
              </a:rPr>
              <a:t> </a:t>
            </a:r>
            <a:r>
              <a:rPr lang="ko-KR" dirty="0" err="1">
                <a:solidFill>
                  <a:srgbClr val="272123"/>
                </a:solidFill>
                <a:ea typeface="+mn-lt"/>
                <a:cs typeface="+mn-lt"/>
              </a:rPr>
              <a:t>or</a:t>
            </a:r>
            <a:r>
              <a:rPr lang="ko-KR" dirty="0">
                <a:solidFill>
                  <a:srgbClr val="272123"/>
                </a:solidFill>
                <a:ea typeface="+mn-lt"/>
                <a:cs typeface="+mn-lt"/>
              </a:rPr>
              <a:t> 장애 NO</a:t>
            </a:r>
            <a:endParaRPr lang="ko-K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»"/>
            </a:pPr>
            <a:r>
              <a:rPr lang="ko-KR" dirty="0">
                <a:solidFill>
                  <a:srgbClr val="272123"/>
                </a:solidFill>
                <a:ea typeface="+mn-lt"/>
                <a:cs typeface="+mn-lt"/>
              </a:rPr>
              <a:t>심리적 사회적 요인으로 비롯된 </a:t>
            </a:r>
            <a:r>
              <a:rPr lang="ko-KR" altLang="en-US" dirty="0">
                <a:solidFill>
                  <a:srgbClr val="272123"/>
                </a:solidFill>
                <a:ea typeface="+mn-lt"/>
                <a:cs typeface="+mn-lt"/>
              </a:rPr>
              <a:t>상태</a:t>
            </a:r>
            <a:endParaRPr lang="ko-KR" altLang="en-US" dirty="0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7CAFD-D475-495B-8AE7-66B9660E55F5}"/>
              </a:ext>
            </a:extLst>
          </p:cNvPr>
          <p:cNvSpPr txBox="1"/>
          <p:nvPr/>
        </p:nvSpPr>
        <p:spPr>
          <a:xfrm>
            <a:off x="1010369" y="1821252"/>
            <a:ext cx="43822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»"/>
            </a:pPr>
            <a:r>
              <a:rPr lang="en-US" altLang="ko-KR" dirty="0">
                <a:solidFill>
                  <a:srgbClr val="272123"/>
                </a:solidFill>
                <a:ea typeface="+mn-lt"/>
                <a:cs typeface="+mn-lt"/>
              </a:rPr>
              <a:t>1970</a:t>
            </a:r>
            <a:r>
              <a:rPr lang="ko-KR" dirty="0">
                <a:solidFill>
                  <a:srgbClr val="272123"/>
                </a:solidFill>
                <a:ea typeface="+mn-lt"/>
                <a:cs typeface="+mn-lt"/>
              </a:rPr>
              <a:t>년대 </a:t>
            </a:r>
            <a:r>
              <a:rPr lang="ko-KR" dirty="0" err="1">
                <a:solidFill>
                  <a:srgbClr val="272123"/>
                </a:solidFill>
                <a:ea typeface="+mn-lt"/>
                <a:cs typeface="+mn-lt"/>
              </a:rPr>
              <a:t>부터</a:t>
            </a:r>
            <a:r>
              <a:rPr lang="ko-KR" dirty="0">
                <a:solidFill>
                  <a:srgbClr val="272123"/>
                </a:solidFill>
                <a:ea typeface="+mn-lt"/>
                <a:cs typeface="+mn-lt"/>
              </a:rPr>
              <a:t> 도래</a:t>
            </a:r>
            <a:endParaRPr lang="ko-K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»"/>
            </a:pPr>
            <a:r>
              <a:rPr lang="ko-KR" dirty="0">
                <a:solidFill>
                  <a:srgbClr val="272123"/>
                </a:solidFill>
                <a:ea typeface="+mn-lt"/>
                <a:cs typeface="+mn-lt"/>
              </a:rPr>
              <a:t>2003년 처음으로 언론에 소개</a:t>
            </a:r>
            <a:endParaRPr lang="ko-K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»"/>
            </a:pPr>
            <a:r>
              <a:rPr lang="ko-KR" dirty="0">
                <a:solidFill>
                  <a:srgbClr val="272123"/>
                </a:solidFill>
                <a:ea typeface="+mn-lt"/>
                <a:cs typeface="+mn-lt"/>
              </a:rPr>
              <a:t>2005년 한국에 </a:t>
            </a:r>
            <a:r>
              <a:rPr lang="ko-KR" altLang="en-US" dirty="0">
                <a:solidFill>
                  <a:srgbClr val="272123"/>
                </a:solidFill>
                <a:ea typeface="+mn-lt"/>
                <a:cs typeface="+mn-lt"/>
              </a:rPr>
              <a:t>소개</a:t>
            </a:r>
            <a:endParaRPr lang="ko-KR" altLang="en-US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525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>
            <a:off x="692785" y="104140"/>
            <a:ext cx="2881630" cy="458470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800"/>
              <a:t>히키코모리</a:t>
            </a:r>
          </a:p>
        </p:txBody>
      </p:sp>
      <p:cxnSp>
        <p:nvCxnSpPr>
          <p:cNvPr id="15" name="Rect 0"/>
          <p:cNvCxnSpPr/>
          <p:nvPr/>
        </p:nvCxnSpPr>
        <p:spPr>
          <a:xfrm>
            <a:off x="683260" y="-370840"/>
            <a:ext cx="635" cy="747331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t 0"/>
          <p:cNvCxnSpPr/>
          <p:nvPr/>
        </p:nvCxnSpPr>
        <p:spPr>
          <a:xfrm flipH="1">
            <a:off x="692785" y="548640"/>
            <a:ext cx="9296400" cy="635"/>
          </a:xfrm>
          <a:prstGeom prst="line">
            <a:avLst/>
          </a:prstGeom>
          <a:ln w="9525" cap="flat" cmpd="sng">
            <a:solidFill>
              <a:schemeClr val="bg1">
                <a:lumMod val="65000"/>
                <a:alpha val="49803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 0"/>
          <p:cNvSpPr>
            <a:spLocks/>
          </p:cNvSpPr>
          <p:nvPr/>
        </p:nvSpPr>
        <p:spPr>
          <a:xfrm>
            <a:off x="-9525" y="887095"/>
            <a:ext cx="835025" cy="344170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9" name="Rect 0"/>
          <p:cNvSpPr>
            <a:spLocks/>
          </p:cNvSpPr>
          <p:nvPr/>
        </p:nvSpPr>
        <p:spPr>
          <a:xfrm rot="5400000">
            <a:off x="702945" y="1216660"/>
            <a:ext cx="81915" cy="108585"/>
          </a:xfrm>
          <a:prstGeom prst="rtTriangle">
            <a:avLst/>
          </a:prstGeom>
          <a:solidFill>
            <a:schemeClr val="tx1"/>
          </a:solidFill>
          <a:ln w="254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23" name="Rect 0"/>
          <p:cNvSpPr txBox="1">
            <a:spLocks/>
          </p:cNvSpPr>
          <p:nvPr/>
        </p:nvSpPr>
        <p:spPr>
          <a:xfrm>
            <a:off x="123825" y="882650"/>
            <a:ext cx="54229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bg1">
                      <a:lumMod val="85000"/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Yoon 윤고딕 520_TT" charset="0"/>
                <a:ea typeface="Yoon 윤고딕 520_TT" charset="0"/>
              </a:rPr>
              <a:t>01</a:t>
            </a:r>
            <a:endParaRPr lang="ko-KR" altLang="en-US" sz="1600">
              <a:ln w="9525" cap="flat" cmpd="sng">
                <a:solidFill>
                  <a:schemeClr val="bg1">
                    <a:lumMod val="85000"/>
                    <a:alpha val="29803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7" name="Rect 0"/>
          <p:cNvSpPr txBox="1">
            <a:spLocks/>
          </p:cNvSpPr>
          <p:nvPr/>
        </p:nvSpPr>
        <p:spPr>
          <a:xfrm>
            <a:off x="107315" y="134048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02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8" name="Rect 0"/>
          <p:cNvSpPr txBox="1">
            <a:spLocks/>
          </p:cNvSpPr>
          <p:nvPr/>
        </p:nvSpPr>
        <p:spPr>
          <a:xfrm>
            <a:off x="107315" y="181927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03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9" name="Rect 0"/>
          <p:cNvSpPr txBox="1">
            <a:spLocks/>
          </p:cNvSpPr>
          <p:nvPr/>
        </p:nvSpPr>
        <p:spPr>
          <a:xfrm>
            <a:off x="107315" y="2298065"/>
            <a:ext cx="450850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en-US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04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30" name="Rect 0"/>
          <p:cNvSpPr txBox="1">
            <a:spLocks/>
          </p:cNvSpPr>
          <p:nvPr/>
        </p:nvSpPr>
        <p:spPr>
          <a:xfrm>
            <a:off x="109855" y="2741295"/>
            <a:ext cx="451485" cy="33909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8627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8627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B0CA9-2CF6-44DB-9945-FE58076F448F}"/>
              </a:ext>
            </a:extLst>
          </p:cNvPr>
          <p:cNvSpPr txBox="1"/>
          <p:nvPr/>
        </p:nvSpPr>
        <p:spPr>
          <a:xfrm>
            <a:off x="992038" y="96615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ea typeface="맑은 고딕"/>
              </a:rPr>
              <a:t>1-1 역사</a:t>
            </a:r>
            <a:endParaRPr lang="ko-KR" altLang="en-US" b="1" dirty="0">
              <a:ea typeface="맑은 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37CBE-FD7B-46CC-8274-D3CBE5717E85}"/>
              </a:ext>
            </a:extLst>
          </p:cNvPr>
          <p:cNvSpPr txBox="1"/>
          <p:nvPr/>
        </p:nvSpPr>
        <p:spPr>
          <a:xfrm>
            <a:off x="953757" y="1505131"/>
            <a:ext cx="5326447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1970~80년대 </a:t>
            </a:r>
            <a:r>
              <a:rPr lang="ko-KR" altLang="en-US" sz="2000" dirty="0" err="1">
                <a:ea typeface="맑은 고딕"/>
              </a:rPr>
              <a:t>이지메</a:t>
            </a:r>
            <a:r>
              <a:rPr lang="ko-KR" altLang="en-US" sz="2000" dirty="0">
                <a:ea typeface="맑은 고딕"/>
              </a:rPr>
              <a:t>(왕따), 등교거부현상</a:t>
            </a:r>
          </a:p>
          <a:p>
            <a:r>
              <a:rPr lang="ko-KR" altLang="en-US" sz="2000" dirty="0">
                <a:ea typeface="맑은 고딕"/>
              </a:rPr>
              <a:t>버블경제로 인한 청년실업, 취업난 등 다양한 이유로 급증</a:t>
            </a:r>
          </a:p>
          <a:p>
            <a:endParaRPr lang="ko-KR" altLang="en-US" dirty="0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FBDC5-9EA3-441C-B22C-092FBF61180C}"/>
              </a:ext>
            </a:extLst>
          </p:cNvPr>
          <p:cNvSpPr txBox="1"/>
          <p:nvPr/>
        </p:nvSpPr>
        <p:spPr>
          <a:xfrm>
            <a:off x="917229" y="2558170"/>
            <a:ext cx="53687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 err="1">
                <a:ea typeface="맑은 고딕"/>
              </a:rPr>
              <a:t>오타쿠와</a:t>
            </a:r>
            <a:r>
              <a:rPr lang="ko-KR" altLang="en-US" sz="2000" dirty="0">
                <a:ea typeface="맑은 고딕"/>
              </a:rPr>
              <a:t> 달리 외부와의 왕래 거의 하지 않는 점이 </a:t>
            </a:r>
            <a:r>
              <a:rPr lang="ko-KR" altLang="en-US" sz="2000" dirty="0">
                <a:solidFill>
                  <a:srgbClr val="FF0000"/>
                </a:solidFill>
                <a:ea typeface="맑은 고딕"/>
              </a:rPr>
              <a:t>차이점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FC8D5-E58E-4466-94E1-45FCBD69C882}"/>
              </a:ext>
            </a:extLst>
          </p:cNvPr>
          <p:cNvSpPr txBox="1"/>
          <p:nvPr/>
        </p:nvSpPr>
        <p:spPr>
          <a:xfrm>
            <a:off x="958253" y="3368738"/>
            <a:ext cx="5278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>
                <a:ea typeface="맑은 고딕"/>
              </a:rPr>
              <a:t>2003년 60% 정도가 20~30대로 사회문제로 지적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791" y="944396"/>
            <a:ext cx="789124" cy="33221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691628" y="1251962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5" name="텍스트 상자 39"/>
          <p:cNvSpPr txBox="1">
            <a:spLocks/>
          </p:cNvSpPr>
          <p:nvPr/>
        </p:nvSpPr>
        <p:spPr>
          <a:xfrm>
            <a:off x="109855" y="2741295"/>
            <a:ext cx="450850" cy="3384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latinLnBrk="0">
              <a:buFontTx/>
              <a:buNone/>
            </a:pPr>
            <a:r>
              <a:rPr lang="ko-KR" altLang="ko-KR" sz="1600">
                <a:ln w="9525" cap="flat" cmpd="sng">
                  <a:solidFill>
                    <a:schemeClr val="tx1">
                      <a:alpha val="29803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Yoon 윤고딕 520_TT" charset="0"/>
                <a:ea typeface="Yoon 윤고딕 520_TT" charset="0"/>
              </a:rPr>
              <a:t>05</a:t>
            </a:r>
            <a:endParaRPr lang="ko-KR" altLang="en-US" sz="1600">
              <a:ln w="9525" cap="flat" cmpd="sng">
                <a:solidFill>
                  <a:schemeClr val="tx1">
                    <a:alpha val="29803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Yoon 윤고딕 520_TT" charset="0"/>
              <a:ea typeface="Yoon 윤고딕 520_TT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E29C389-5A96-4D37-9808-4F14E70E9882}"/>
              </a:ext>
            </a:extLst>
          </p:cNvPr>
          <p:cNvSpPr>
            <a:spLocks/>
          </p:cNvSpPr>
          <p:nvPr/>
        </p:nvSpPr>
        <p:spPr>
          <a:xfrm>
            <a:off x="692785" y="104140"/>
            <a:ext cx="2880995" cy="45783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800"/>
              <a:t>히키코모리</a:t>
            </a:r>
          </a:p>
        </p:txBody>
      </p:sp>
      <p:pic>
        <p:nvPicPr>
          <p:cNvPr id="3" name="그림 5">
            <a:hlinkClick r:id="" action="ppaction://media"/>
            <a:extLst>
              <a:ext uri="{FF2B5EF4-FFF2-40B4-BE49-F238E27FC236}">
                <a16:creationId xmlns:a16="http://schemas.microsoft.com/office/drawing/2014/main" id="{57806E69-F470-436E-8FB5-C12D723C4A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1396" y="1226462"/>
            <a:ext cx="8102851" cy="4993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98D96-D1F5-4F7D-9D6F-AB1012D59323}"/>
              </a:ext>
            </a:extLst>
          </p:cNvPr>
          <p:cNvSpPr txBox="1"/>
          <p:nvPr/>
        </p:nvSpPr>
        <p:spPr>
          <a:xfrm>
            <a:off x="914400" y="74464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ea typeface="맑은 고딕"/>
              </a:rPr>
              <a:t>참고 영상</a:t>
            </a:r>
          </a:p>
        </p:txBody>
      </p:sp>
    </p:spTree>
    <p:extLst>
      <p:ext uri="{BB962C8B-B14F-4D97-AF65-F5344CB8AC3E}">
        <p14:creationId xmlns:p14="http://schemas.microsoft.com/office/powerpoint/2010/main" val="2454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876935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1207135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75000"/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DEB27A-306A-4CF1-847B-220A7EFCF850}"/>
              </a:ext>
            </a:extLst>
          </p:cNvPr>
          <p:cNvSpPr>
            <a:spLocks/>
          </p:cNvSpPr>
          <p:nvPr/>
        </p:nvSpPr>
        <p:spPr>
          <a:xfrm>
            <a:off x="692785" y="104140"/>
            <a:ext cx="2880995" cy="45783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800"/>
              <a:t>히키코모리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7879D-718E-4D49-BFB7-A0AC0C0FB2F9}"/>
              </a:ext>
            </a:extLst>
          </p:cNvPr>
          <p:cNvSpPr txBox="1"/>
          <p:nvPr/>
        </p:nvSpPr>
        <p:spPr>
          <a:xfrm>
            <a:off x="982301" y="82386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000" b="1" dirty="0">
                <a:ea typeface="맑은 고딕"/>
              </a:rPr>
              <a:t>원인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436CE-AC6B-4695-8B7C-AFCE6331ABCB}"/>
              </a:ext>
            </a:extLst>
          </p:cNvPr>
          <p:cNvSpPr txBox="1"/>
          <p:nvPr/>
        </p:nvSpPr>
        <p:spPr>
          <a:xfrm>
            <a:off x="914400" y="1299172"/>
            <a:ext cx="45312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1. 학교 회사 육체적 정신적 고통 회피</a:t>
            </a:r>
            <a:endParaRPr lang="ko-KR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677E2-9350-495D-B568-6C5FB262EF66}"/>
              </a:ext>
            </a:extLst>
          </p:cNvPr>
          <p:cNvSpPr txBox="1"/>
          <p:nvPr/>
        </p:nvSpPr>
        <p:spPr>
          <a:xfrm>
            <a:off x="887523" y="2155008"/>
            <a:ext cx="651170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3. 사회에 압도되어 인생에 절망해 자해 행위의 일종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C49D2-7A9E-4C85-9885-7405AEFB9C51}"/>
              </a:ext>
            </a:extLst>
          </p:cNvPr>
          <p:cNvSpPr txBox="1"/>
          <p:nvPr/>
        </p:nvSpPr>
        <p:spPr>
          <a:xfrm>
            <a:off x="883279" y="1709407"/>
            <a:ext cx="38975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2. 가족과의 관계에 트라우마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955E3-59F1-4C8B-A7DF-8971404C68BB}"/>
              </a:ext>
            </a:extLst>
          </p:cNvPr>
          <p:cNvSpPr txBox="1"/>
          <p:nvPr/>
        </p:nvSpPr>
        <p:spPr>
          <a:xfrm>
            <a:off x="879035" y="3187669"/>
            <a:ext cx="472364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5. 사회나 어떤 상황이 기대하는 </a:t>
            </a:r>
            <a:r>
              <a:rPr lang="ko-KR" altLang="en-US" sz="2000" dirty="0" err="1">
                <a:ea typeface="맑은 고딕"/>
              </a:rPr>
              <a:t>역활을</a:t>
            </a:r>
            <a:r>
              <a:rPr lang="ko-KR" altLang="en-US" sz="2000" dirty="0">
                <a:ea typeface="맑은 고딕"/>
              </a:rPr>
              <a:t> 찾아내는 것이 어려운 경우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83876-5039-4CE4-A489-52EB5FF73852}"/>
              </a:ext>
            </a:extLst>
          </p:cNvPr>
          <p:cNvSpPr txBox="1"/>
          <p:nvPr/>
        </p:nvSpPr>
        <p:spPr>
          <a:xfrm>
            <a:off x="874791" y="2640217"/>
            <a:ext cx="62174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4. 자신이 보기 싫은 현실, 사람, 장소 보지 않기 위해</a:t>
            </a:r>
          </a:p>
        </p:txBody>
      </p:sp>
    </p:spTree>
    <p:extLst>
      <p:ext uri="{BB962C8B-B14F-4D97-AF65-F5344CB8AC3E}">
        <p14:creationId xmlns:p14="http://schemas.microsoft.com/office/powerpoint/2010/main" val="4292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876935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1207135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75000"/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E86B194-62E2-46BF-8E89-713999BBF392}"/>
              </a:ext>
            </a:extLst>
          </p:cNvPr>
          <p:cNvSpPr>
            <a:spLocks/>
          </p:cNvSpPr>
          <p:nvPr/>
        </p:nvSpPr>
        <p:spPr>
          <a:xfrm>
            <a:off x="692785" y="104140"/>
            <a:ext cx="2880995" cy="45783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2800"/>
              <a:t>히키코모리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A6364-EEBD-4AD1-8F02-F4E5FC7B1DCB}"/>
              </a:ext>
            </a:extLst>
          </p:cNvPr>
          <p:cNvSpPr txBox="1"/>
          <p:nvPr/>
        </p:nvSpPr>
        <p:spPr>
          <a:xfrm>
            <a:off x="1027568" y="85781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b="1" dirty="0">
                <a:ea typeface="맑은 고딕"/>
              </a:rPr>
              <a:t>범죄와 해결법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20071-F3DF-4C98-91AB-112F638AA1B3}"/>
              </a:ext>
            </a:extLst>
          </p:cNvPr>
          <p:cNvSpPr txBox="1"/>
          <p:nvPr/>
        </p:nvSpPr>
        <p:spPr>
          <a:xfrm>
            <a:off x="1023324" y="1340195"/>
            <a:ext cx="58440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000" dirty="0">
                <a:ea typeface="맑은 고딕"/>
              </a:rPr>
              <a:t>범죄</a:t>
            </a:r>
          </a:p>
          <a:p>
            <a:r>
              <a:rPr lang="ko-KR" altLang="en-US" sz="2000" dirty="0">
                <a:ea typeface="맑은 고딕"/>
              </a:rPr>
              <a:t>부모의 경제력 하락</a:t>
            </a:r>
          </a:p>
          <a:p>
            <a:r>
              <a:rPr lang="ko-KR" altLang="en-US" sz="2000" dirty="0">
                <a:ea typeface="맑은 고딕"/>
              </a:rPr>
              <a:t>심리적으로 궁리에 몰리면서 자살 또는 폭력성을 드러내 범죄를 일으킬 수 있다.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45C25-54C8-4883-B2CC-2FF89D539627}"/>
              </a:ext>
            </a:extLst>
          </p:cNvPr>
          <p:cNvSpPr txBox="1"/>
          <p:nvPr/>
        </p:nvSpPr>
        <p:spPr>
          <a:xfrm>
            <a:off x="1030398" y="2739239"/>
            <a:ext cx="5651625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000" dirty="0">
                <a:ea typeface="맑은 고딕"/>
              </a:rPr>
              <a:t>해결법</a:t>
            </a:r>
          </a:p>
          <a:p>
            <a:endParaRPr lang="ko-KR" altLang="en-US" sz="2000" dirty="0">
              <a:ea typeface="맑은 고딕"/>
            </a:endParaRPr>
          </a:p>
          <a:p>
            <a:r>
              <a:rPr lang="ko-KR" altLang="en-US" sz="2000" dirty="0">
                <a:ea typeface="맑은 고딕"/>
              </a:rPr>
              <a:t>사회 복귀</a:t>
            </a:r>
          </a:p>
          <a:p>
            <a:r>
              <a:rPr lang="ko-KR" altLang="en-US" sz="2000" dirty="0">
                <a:ea typeface="맑은 고딕"/>
              </a:rPr>
              <a:t>학생: 학업 성취와 학력 격차</a:t>
            </a:r>
          </a:p>
          <a:p>
            <a:r>
              <a:rPr lang="ko-KR" altLang="en-US" sz="2000" dirty="0">
                <a:ea typeface="맑은 고딕"/>
              </a:rPr>
              <a:t>사회인: 이력서의 공백으로 취직 불이익</a:t>
            </a:r>
          </a:p>
          <a:p>
            <a:endParaRPr lang="ko-KR" altLang="en-US" dirty="0">
              <a:ea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08876D-90A2-4FAB-8495-A3D846905963}"/>
              </a:ext>
            </a:extLst>
          </p:cNvPr>
          <p:cNvSpPr txBox="1"/>
          <p:nvPr/>
        </p:nvSpPr>
        <p:spPr>
          <a:xfrm>
            <a:off x="1026154" y="4545688"/>
            <a:ext cx="50744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1.공동생활  참여하여 상황 호전</a:t>
            </a:r>
          </a:p>
          <a:p>
            <a:r>
              <a:rPr lang="ko-KR" altLang="en-US" sz="2000" dirty="0">
                <a:ea typeface="맑은 고딕"/>
              </a:rPr>
              <a:t>2.부모의 적극적인 개입</a:t>
            </a:r>
          </a:p>
          <a:p>
            <a:r>
              <a:rPr lang="ko-KR" altLang="en-US" sz="2000" dirty="0">
                <a:ea typeface="맑은 고딕"/>
              </a:rPr>
              <a:t>3.본인 스스로의 희망</a:t>
            </a:r>
          </a:p>
        </p:txBody>
      </p:sp>
    </p:spTree>
    <p:extLst>
      <p:ext uri="{BB962C8B-B14F-4D97-AF65-F5344CB8AC3E}">
        <p14:creationId xmlns:p14="http://schemas.microsoft.com/office/powerpoint/2010/main" val="14056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1320800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1651000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4735AC-CE21-4DA3-9431-15A2663E548E}"/>
              </a:ext>
            </a:extLst>
          </p:cNvPr>
          <p:cNvSpPr>
            <a:spLocks/>
          </p:cNvSpPr>
          <p:nvPr/>
        </p:nvSpPr>
        <p:spPr>
          <a:xfrm>
            <a:off x="692785" y="104140"/>
            <a:ext cx="2880995" cy="45783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 latinLnBrk="0"/>
            <a:r>
              <a:rPr lang="ko-KR" altLang="en-US" sz="2800" dirty="0">
                <a:ea typeface="맑은 고딕"/>
              </a:rPr>
              <a:t>인구 감소 문제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9B446-F107-4EA1-9514-E888E1F2FFBF}"/>
              </a:ext>
            </a:extLst>
          </p:cNvPr>
          <p:cNvSpPr txBox="1"/>
          <p:nvPr/>
        </p:nvSpPr>
        <p:spPr>
          <a:xfrm>
            <a:off x="823865" y="1050202"/>
            <a:ext cx="354669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아시아 </a:t>
            </a:r>
            <a:r>
              <a:rPr lang="ko-KR" altLang="en-US" sz="2000" dirty="0">
                <a:solidFill>
                  <a:srgbClr val="FF0000"/>
                </a:solidFill>
                <a:ea typeface="맑은 고딕"/>
              </a:rPr>
              <a:t>최초</a:t>
            </a:r>
            <a:r>
              <a:rPr lang="ko-KR" altLang="en-US" sz="2000" dirty="0">
                <a:ea typeface="맑은 고딕"/>
              </a:rPr>
              <a:t>로 </a:t>
            </a:r>
            <a:r>
              <a:rPr lang="ko-KR" altLang="en-US" sz="2000" dirty="0" err="1">
                <a:ea typeface="맑은 고딕"/>
              </a:rPr>
              <a:t>초고령</a:t>
            </a:r>
            <a:r>
              <a:rPr lang="ko-KR" altLang="en-US" sz="2000" dirty="0">
                <a:ea typeface="맑은 고딕"/>
              </a:rPr>
              <a:t> 사회에 진입한 국가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2EAFB-55BD-473A-92B4-0CEA9B4E90ED}"/>
              </a:ext>
            </a:extLst>
          </p:cNvPr>
          <p:cNvSpPr txBox="1"/>
          <p:nvPr/>
        </p:nvSpPr>
        <p:spPr>
          <a:xfrm>
            <a:off x="796988" y="193998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현재 저출산 초고령화 사회에 대처할지 고민</a:t>
            </a:r>
          </a:p>
        </p:txBody>
      </p:sp>
    </p:spTree>
    <p:extLst>
      <p:ext uri="{BB962C8B-B14F-4D97-AF65-F5344CB8AC3E}">
        <p14:creationId xmlns:p14="http://schemas.microsoft.com/office/powerpoint/2010/main" val="34938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260" y="-370840"/>
            <a:ext cx="0" cy="747268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785" y="548640"/>
            <a:ext cx="9295765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525" y="1320800"/>
            <a:ext cx="834390" cy="343535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945" y="1651000"/>
            <a:ext cx="81280" cy="10795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315" y="134048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315" y="181927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15" y="2298065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825" y="882650"/>
            <a:ext cx="54165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15" y="2774950"/>
            <a:ext cx="450215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4735AC-CE21-4DA3-9431-15A2663E548E}"/>
              </a:ext>
            </a:extLst>
          </p:cNvPr>
          <p:cNvSpPr>
            <a:spLocks/>
          </p:cNvSpPr>
          <p:nvPr/>
        </p:nvSpPr>
        <p:spPr>
          <a:xfrm>
            <a:off x="692785" y="104140"/>
            <a:ext cx="2880995" cy="457835"/>
          </a:xfrm>
          <a:prstGeom prst="rect">
            <a:avLst/>
          </a:prstGeom>
          <a:solidFill>
            <a:srgbClr val="272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 latinLnBrk="0"/>
            <a:r>
              <a:rPr lang="ko-KR" altLang="en-US" sz="2800" dirty="0">
                <a:ea typeface="맑은 고딕"/>
              </a:rPr>
              <a:t>인구 감소 문제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42B2C-784C-477B-BDDE-9310E2D192D9}"/>
              </a:ext>
            </a:extLst>
          </p:cNvPr>
          <p:cNvSpPr txBox="1"/>
          <p:nvPr/>
        </p:nvSpPr>
        <p:spPr>
          <a:xfrm>
            <a:off x="914400" y="88044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000" b="1" dirty="0">
                <a:ea typeface="맑은 고딕"/>
              </a:rPr>
              <a:t>원인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A9D66-0B3F-4E8D-AF3C-1BE860EE19CE}"/>
              </a:ext>
            </a:extLst>
          </p:cNvPr>
          <p:cNvSpPr txBox="1"/>
          <p:nvPr/>
        </p:nvSpPr>
        <p:spPr>
          <a:xfrm>
            <a:off x="910156" y="131756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1. 고령화의 가속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98E71-9122-4350-B5E8-42B3E85ACF03}"/>
              </a:ext>
            </a:extLst>
          </p:cNvPr>
          <p:cNvSpPr txBox="1"/>
          <p:nvPr/>
        </p:nvSpPr>
        <p:spPr>
          <a:xfrm>
            <a:off x="905912" y="239973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3. 저출산 흐름</a:t>
            </a:r>
            <a:endParaRPr lang="ko-KR" altLang="en-US" dirty="0">
              <a:ea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F8E73-6C8F-4050-8625-F662CE1478CE}"/>
              </a:ext>
            </a:extLst>
          </p:cNvPr>
          <p:cNvSpPr txBox="1"/>
          <p:nvPr/>
        </p:nvSpPr>
        <p:spPr>
          <a:xfrm>
            <a:off x="901668" y="170516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2. 생산 연령 인구의 감소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BE6FB-362F-4AF0-9C05-CDC7CD4F70BA}"/>
              </a:ext>
            </a:extLst>
          </p:cNvPr>
          <p:cNvSpPr txBox="1"/>
          <p:nvPr/>
        </p:nvSpPr>
        <p:spPr>
          <a:xfrm>
            <a:off x="897425" y="2843920"/>
            <a:ext cx="31619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4. 평균 수명과 건강 수명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8A736-DD16-46AE-94A8-E866B39AF06C}"/>
              </a:ext>
            </a:extLst>
          </p:cNvPr>
          <p:cNvSpPr txBox="1"/>
          <p:nvPr/>
        </p:nvSpPr>
        <p:spPr>
          <a:xfrm>
            <a:off x="904499" y="3371567"/>
            <a:ext cx="327508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dirty="0">
                <a:ea typeface="맑은 고딕"/>
              </a:rPr>
              <a:t>5. 아이를 갖고 싶다는 희망</a:t>
            </a:r>
          </a:p>
        </p:txBody>
      </p:sp>
    </p:spTree>
    <p:extLst>
      <p:ext uri="{BB962C8B-B14F-4D97-AF65-F5344CB8AC3E}">
        <p14:creationId xmlns:p14="http://schemas.microsoft.com/office/powerpoint/2010/main" val="42271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Company>Hewlett-Packard</Company>
  <DocSecurity>0</DocSecurity>
  <HyperlinksChanged>false</HyperlinksChanged>
  <Lines>0</Lines>
  <LinksUpToDate>false</LinksUpToDate>
  <Pages>21</Pages>
  <Paragraphs>208</Paragraphs>
  <Words>473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hp</dc:creator>
  <cp:lastModifiedBy>배용빈</cp:lastModifiedBy>
  <dc:title>PowerPoint 프레젠테이션</dc:title>
  <cp:version>9.102.66.42778</cp:version>
  <dcterms:modified xsi:type="dcterms:W3CDTF">2021-03-28T14:27:07Z</dcterms:modified>
</cp:coreProperties>
</file>