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946" r:id="rId2"/>
  </p:sldMasterIdLst>
  <p:sldIdLst>
    <p:sldId id="256" r:id="rId3"/>
    <p:sldId id="258" r:id="rId4"/>
    <p:sldId id="259" r:id="rId5"/>
    <p:sldId id="260" r:id="rId6"/>
    <p:sldId id="298" r:id="rId7"/>
    <p:sldId id="312" r:id="rId8"/>
    <p:sldId id="311" r:id="rId9"/>
    <p:sldId id="314" r:id="rId10"/>
    <p:sldId id="315" r:id="rId11"/>
    <p:sldId id="323" r:id="rId12"/>
    <p:sldId id="316" r:id="rId13"/>
    <p:sldId id="317" r:id="rId14"/>
    <p:sldId id="324" r:id="rId15"/>
    <p:sldId id="318" r:id="rId16"/>
    <p:sldId id="319" r:id="rId17"/>
    <p:sldId id="263" r:id="rId18"/>
    <p:sldId id="320" r:id="rId19"/>
    <p:sldId id="321" r:id="rId20"/>
    <p:sldId id="322" r:id="rId21"/>
    <p:sldId id="29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B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599" autoAdjust="0"/>
  </p:normalViewPr>
  <p:slideViewPr>
    <p:cSldViewPr snapToGrid="0">
      <p:cViewPr varScale="1">
        <p:scale>
          <a:sx n="67" d="100"/>
          <a:sy n="67" d="100"/>
        </p:scale>
        <p:origin x="9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89183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4315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684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1536" y="1069849"/>
            <a:ext cx="9960864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3657600" y="384048"/>
            <a:ext cx="79248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4446678" y="1909248"/>
            <a:ext cx="8028305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197600" y="4419600"/>
            <a:ext cx="1193800" cy="91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75957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88720"/>
            <a:ext cx="10972800" cy="498348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3098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76" y="2286001"/>
            <a:ext cx="103632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5360" y="1353312"/>
            <a:ext cx="103632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4446678" y="1909248"/>
            <a:ext cx="8028305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197600" y="4419600"/>
            <a:ext cx="1193800" cy="91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4327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76" y="1289304"/>
            <a:ext cx="53848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2304" y="1289304"/>
            <a:ext cx="53848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6601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353312"/>
            <a:ext cx="5388864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93976"/>
            <a:ext cx="5386917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6193367" y="1353312"/>
            <a:ext cx="5388864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093976"/>
            <a:ext cx="5389033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68215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91260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61991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536" y="0"/>
            <a:ext cx="9960864" cy="987552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688" y="1371600"/>
            <a:ext cx="6230112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034528" y="1371600"/>
            <a:ext cx="3511296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42291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619386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670560" y="4855464"/>
            <a:ext cx="4291584" cy="777240"/>
          </a:xfrm>
          <a:solidFill>
            <a:schemeClr val="bg2">
              <a:lumMod val="50000"/>
            </a:schemeClr>
          </a:solidFill>
        </p:spPr>
        <p:txBody>
          <a:bodyPr anchor="ctr"/>
          <a:lstStyle>
            <a:lvl1pPr algn="ctr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5157216" y="1216152"/>
            <a:ext cx="6169152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0560" y="1216152"/>
            <a:ext cx="4291584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0463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42017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9424416" y="356617"/>
            <a:ext cx="2157984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56617"/>
            <a:ext cx="8534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5404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49476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32496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7114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7213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180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139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92294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79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12192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621536" cy="987552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white">
          <a:xfrm>
            <a:off x="101600" y="1066800"/>
            <a:ext cx="3454400" cy="1219200"/>
          </a:xfrm>
          <a:prstGeom prst="rect">
            <a:avLst/>
          </a:prstGeom>
          <a:blipFill dpi="0" rotWithShape="1">
            <a:blip r:embed="rId13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136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11546538" y="5872450"/>
            <a:ext cx="723900" cy="555625"/>
          </a:xfrm>
          <a:prstGeom prst="rect">
            <a:avLst/>
          </a:prstGeom>
          <a:noFill/>
        </p:spPr>
      </p:pic>
      <p:pic>
        <p:nvPicPr>
          <p:cNvPr id="11" name="Picture 13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 flipH="1" flipV="1">
            <a:off x="203200" y="4724401"/>
            <a:ext cx="567267" cy="434975"/>
          </a:xfrm>
          <a:prstGeom prst="rect">
            <a:avLst/>
          </a:prstGeom>
          <a:noFill/>
        </p:spPr>
      </p:pic>
      <p:pic>
        <p:nvPicPr>
          <p:cNvPr id="12" name="Picture 9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711200" y="152401"/>
            <a:ext cx="922867" cy="708025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 bwMode="white">
          <a:xfrm>
            <a:off x="1622595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11618976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3560064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12192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7717536" y="1069848"/>
            <a:ext cx="4474464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"/>
          <p:cNvGrpSpPr>
            <a:grpSpLocks/>
          </p:cNvGrpSpPr>
          <p:nvPr/>
        </p:nvGrpSpPr>
        <p:grpSpPr bwMode="ltGray">
          <a:xfrm>
            <a:off x="-82016" y="-103188"/>
            <a:ext cx="5466816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21536" y="0"/>
            <a:ext cx="9960864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609600" y="1188720"/>
            <a:ext cx="10972800" cy="4907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408" y="6364225"/>
            <a:ext cx="2913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0064" y="6364225"/>
            <a:ext cx="708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536" y="6364225"/>
            <a:ext cx="8168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4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000" b="1" kern="1200" cap="none" spc="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3">
            <a:lumMod val="60000"/>
            <a:lumOff val="40000"/>
          </a:schemeClr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4">
            <a:lumMod val="60000"/>
            <a:lumOff val="40000"/>
          </a:schemeClr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6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video" Target="https://www.youtube.com/embed/T_dbhPa0rg4?feature=oembed" TargetMode="External"/><Relationship Id="rId1" Type="http://schemas.openxmlformats.org/officeDocument/2006/relationships/video" Target="https://www.youtube.com/embed/Ml_bfbxCl64?feature=oembed" TargetMode="Externa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g"/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UQX5CcRyXRE?feature=oembed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ja.wikipedia.org/wiki/%E5%85%AC%E6%AD%A3%E7%AB%B6%E4%BA%89%E8%A6%8F%E7%B4%8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07AE81-C05D-4760-A99A-DCAA672C5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2539" y="2027600"/>
            <a:ext cx="11923294" cy="1590291"/>
          </a:xfrm>
        </p:spPr>
        <p:txBody>
          <a:bodyPr anchor="b">
            <a:noAutofit/>
          </a:bodyPr>
          <a:lstStyle/>
          <a:p>
            <a:pPr algn="l"/>
            <a:r>
              <a:rPr lang="ko-KR" altLang="en-US" sz="7700" dirty="0"/>
              <a:t>일본이 관광 강국인 이유</a:t>
            </a:r>
            <a:endParaRPr lang="ko-KR" altLang="en-US" sz="7700" dirty="0">
              <a:solidFill>
                <a:schemeClr val="tx1"/>
              </a:solidFill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1F8FE154-F79A-4513-9663-1AEAC6D8BE1B}"/>
              </a:ext>
            </a:extLst>
          </p:cNvPr>
          <p:cNvSpPr txBox="1">
            <a:spLocks/>
          </p:cNvSpPr>
          <p:nvPr/>
        </p:nvSpPr>
        <p:spPr>
          <a:xfrm>
            <a:off x="7298924" y="4740248"/>
            <a:ext cx="4137339" cy="93404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3200"/>
              <a:t>21*114*4 </a:t>
            </a:r>
            <a:r>
              <a:rPr lang="ko-KR" altLang="en-US" sz="3200" dirty="0" err="1"/>
              <a:t>일본어일본학과</a:t>
            </a:r>
            <a:r>
              <a:rPr lang="ko-KR" altLang="en-US" sz="3200" dirty="0"/>
              <a:t> </a:t>
            </a:r>
            <a:endParaRPr lang="en-US" altLang="ko-KR" sz="3200" dirty="0"/>
          </a:p>
          <a:p>
            <a:pPr algn="r"/>
            <a:r>
              <a:rPr lang="ko-KR" altLang="en-US" sz="3200" dirty="0"/>
              <a:t>강준</a:t>
            </a:r>
            <a:r>
              <a:rPr lang="en-US" altLang="ko-KR" sz="3200" dirty="0"/>
              <a:t>*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3434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좋은 품질의 </a:t>
            </a:r>
            <a:r>
              <a:rPr lang="ko-KR" altLang="en-US" sz="4000" dirty="0" err="1"/>
              <a:t>와규</a:t>
            </a:r>
            <a:endParaRPr lang="ko-KR" altLang="en-US" sz="4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86074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특히 호주에서 </a:t>
            </a:r>
            <a:r>
              <a:rPr lang="ko-KR" altLang="en-US" sz="3000" dirty="0" err="1"/>
              <a:t>와규를</a:t>
            </a:r>
            <a:r>
              <a:rPr lang="ko-KR" altLang="en-US" sz="3000" dirty="0"/>
              <a:t> 이용해 상품화함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1976</a:t>
            </a:r>
            <a:r>
              <a:rPr lang="ko-KR" altLang="en-US" sz="3000" dirty="0"/>
              <a:t>년 미국을 통해 국외로 유출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일본 외로 유출된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와규</a:t>
            </a:r>
            <a:endParaRPr lang="ko-KR" altLang="en-US" sz="3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526474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현재 일본보다 타국가 </a:t>
            </a:r>
            <a:r>
              <a:rPr lang="ko-KR" altLang="en-US" sz="3000" dirty="0" err="1"/>
              <a:t>와규</a:t>
            </a:r>
            <a:r>
              <a:rPr lang="ko-KR" altLang="en-US" sz="3000" dirty="0"/>
              <a:t> 판매량이 더 높음</a:t>
            </a:r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4D561FF3-10CC-4D4C-888D-F05DBF54406C}"/>
              </a:ext>
            </a:extLst>
          </p:cNvPr>
          <p:cNvSpPr txBox="1">
            <a:spLocks/>
          </p:cNvSpPr>
          <p:nvPr/>
        </p:nvSpPr>
        <p:spPr>
          <a:xfrm>
            <a:off x="3801270" y="578158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rgbClr val="FF0000"/>
                </a:solidFill>
              </a:rPr>
              <a:t>(2</a:t>
            </a:r>
            <a:r>
              <a:rPr lang="ko-KR" altLang="en-US" sz="3000" dirty="0">
                <a:solidFill>
                  <a:srgbClr val="FF0000"/>
                </a:solidFill>
              </a:rPr>
              <a:t>배 이상 차이나는 가격</a:t>
            </a:r>
            <a:r>
              <a:rPr lang="en-US" altLang="ko-KR" sz="3000" dirty="0">
                <a:solidFill>
                  <a:srgbClr val="FF0000"/>
                </a:solidFill>
              </a:rPr>
              <a:t>)</a:t>
            </a:r>
            <a:endParaRPr lang="ko-KR" altLang="en-US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69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412604" y="319376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1.3 </a:t>
            </a:r>
            <a:r>
              <a:rPr lang="ko-KR" altLang="en-US" sz="4000" dirty="0"/>
              <a:t>소비자 만족도가 높은 값싼 제품들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4636958" y="225837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돈키호테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597150" y="225837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다이소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4374671" y="3193764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저가 상품 판매 기업들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8414479" y="225837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양품계획</a:t>
            </a:r>
          </a:p>
        </p:txBody>
      </p:sp>
      <p:sp>
        <p:nvSpPr>
          <p:cNvPr id="9" name="사각형: 잘린 대각선 방향 모서리 8">
            <a:extLst>
              <a:ext uri="{FF2B5EF4-FFF2-40B4-BE49-F238E27FC236}">
                <a16:creationId xmlns:a16="http://schemas.microsoft.com/office/drawing/2014/main" id="{3B10ACB0-05A0-49B6-8014-45737CD6731A}"/>
              </a:ext>
            </a:extLst>
          </p:cNvPr>
          <p:cNvSpPr/>
          <p:nvPr/>
        </p:nvSpPr>
        <p:spPr>
          <a:xfrm>
            <a:off x="336738" y="3069777"/>
            <a:ext cx="2785696" cy="2472718"/>
          </a:xfrm>
          <a:prstGeom prst="snip2Diag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529B2210-8B3C-4F87-859E-4BDB79AD7B37}"/>
              </a:ext>
            </a:extLst>
          </p:cNvPr>
          <p:cNvSpPr txBox="1">
            <a:spLocks/>
          </p:cNvSpPr>
          <p:nvPr/>
        </p:nvSpPr>
        <p:spPr>
          <a:xfrm>
            <a:off x="35588" y="5857952"/>
            <a:ext cx="338799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(100</a:t>
            </a:r>
            <a:r>
              <a:rPr lang="ko-KR" altLang="en-US" sz="3000" dirty="0"/>
              <a:t>엔 상품으로 유명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670A6B77-AF83-4274-A15A-6A72BBFC7DCF}"/>
              </a:ext>
            </a:extLst>
          </p:cNvPr>
          <p:cNvSpPr txBox="1">
            <a:spLocks/>
          </p:cNvSpPr>
          <p:nvPr/>
        </p:nvSpPr>
        <p:spPr>
          <a:xfrm>
            <a:off x="4224096" y="5857950"/>
            <a:ext cx="338799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식료품</a:t>
            </a:r>
            <a:r>
              <a:rPr lang="en-US" altLang="ko-KR" sz="3000" dirty="0"/>
              <a:t>+</a:t>
            </a:r>
            <a:r>
              <a:rPr lang="ko-KR" altLang="en-US" sz="3000" dirty="0"/>
              <a:t>약으로 유명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90012A65-4325-4AAE-BD5E-457AA9F68B69}"/>
              </a:ext>
            </a:extLst>
          </p:cNvPr>
          <p:cNvSpPr txBox="1">
            <a:spLocks/>
          </p:cNvSpPr>
          <p:nvPr/>
        </p:nvSpPr>
        <p:spPr>
          <a:xfrm>
            <a:off x="8412604" y="5857950"/>
            <a:ext cx="338799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잡화 판매로 유명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31285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9" grpId="0" animBg="1"/>
      <p:bldP spid="10" grpId="0"/>
      <p:bldP spid="13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미끼 상품으로 고객들 체류 시간 증가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고품질 저가 판매 </a:t>
            </a:r>
            <a:r>
              <a:rPr lang="en-US" altLang="ko-KR" sz="3000" dirty="0"/>
              <a:t>(</a:t>
            </a:r>
            <a:r>
              <a:rPr lang="ko-KR" altLang="en-US" sz="3000" dirty="0"/>
              <a:t>박리다매 전략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소비자 친화적 판매 전략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잡화점처럼 다양한 제품 판매</a:t>
            </a: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B2B594B8-40B5-4B0C-B995-1527139354A6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1.3 </a:t>
            </a:r>
            <a:r>
              <a:rPr lang="ko-KR" altLang="en-US" sz="4000" dirty="0"/>
              <a:t>소비자 만족도가 높은 값싼 제품들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01A30788-5844-4390-AD58-8044B2138301}"/>
              </a:ext>
            </a:extLst>
          </p:cNvPr>
          <p:cNvSpPr txBox="1">
            <a:spLocks/>
          </p:cNvSpPr>
          <p:nvPr/>
        </p:nvSpPr>
        <p:spPr>
          <a:xfrm>
            <a:off x="3625272" y="531289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선택의 폭 증가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39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다이소</a:t>
            </a:r>
            <a:r>
              <a:rPr lang="ko-KR" altLang="en-US" sz="3000" dirty="0"/>
              <a:t> 경우</a:t>
            </a:r>
            <a:r>
              <a:rPr lang="en-US" altLang="ko-KR" sz="3000" dirty="0"/>
              <a:t>, </a:t>
            </a:r>
            <a:r>
              <a:rPr lang="ko-KR" altLang="en-US" sz="3000" dirty="0" err="1"/>
              <a:t>수억개의</a:t>
            </a:r>
            <a:r>
              <a:rPr lang="ko-KR" altLang="en-US" sz="3000" dirty="0"/>
              <a:t> 상품 판매를 어필</a:t>
            </a:r>
            <a:r>
              <a:rPr lang="en-US" altLang="ko-KR" sz="3000" dirty="0"/>
              <a:t> 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직접 제조를 통해 경쟁력 강화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특별한 판매 전략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친근한 매장 인테리어로 접근성 강화</a:t>
            </a: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B2B594B8-40B5-4B0C-B995-1527139354A6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1.3 </a:t>
            </a:r>
            <a:r>
              <a:rPr lang="ko-KR" altLang="en-US" sz="4000" dirty="0"/>
              <a:t>소비자 만족도가 높은 값싼 제품들</a:t>
            </a:r>
          </a:p>
        </p:txBody>
      </p:sp>
    </p:spTree>
    <p:extLst>
      <p:ext uri="{BB962C8B-B14F-4D97-AF65-F5344CB8AC3E}">
        <p14:creationId xmlns:p14="http://schemas.microsoft.com/office/powerpoint/2010/main" val="350025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A01CA9-268B-4ECE-A44A-889051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33" y="91769"/>
            <a:ext cx="8430723" cy="884816"/>
          </a:xfrm>
          <a:ln w="152400" cmpd="thickThin">
            <a:noFill/>
          </a:ln>
        </p:spPr>
        <p:txBody>
          <a:bodyPr>
            <a:noAutofit/>
          </a:bodyPr>
          <a:lstStyle/>
          <a:p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2</a:t>
            </a:r>
            <a:r>
              <a:rPr lang="en-US" altLang="ko-KR" sz="450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. 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열도의 특혜</a:t>
            </a:r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, 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온천 </a:t>
            </a:r>
            <a:r>
              <a:rPr lang="ko-KR" altLang="en-US" sz="45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료칸</a:t>
            </a:r>
            <a:endParaRPr lang="ko-KR" altLang="en-U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1AA44EDD-F7B6-4597-83B1-0E32212E7736}"/>
              </a:ext>
            </a:extLst>
          </p:cNvPr>
          <p:cNvSpPr txBox="1">
            <a:spLocks/>
          </p:cNvSpPr>
          <p:nvPr/>
        </p:nvSpPr>
        <p:spPr>
          <a:xfrm>
            <a:off x="4628287" y="1806666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발달된 숙박 산업</a:t>
            </a: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A66C3B4F-B6C4-41DB-A9C2-3315127C0276}"/>
              </a:ext>
            </a:extLst>
          </p:cNvPr>
          <p:cNvSpPr txBox="1">
            <a:spLocks/>
          </p:cNvSpPr>
          <p:nvPr/>
        </p:nvSpPr>
        <p:spPr>
          <a:xfrm>
            <a:off x="8511356" y="1819158"/>
            <a:ext cx="4011708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 err="1"/>
              <a:t>가이세키</a:t>
            </a:r>
            <a:r>
              <a:rPr lang="ko-KR" altLang="en-US" sz="3200" dirty="0"/>
              <a:t> 요리</a:t>
            </a: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FBE9CF9D-FE8D-4CF3-B219-D470A713D283}"/>
              </a:ext>
            </a:extLst>
          </p:cNvPr>
          <p:cNvSpPr/>
          <p:nvPr/>
        </p:nvSpPr>
        <p:spPr>
          <a:xfrm>
            <a:off x="4628287" y="2452334"/>
            <a:ext cx="2935425" cy="250495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DFACC475-D603-4819-AA44-04978778F33F}"/>
              </a:ext>
            </a:extLst>
          </p:cNvPr>
          <p:cNvSpPr/>
          <p:nvPr/>
        </p:nvSpPr>
        <p:spPr>
          <a:xfrm>
            <a:off x="705931" y="2452335"/>
            <a:ext cx="2935425" cy="250495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59A1461E-CE01-45FA-A46F-0AF569D5EF1A}"/>
              </a:ext>
            </a:extLst>
          </p:cNvPr>
          <p:cNvSpPr/>
          <p:nvPr/>
        </p:nvSpPr>
        <p:spPr>
          <a:xfrm>
            <a:off x="8430723" y="2537375"/>
            <a:ext cx="2935425" cy="2504951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283548C8-EA59-4872-9C1C-8BC52944CEAE}"/>
              </a:ext>
            </a:extLst>
          </p:cNvPr>
          <p:cNvSpPr txBox="1">
            <a:spLocks/>
          </p:cNvSpPr>
          <p:nvPr/>
        </p:nvSpPr>
        <p:spPr>
          <a:xfrm>
            <a:off x="4628287" y="5434307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지역 별 특색 다양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id="{6151A673-481D-40CA-B1F3-1B68991349AA}"/>
              </a:ext>
            </a:extLst>
          </p:cNvPr>
          <p:cNvSpPr txBox="1">
            <a:spLocks/>
          </p:cNvSpPr>
          <p:nvPr/>
        </p:nvSpPr>
        <p:spPr>
          <a:xfrm>
            <a:off x="1226753" y="1806667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/>
              <a:t>화산 지대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EEA47F57-D5BE-456E-9B40-9A5D93D269CD}"/>
              </a:ext>
            </a:extLst>
          </p:cNvPr>
          <p:cNvSpPr txBox="1">
            <a:spLocks/>
          </p:cNvSpPr>
          <p:nvPr/>
        </p:nvSpPr>
        <p:spPr>
          <a:xfrm>
            <a:off x="868945" y="5423618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풍부한 온천수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B19DB5D7-F743-4460-80D8-00FE1E0D0D4B}"/>
              </a:ext>
            </a:extLst>
          </p:cNvPr>
          <p:cNvSpPr txBox="1">
            <a:spLocks/>
          </p:cNvSpPr>
          <p:nvPr/>
        </p:nvSpPr>
        <p:spPr>
          <a:xfrm>
            <a:off x="8442782" y="5423618"/>
            <a:ext cx="3359502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일본의 문화 체험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677D1384-0C7C-408B-852E-B2CC4C007A0B}"/>
              </a:ext>
            </a:extLst>
          </p:cNvPr>
          <p:cNvSpPr txBox="1">
            <a:spLocks/>
          </p:cNvSpPr>
          <p:nvPr/>
        </p:nvSpPr>
        <p:spPr>
          <a:xfrm>
            <a:off x="3874005" y="3456038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>
                <a:solidFill>
                  <a:srgbClr val="FFFF00"/>
                </a:solidFill>
              </a:rPr>
              <a:t>▶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53A5DF8A-551A-43B4-9846-91B0CE38C9A3}"/>
              </a:ext>
            </a:extLst>
          </p:cNvPr>
          <p:cNvSpPr txBox="1">
            <a:spLocks/>
          </p:cNvSpPr>
          <p:nvPr/>
        </p:nvSpPr>
        <p:spPr>
          <a:xfrm>
            <a:off x="7714921" y="3446422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>
                <a:solidFill>
                  <a:srgbClr val="FFFF00"/>
                </a:solidFill>
              </a:rPr>
              <a:t>▶</a:t>
            </a:r>
          </a:p>
        </p:txBody>
      </p:sp>
    </p:spTree>
    <p:extLst>
      <p:ext uri="{BB962C8B-B14F-4D97-AF65-F5344CB8AC3E}">
        <p14:creationId xmlns:p14="http://schemas.microsoft.com/office/powerpoint/2010/main" val="378711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8" grpId="0" animBg="1"/>
      <p:bldP spid="20" grpId="0" animBg="1"/>
      <p:bldP spid="22" grpId="0" animBg="1"/>
      <p:bldP spid="24" grpId="0"/>
      <p:bldP spid="14" grpId="0"/>
      <p:bldP spid="15" grpId="0"/>
      <p:bldP spid="16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74102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뛰어난 시각의 </a:t>
            </a:r>
            <a:r>
              <a:rPr lang="ko-KR" altLang="en-US" sz="3000" dirty="0" err="1"/>
              <a:t>가이세키</a:t>
            </a:r>
            <a:r>
              <a:rPr lang="ko-KR" altLang="en-US" sz="3000" dirty="0"/>
              <a:t> 요리</a:t>
            </a:r>
            <a:r>
              <a:rPr lang="en-US" altLang="ko-KR" sz="3000" dirty="0"/>
              <a:t>(</a:t>
            </a:r>
            <a:r>
              <a:rPr lang="ko-KR" altLang="en-US" sz="3000" dirty="0"/>
              <a:t>会食料理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짙은 일본풍의 숙박 체험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차별화 된 숙박업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91980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지역마다 큰 차이가 있는 온천수</a:t>
            </a: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B2B594B8-40B5-4B0C-B995-1527139354A6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2.1 </a:t>
            </a:r>
            <a:r>
              <a:rPr lang="ko-KR" altLang="en-US" sz="4000" dirty="0"/>
              <a:t>여행객의 오감을 만족 시키는 </a:t>
            </a:r>
            <a:r>
              <a:rPr lang="ko-KR" altLang="en-US" sz="4000" dirty="0" err="1"/>
              <a:t>료칸</a:t>
            </a:r>
            <a:endParaRPr lang="ko-KR" altLang="en-US" sz="4000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01A30788-5844-4390-AD58-8044B2138301}"/>
              </a:ext>
            </a:extLst>
          </p:cNvPr>
          <p:cNvSpPr txBox="1">
            <a:spLocks/>
          </p:cNvSpPr>
          <p:nvPr/>
        </p:nvSpPr>
        <p:spPr>
          <a:xfrm>
            <a:off x="3122434" y="3022823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친절한 접객 문화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82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CA051AA8-FD4B-4AD5-86D1-D26DD4C0EC1E}"/>
              </a:ext>
            </a:extLst>
          </p:cNvPr>
          <p:cNvSpPr txBox="1">
            <a:spLocks/>
          </p:cNvSpPr>
          <p:nvPr/>
        </p:nvSpPr>
        <p:spPr>
          <a:xfrm>
            <a:off x="860623" y="4633996"/>
            <a:ext cx="5757151" cy="526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3200" dirty="0"/>
          </a:p>
          <a:p>
            <a:endParaRPr lang="ko-KR" altLang="en-US" sz="3200" dirty="0"/>
          </a:p>
        </p:txBody>
      </p:sp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EDBBEFA8-814B-4900-BF27-3F8FEE459096}"/>
              </a:ext>
            </a:extLst>
          </p:cNvPr>
          <p:cNvSpPr txBox="1">
            <a:spLocks/>
          </p:cNvSpPr>
          <p:nvPr/>
        </p:nvSpPr>
        <p:spPr>
          <a:xfrm>
            <a:off x="4120140" y="2024287"/>
            <a:ext cx="549885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>
                <a:solidFill>
                  <a:srgbClr val="FFFF00"/>
                </a:solidFill>
              </a:rPr>
              <a:t>※ </a:t>
            </a:r>
            <a:r>
              <a:rPr lang="ko-KR" altLang="en-US" sz="3200" dirty="0" err="1">
                <a:solidFill>
                  <a:srgbClr val="FFFF00"/>
                </a:solidFill>
              </a:rPr>
              <a:t>료칸</a:t>
            </a:r>
            <a:r>
              <a:rPr lang="ko-KR" altLang="en-US" sz="3200" dirty="0">
                <a:solidFill>
                  <a:srgbClr val="FFFF00"/>
                </a:solidFill>
              </a:rPr>
              <a:t> 관련 동영상</a:t>
            </a:r>
            <a:endParaRPr lang="ko-KR" altLang="en-US" dirty="0">
              <a:solidFill>
                <a:srgbClr val="FFFF00"/>
              </a:solidFill>
            </a:endParaRPr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888A5C6E-529B-4F6C-A3E1-B425E17F0347}"/>
              </a:ext>
            </a:extLst>
          </p:cNvPr>
          <p:cNvSpPr txBox="1">
            <a:spLocks/>
          </p:cNvSpPr>
          <p:nvPr/>
        </p:nvSpPr>
        <p:spPr>
          <a:xfrm>
            <a:off x="2123355" y="5520361"/>
            <a:ext cx="3628811" cy="495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/>
              <a:t>(</a:t>
            </a:r>
            <a:r>
              <a:rPr lang="ko-KR" altLang="en-US" sz="2200" dirty="0"/>
              <a:t>일본의 </a:t>
            </a:r>
            <a:r>
              <a:rPr lang="ko-KR" altLang="en-US" sz="2200" dirty="0" err="1"/>
              <a:t>료칸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1" name="내용 개체 틀 2">
            <a:extLst>
              <a:ext uri="{FF2B5EF4-FFF2-40B4-BE49-F238E27FC236}">
                <a16:creationId xmlns:a16="http://schemas.microsoft.com/office/drawing/2014/main" id="{4B0A6E29-86AE-4C17-91DC-AB3BCF5F4D26}"/>
              </a:ext>
            </a:extLst>
          </p:cNvPr>
          <p:cNvSpPr txBox="1">
            <a:spLocks/>
          </p:cNvSpPr>
          <p:nvPr/>
        </p:nvSpPr>
        <p:spPr>
          <a:xfrm>
            <a:off x="6737043" y="5458583"/>
            <a:ext cx="4593285" cy="495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/>
              <a:t>(</a:t>
            </a:r>
            <a:r>
              <a:rPr lang="ko-KR" altLang="en-US" sz="2200" dirty="0"/>
              <a:t>온천</a:t>
            </a:r>
            <a:r>
              <a:rPr lang="en-US" altLang="ko-KR" sz="2200" dirty="0"/>
              <a:t>+</a:t>
            </a:r>
            <a:r>
              <a:rPr lang="ko-KR" altLang="en-US" sz="2200" dirty="0" err="1"/>
              <a:t>가이세키</a:t>
            </a:r>
            <a:r>
              <a:rPr lang="ko-KR" altLang="en-US" sz="2200" dirty="0"/>
              <a:t> 요리 영상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E3ED24EB-1D40-4C94-8C82-AAE312A46E30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2.1 </a:t>
            </a:r>
            <a:r>
              <a:rPr lang="ko-KR" altLang="en-US" sz="4000" dirty="0"/>
              <a:t>여행객의 오감을 만족 시키는 </a:t>
            </a:r>
            <a:r>
              <a:rPr lang="ko-KR" altLang="en-US" sz="4000" dirty="0" err="1"/>
              <a:t>료칸</a:t>
            </a:r>
            <a:endParaRPr lang="ko-KR" altLang="en-US" sz="4000" dirty="0"/>
          </a:p>
        </p:txBody>
      </p:sp>
      <p:pic>
        <p:nvPicPr>
          <p:cNvPr id="3" name="온라인 미디어 2" title="SUB)【日本グルメ旅行】食べログ旅館ホテル日本全国第1位 静岡 修善寺あさば/ルレ・エ・シャトー/高級旅館/温泉付き客室スイートルーム/日本料理/懐石 会席 食事も温泉もお部屋で満喫 ラグジュアリー">
            <a:hlinkClick r:id="" action="ppaction://media"/>
            <a:extLst>
              <a:ext uri="{FF2B5EF4-FFF2-40B4-BE49-F238E27FC236}">
                <a16:creationId xmlns:a16="http://schemas.microsoft.com/office/drawing/2014/main" id="{CAE61F41-AEC4-432B-BF59-CCD9C9FA067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72970" y="2848766"/>
            <a:ext cx="3980292" cy="2290576"/>
          </a:xfrm>
          <a:prstGeom prst="rect">
            <a:avLst/>
          </a:prstGeom>
        </p:spPr>
      </p:pic>
      <p:pic>
        <p:nvPicPr>
          <p:cNvPr id="5" name="온라인 미디어 4" title="【山荘神和苑】別府の高級旅館に泊まったら最高すぎた！日本最高の温泉地、別府の湯煙の絶景が望める、全室客室風呂付きのオススメの旅館！">
            <a:hlinkClick r:id="" action="ppaction://media"/>
            <a:extLst>
              <a:ext uri="{FF2B5EF4-FFF2-40B4-BE49-F238E27FC236}">
                <a16:creationId xmlns:a16="http://schemas.microsoft.com/office/drawing/2014/main" id="{94BC2CD9-C9C1-4E16-A6A6-45E788A9D68D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202472" y="2839473"/>
            <a:ext cx="4070565" cy="22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4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28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video>
              <p:cMediaNode vol="80000">
                <p:cTn id="29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17" grpId="0"/>
      <p:bldP spid="18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1059216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fontAlgn="base">
              <a:buNone/>
            </a:pPr>
            <a:r>
              <a:rPr lang="en-US" altLang="ko-KR" sz="4000" dirty="0"/>
              <a:t>2.2 </a:t>
            </a:r>
            <a:r>
              <a:rPr lang="ko-KR" altLang="en-US" sz="4000" dirty="0" err="1"/>
              <a:t>와풍</a:t>
            </a:r>
            <a:r>
              <a:rPr lang="en-US" altLang="ko-KR" sz="4000" dirty="0"/>
              <a:t>(</a:t>
            </a:r>
            <a:r>
              <a:rPr lang="ko-KR" altLang="en-US" sz="4000" dirty="0"/>
              <a:t>和風</a:t>
            </a:r>
            <a:r>
              <a:rPr lang="en-US" altLang="ko-KR" sz="4000" dirty="0"/>
              <a:t>)</a:t>
            </a:r>
            <a:r>
              <a:rPr lang="ko-KR" altLang="en-US" sz="4000" dirty="0"/>
              <a:t>의 절정 </a:t>
            </a:r>
            <a:r>
              <a:rPr lang="ko-KR" altLang="en-US" sz="4000" dirty="0" err="1"/>
              <a:t>가이세키</a:t>
            </a:r>
            <a:r>
              <a:rPr lang="ko-KR" altLang="en-US" sz="4000" dirty="0"/>
              <a:t> 요리</a:t>
            </a:r>
            <a:r>
              <a:rPr lang="en-US" altLang="ko-KR" sz="4000" dirty="0"/>
              <a:t>(</a:t>
            </a:r>
            <a:r>
              <a:rPr lang="ko-KR" altLang="en-US" sz="4000" dirty="0"/>
              <a:t>会席料理</a:t>
            </a:r>
            <a:r>
              <a:rPr lang="en-US" altLang="ko-KR" sz="4000" dirty="0"/>
              <a:t>)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하이쿠</a:t>
            </a:r>
            <a:r>
              <a:rPr lang="en-US" altLang="ko-KR" sz="3200" dirty="0"/>
              <a:t>[</a:t>
            </a:r>
            <a:r>
              <a:rPr lang="ko-KR" altLang="en-US" sz="3200" dirty="0"/>
              <a:t>俳句</a:t>
            </a:r>
            <a:r>
              <a:rPr lang="en-US" altLang="ko-KR" sz="3200" dirty="0"/>
              <a:t>] </a:t>
            </a:r>
            <a:r>
              <a:rPr lang="ko-KR" altLang="en-US" sz="3200" dirty="0"/>
              <a:t>모임의 </a:t>
            </a:r>
            <a:r>
              <a:rPr lang="ko-KR" altLang="en-US" sz="3200" dirty="0" err="1"/>
              <a:t>다화회</a:t>
            </a:r>
            <a:r>
              <a:rPr lang="ko-KR" altLang="en-US" sz="3200" dirty="0"/>
              <a:t> 요리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1629</a:t>
            </a:r>
            <a:r>
              <a:rPr lang="ko-KR" altLang="en-US" sz="3000" dirty="0"/>
              <a:t>년 에도시대 첫 등장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가이세키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요리의 역사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메이지 시대에 지금의 </a:t>
            </a:r>
            <a:r>
              <a:rPr lang="ko-KR" altLang="en-US" sz="3000" dirty="0" err="1"/>
              <a:t>가이세키로</a:t>
            </a:r>
            <a:r>
              <a:rPr lang="ko-KR" altLang="en-US" sz="3000" dirty="0"/>
              <a:t> 재탄생</a:t>
            </a:r>
          </a:p>
        </p:txBody>
      </p:sp>
    </p:spTree>
    <p:extLst>
      <p:ext uri="{BB962C8B-B14F-4D97-AF65-F5344CB8AC3E}">
        <p14:creationId xmlns:p14="http://schemas.microsoft.com/office/powerpoint/2010/main" val="380236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1059216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fontAlgn="base">
              <a:buNone/>
            </a:pPr>
            <a:r>
              <a:rPr lang="en-US" altLang="ko-KR" sz="4000" dirty="0"/>
              <a:t>2.2 </a:t>
            </a:r>
            <a:r>
              <a:rPr lang="ko-KR" altLang="en-US" sz="4000" dirty="0" err="1"/>
              <a:t>와풍</a:t>
            </a:r>
            <a:r>
              <a:rPr lang="en-US" altLang="ko-KR" sz="4000" dirty="0"/>
              <a:t>(</a:t>
            </a:r>
            <a:r>
              <a:rPr lang="ko-KR" altLang="en-US" sz="4000" dirty="0"/>
              <a:t>和風</a:t>
            </a:r>
            <a:r>
              <a:rPr lang="en-US" altLang="ko-KR" sz="4000" dirty="0"/>
              <a:t>)</a:t>
            </a:r>
            <a:r>
              <a:rPr lang="ko-KR" altLang="en-US" sz="4000" dirty="0"/>
              <a:t>의 절정 </a:t>
            </a:r>
            <a:r>
              <a:rPr lang="ko-KR" altLang="en-US" sz="4000" dirty="0" err="1"/>
              <a:t>가이세키</a:t>
            </a:r>
            <a:r>
              <a:rPr lang="ko-KR" altLang="en-US" sz="4000" dirty="0"/>
              <a:t> 요리</a:t>
            </a:r>
            <a:r>
              <a:rPr lang="en-US" altLang="ko-KR" sz="4000" dirty="0"/>
              <a:t>(</a:t>
            </a:r>
            <a:r>
              <a:rPr lang="ko-KR" altLang="en-US" sz="4000" dirty="0"/>
              <a:t>会席料理</a:t>
            </a:r>
            <a:r>
              <a:rPr lang="en-US" altLang="ko-KR" sz="4000" dirty="0"/>
              <a:t>)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각 지역마다 토산물로 </a:t>
            </a:r>
            <a:r>
              <a:rPr lang="ko-KR" altLang="en-US" sz="3000" dirty="0" err="1"/>
              <a:t>가이세키</a:t>
            </a:r>
            <a:r>
              <a:rPr lang="ko-KR" altLang="en-US" sz="3000" dirty="0"/>
              <a:t> 요리 </a:t>
            </a:r>
            <a:r>
              <a:rPr lang="ko-KR" altLang="en-US" sz="3000" dirty="0" err="1"/>
              <a:t>만듬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일본의 특유의 대접 문화 체험 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가이세키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요리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화려함으로 시각과 미각을 동시에 충족</a:t>
            </a:r>
          </a:p>
        </p:txBody>
      </p:sp>
    </p:spTree>
    <p:extLst>
      <p:ext uri="{BB962C8B-B14F-4D97-AF65-F5344CB8AC3E}">
        <p14:creationId xmlns:p14="http://schemas.microsoft.com/office/powerpoint/2010/main" val="269210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3.3 </a:t>
            </a:r>
            <a:r>
              <a:rPr lang="ko-KR" altLang="en-US" sz="4000" dirty="0"/>
              <a:t>일부 </a:t>
            </a:r>
            <a:r>
              <a:rPr lang="ko-KR" altLang="en-US" sz="4000" dirty="0" err="1"/>
              <a:t>료칸들의</a:t>
            </a:r>
            <a:r>
              <a:rPr lang="ko-KR" altLang="en-US" sz="4000" dirty="0"/>
              <a:t> 문제점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1676925"/>
            <a:ext cx="637032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가짜 온천수를 만들었던 사건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23296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온천수 대신 수돗물 사용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3896ADB3-372B-4817-8A07-7C5BB905080E}"/>
              </a:ext>
            </a:extLst>
          </p:cNvPr>
          <p:cNvSpPr txBox="1">
            <a:spLocks/>
          </p:cNvSpPr>
          <p:nvPr/>
        </p:nvSpPr>
        <p:spPr>
          <a:xfrm>
            <a:off x="2999343" y="212922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 err="1">
                <a:solidFill>
                  <a:srgbClr val="FF0000"/>
                </a:solidFill>
              </a:rPr>
              <a:t>입욕제</a:t>
            </a:r>
            <a:r>
              <a:rPr lang="ko-KR" altLang="en-US" sz="2500" dirty="0">
                <a:solidFill>
                  <a:srgbClr val="FF0000"/>
                </a:solidFill>
              </a:rPr>
              <a:t> 사용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01B7E813-BDB9-4008-ABD5-3220F0D92D7F}"/>
              </a:ext>
            </a:extLst>
          </p:cNvPr>
          <p:cNvSpPr txBox="1">
            <a:spLocks/>
          </p:cNvSpPr>
          <p:nvPr/>
        </p:nvSpPr>
        <p:spPr>
          <a:xfrm>
            <a:off x="597150" y="493310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기준 미달의 </a:t>
            </a:r>
            <a:r>
              <a:rPr lang="ko-KR" altLang="en-US" sz="3000" dirty="0" err="1"/>
              <a:t>료칸들도</a:t>
            </a:r>
            <a:r>
              <a:rPr lang="ko-KR" altLang="en-US" sz="3000" dirty="0"/>
              <a:t> 다수 존재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448901A7-3DDB-4AA2-A877-5BAB40021B04}"/>
              </a:ext>
            </a:extLst>
          </p:cNvPr>
          <p:cNvSpPr txBox="1">
            <a:spLocks/>
          </p:cNvSpPr>
          <p:nvPr/>
        </p:nvSpPr>
        <p:spPr>
          <a:xfrm>
            <a:off x="2999343" y="3835058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다만</a:t>
            </a:r>
            <a:r>
              <a:rPr lang="en-US" altLang="ko-KR" sz="2500" dirty="0">
                <a:solidFill>
                  <a:srgbClr val="FF0000"/>
                </a:solidFill>
              </a:rPr>
              <a:t>,</a:t>
            </a:r>
            <a:r>
              <a:rPr lang="ko-KR" altLang="en-US" sz="2500" dirty="0">
                <a:solidFill>
                  <a:srgbClr val="FF0000"/>
                </a:solidFill>
              </a:rPr>
              <a:t> 온천법에 저촉되진 않음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39C1D530-4AE3-4FBB-AEAB-D52A54D1E742}"/>
              </a:ext>
            </a:extLst>
          </p:cNvPr>
          <p:cNvSpPr txBox="1">
            <a:spLocks/>
          </p:cNvSpPr>
          <p:nvPr/>
        </p:nvSpPr>
        <p:spPr>
          <a:xfrm>
            <a:off x="2999343" y="555417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고객의 신뢰 하락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80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10" grpId="0"/>
      <p:bldP spid="15" grpId="0"/>
      <p:bldP spid="1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2FC3B4-B61E-4C54-8EAA-DD63D4EE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98" y="-487363"/>
            <a:ext cx="10548778" cy="69133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ko-KR" sz="4000" b="1" u="sng" dirty="0"/>
          </a:p>
          <a:p>
            <a:pPr marL="0" indent="0">
              <a:buNone/>
            </a:pPr>
            <a:r>
              <a:rPr lang="ko-KR" altLang="en-US" sz="5400" dirty="0"/>
              <a:t> 목차</a:t>
            </a:r>
            <a:endParaRPr lang="en-US" altLang="ko-KR" sz="5400" dirty="0"/>
          </a:p>
          <a:p>
            <a:pPr marL="0" indent="0">
              <a:buNone/>
            </a:pPr>
            <a:endParaRPr lang="en-US" altLang="ko-KR" sz="4000" dirty="0"/>
          </a:p>
          <a:p>
            <a:pPr marL="0" indent="0">
              <a:buNone/>
            </a:pPr>
            <a:r>
              <a:rPr lang="en-US" altLang="ko-KR" sz="4000" dirty="0"/>
              <a:t>   1. </a:t>
            </a:r>
            <a:r>
              <a:rPr lang="ko-KR" altLang="en-US" sz="4000" dirty="0"/>
              <a:t>볼거리</a:t>
            </a:r>
            <a:r>
              <a:rPr lang="en-US" altLang="ko-KR" sz="4000" dirty="0"/>
              <a:t>, </a:t>
            </a:r>
            <a:r>
              <a:rPr lang="ko-KR" altLang="en-US" sz="4000" dirty="0"/>
              <a:t>먹거리의 천국 일본</a:t>
            </a:r>
            <a:endParaRPr lang="en-US" altLang="ko-KR" sz="4000" dirty="0"/>
          </a:p>
          <a:p>
            <a:pPr marL="0" indent="0">
              <a:buNone/>
            </a:pPr>
            <a:r>
              <a:rPr lang="en-US" altLang="ko-KR" sz="2200" dirty="0"/>
              <a:t>                       </a:t>
            </a:r>
            <a:r>
              <a:rPr lang="en-US" altLang="ko-KR" sz="2400" dirty="0"/>
              <a:t>1.1  </a:t>
            </a:r>
            <a:r>
              <a:rPr lang="ko-KR" altLang="en-US" sz="2400" dirty="0" err="1"/>
              <a:t>스시의</a:t>
            </a:r>
            <a:r>
              <a:rPr lang="ko-KR" altLang="en-US" sz="2400" dirty="0"/>
              <a:t> 본고장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                  1.2  </a:t>
            </a:r>
            <a:r>
              <a:rPr lang="ko-KR" altLang="en-US" sz="2400" dirty="0"/>
              <a:t>좋은 품질의 </a:t>
            </a:r>
            <a:r>
              <a:rPr lang="ko-KR" altLang="en-US" sz="2400" dirty="0" err="1"/>
              <a:t>와규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                  1.3  </a:t>
            </a:r>
            <a:r>
              <a:rPr lang="ko-KR" altLang="en-US" sz="2400" dirty="0"/>
              <a:t>소비자 만족도가 높은 값싼 제품들</a:t>
            </a: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4000" dirty="0"/>
              <a:t>   2. </a:t>
            </a:r>
            <a:r>
              <a:rPr lang="ko-KR" altLang="en-US" sz="4000" dirty="0"/>
              <a:t>열도의 특혜</a:t>
            </a:r>
            <a:r>
              <a:rPr lang="en-US" altLang="ko-KR" sz="4000" dirty="0"/>
              <a:t>, </a:t>
            </a:r>
            <a:r>
              <a:rPr lang="ko-KR" altLang="en-US" sz="4000" dirty="0"/>
              <a:t>온천 </a:t>
            </a:r>
            <a:r>
              <a:rPr lang="ko-KR" altLang="en-US" sz="4000" dirty="0" err="1"/>
              <a:t>료칸</a:t>
            </a:r>
            <a:endParaRPr lang="en-US" altLang="ko-KR" sz="4000" dirty="0"/>
          </a:p>
          <a:p>
            <a:pPr marL="0" indent="0">
              <a:buNone/>
            </a:pPr>
            <a:r>
              <a:rPr lang="en-US" altLang="ko-KR" sz="2400" dirty="0"/>
              <a:t>                     2.1 </a:t>
            </a:r>
            <a:r>
              <a:rPr lang="ko-KR" altLang="en-US" sz="2400" dirty="0"/>
              <a:t>여행객의 오감을 만족시키는 </a:t>
            </a:r>
            <a:r>
              <a:rPr lang="ko-KR" altLang="en-US" sz="2400" dirty="0" err="1"/>
              <a:t>료칸</a:t>
            </a:r>
            <a:endParaRPr lang="en-US" altLang="ko-KR" sz="2400" dirty="0"/>
          </a:p>
          <a:p>
            <a:pPr marL="0" indent="0" fontAlgn="base">
              <a:buNone/>
            </a:pPr>
            <a:r>
              <a:rPr lang="en-US" altLang="ko-KR" sz="2400" dirty="0"/>
              <a:t>                     2.2 </a:t>
            </a:r>
            <a:r>
              <a:rPr lang="ko-KR" altLang="en-US" sz="2400" dirty="0" err="1"/>
              <a:t>와풍</a:t>
            </a:r>
            <a:r>
              <a:rPr lang="en-US" altLang="ko-KR" sz="2400" dirty="0"/>
              <a:t>(</a:t>
            </a:r>
            <a:r>
              <a:rPr lang="ko-KR" altLang="en-US" sz="2400" dirty="0"/>
              <a:t>和風</a:t>
            </a:r>
            <a:r>
              <a:rPr lang="en-US" altLang="ko-KR" sz="2400" dirty="0"/>
              <a:t>)</a:t>
            </a:r>
            <a:r>
              <a:rPr lang="ko-KR" altLang="en-US" sz="2400" dirty="0"/>
              <a:t>의 절정 </a:t>
            </a:r>
            <a:r>
              <a:rPr lang="ko-KR" altLang="en-US" sz="2400" dirty="0" err="1"/>
              <a:t>가이세키</a:t>
            </a:r>
            <a:r>
              <a:rPr lang="ko-KR" altLang="en-US" sz="2400" dirty="0"/>
              <a:t> 요리</a:t>
            </a:r>
            <a:r>
              <a:rPr lang="en-US" altLang="ko-KR" sz="2400" dirty="0"/>
              <a:t>(</a:t>
            </a:r>
            <a:r>
              <a:rPr lang="ko-KR" altLang="en-US" sz="2400" dirty="0"/>
              <a:t>会席料理</a:t>
            </a:r>
            <a:r>
              <a:rPr lang="en-US" altLang="ko-KR" sz="2400" dirty="0"/>
              <a:t>)</a:t>
            </a:r>
          </a:p>
          <a:p>
            <a:pPr marL="0" indent="0" fontAlgn="base">
              <a:buNone/>
            </a:pPr>
            <a:r>
              <a:rPr lang="en-US" altLang="ko-KR" sz="2400" dirty="0"/>
              <a:t>                     3.3 </a:t>
            </a:r>
            <a:r>
              <a:rPr lang="ko-KR" altLang="en-US" sz="2400" dirty="0"/>
              <a:t>일부 </a:t>
            </a:r>
            <a:r>
              <a:rPr lang="ko-KR" altLang="en-US" sz="2400" dirty="0" err="1"/>
              <a:t>료칸들의</a:t>
            </a:r>
            <a:r>
              <a:rPr lang="ko-KR" altLang="en-US" sz="2400" dirty="0"/>
              <a:t> 문제점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29890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2FC3B4-B61E-4C54-8EAA-DD63D4EE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340" y="0"/>
            <a:ext cx="10515600" cy="58143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ko-KR" sz="4000" b="1" u="sng" dirty="0"/>
          </a:p>
          <a:p>
            <a:pPr marL="0" indent="0">
              <a:buNone/>
            </a:pPr>
            <a:r>
              <a:rPr lang="ko-KR" altLang="en-US" sz="5200" u="sng" dirty="0">
                <a:solidFill>
                  <a:srgbClr val="0070C0"/>
                </a:solidFill>
              </a:rPr>
              <a:t>일본의 관광 산업이 발달한 이유</a:t>
            </a:r>
            <a:endParaRPr lang="en-US" altLang="ko-KR" sz="5200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여행객을 위한 두터운 인프라가 존재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현대적 감각으로 재구성한 전통문화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소비가 친화적인 기업들이 다수 존재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 err="1"/>
              <a:t>네임벨류가</a:t>
            </a:r>
            <a:r>
              <a:rPr lang="ko-KR" altLang="en-US" sz="4800" dirty="0"/>
              <a:t> 높은 다양한 음식들</a:t>
            </a:r>
            <a:endParaRPr lang="en-US" altLang="ko-KR" sz="4800" dirty="0"/>
          </a:p>
        </p:txBody>
      </p:sp>
    </p:spTree>
    <p:extLst>
      <p:ext uri="{BB962C8B-B14F-4D97-AF65-F5344CB8AC3E}">
        <p14:creationId xmlns:p14="http://schemas.microsoft.com/office/powerpoint/2010/main" val="106246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A01CA9-268B-4ECE-A44A-889051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33" y="91769"/>
            <a:ext cx="8430723" cy="884816"/>
          </a:xfrm>
          <a:ln w="152400" cmpd="thickThin">
            <a:noFill/>
          </a:ln>
        </p:spPr>
        <p:txBody>
          <a:bodyPr>
            <a:noAutofit/>
          </a:bodyPr>
          <a:lstStyle/>
          <a:p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1. 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볼거리</a:t>
            </a:r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,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 먹거리의 천국 일본</a:t>
            </a:r>
            <a:endParaRPr lang="ko-KR" altLang="en-U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1AA44EDD-F7B6-4597-83B1-0E32212E7736}"/>
              </a:ext>
            </a:extLst>
          </p:cNvPr>
          <p:cNvSpPr txBox="1">
            <a:spLocks/>
          </p:cNvSpPr>
          <p:nvPr/>
        </p:nvSpPr>
        <p:spPr>
          <a:xfrm>
            <a:off x="4628287" y="1808967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저렴한 제품들</a:t>
            </a: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A66C3B4F-B6C4-41DB-A9C2-3315127C0276}"/>
              </a:ext>
            </a:extLst>
          </p:cNvPr>
          <p:cNvSpPr txBox="1">
            <a:spLocks/>
          </p:cNvSpPr>
          <p:nvPr/>
        </p:nvSpPr>
        <p:spPr>
          <a:xfrm>
            <a:off x="8583211" y="1806667"/>
            <a:ext cx="4011708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디저트 천국</a:t>
            </a: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FBE9CF9D-FE8D-4CF3-B219-D470A713D283}"/>
              </a:ext>
            </a:extLst>
          </p:cNvPr>
          <p:cNvSpPr/>
          <p:nvPr/>
        </p:nvSpPr>
        <p:spPr>
          <a:xfrm>
            <a:off x="4628287" y="2452334"/>
            <a:ext cx="2935425" cy="250495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DFACC475-D603-4819-AA44-04978778F33F}"/>
              </a:ext>
            </a:extLst>
          </p:cNvPr>
          <p:cNvSpPr/>
          <p:nvPr/>
        </p:nvSpPr>
        <p:spPr>
          <a:xfrm>
            <a:off x="705931" y="2452335"/>
            <a:ext cx="2935425" cy="250495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59A1461E-CE01-45FA-A46F-0AF569D5EF1A}"/>
              </a:ext>
            </a:extLst>
          </p:cNvPr>
          <p:cNvSpPr/>
          <p:nvPr/>
        </p:nvSpPr>
        <p:spPr>
          <a:xfrm>
            <a:off x="8430723" y="2537375"/>
            <a:ext cx="2935425" cy="2504951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283548C8-EA59-4872-9C1C-8BC52944CEAE}"/>
              </a:ext>
            </a:extLst>
          </p:cNvPr>
          <p:cNvSpPr txBox="1">
            <a:spLocks/>
          </p:cNvSpPr>
          <p:nvPr/>
        </p:nvSpPr>
        <p:spPr>
          <a:xfrm>
            <a:off x="4628287" y="5423618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 err="1"/>
              <a:t>다이소</a:t>
            </a:r>
            <a:r>
              <a:rPr lang="en-US" altLang="ko-KR" sz="3200" dirty="0"/>
              <a:t>, </a:t>
            </a:r>
            <a:r>
              <a:rPr lang="ko-KR" altLang="en-US" sz="3200" dirty="0" err="1"/>
              <a:t>무인양품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id="{6151A673-481D-40CA-B1F3-1B68991349AA}"/>
              </a:ext>
            </a:extLst>
          </p:cNvPr>
          <p:cNvSpPr txBox="1">
            <a:spLocks/>
          </p:cNvSpPr>
          <p:nvPr/>
        </p:nvSpPr>
        <p:spPr>
          <a:xfrm>
            <a:off x="868945" y="1808372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맛있는 음식들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EEA47F57-D5BE-456E-9B40-9A5D93D269CD}"/>
              </a:ext>
            </a:extLst>
          </p:cNvPr>
          <p:cNvSpPr txBox="1">
            <a:spLocks/>
          </p:cNvSpPr>
          <p:nvPr/>
        </p:nvSpPr>
        <p:spPr>
          <a:xfrm>
            <a:off x="868945" y="5423618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 err="1"/>
              <a:t>스시의</a:t>
            </a:r>
            <a:r>
              <a:rPr lang="ko-KR" altLang="en-US" sz="3200" dirty="0"/>
              <a:t> 본고장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B19DB5D7-F743-4460-80D8-00FE1E0D0D4B}"/>
              </a:ext>
            </a:extLst>
          </p:cNvPr>
          <p:cNvSpPr txBox="1">
            <a:spLocks/>
          </p:cNvSpPr>
          <p:nvPr/>
        </p:nvSpPr>
        <p:spPr>
          <a:xfrm>
            <a:off x="8442782" y="5423618"/>
            <a:ext cx="3359502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유명한 제과점 다수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1804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8" grpId="0" animBg="1"/>
      <p:bldP spid="20" grpId="0" animBg="1"/>
      <p:bldP spid="22" grpId="0" animBg="1"/>
      <p:bldP spid="24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 err="1"/>
              <a:t>스시의</a:t>
            </a:r>
            <a:r>
              <a:rPr lang="ko-KR" altLang="en-US" sz="4000" dirty="0"/>
              <a:t> 본고장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1676925"/>
            <a:ext cx="637032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쌀밥과 주로 해산물을 사용해 만든 요리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273257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전세계적으로 가장 유명한 일본 요리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597150" y="377805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나라 시대부터 존재한 천년 이상의 역사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931E7971-91E1-43A7-B48A-4E3BC00D8F09}"/>
              </a:ext>
            </a:extLst>
          </p:cNvPr>
          <p:cNvSpPr txBox="1">
            <a:spLocks/>
          </p:cNvSpPr>
          <p:nvPr/>
        </p:nvSpPr>
        <p:spPr>
          <a:xfrm>
            <a:off x="597150" y="4840618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현대 초밥의 틀은 메이지 시대에 완성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3896ADB3-372B-4817-8A07-7C5BB905080E}"/>
              </a:ext>
            </a:extLst>
          </p:cNvPr>
          <p:cNvSpPr txBox="1">
            <a:spLocks/>
          </p:cNvSpPr>
          <p:nvPr/>
        </p:nvSpPr>
        <p:spPr>
          <a:xfrm>
            <a:off x="2827125" y="554089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냉장 기술의 발달로 신선도 유지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88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4470387" y="3177903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643079" y="2377634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붉은 살</a:t>
            </a:r>
            <a:r>
              <a:rPr lang="en-US" altLang="ko-KR" sz="3000" dirty="0"/>
              <a:t>(</a:t>
            </a:r>
            <a:r>
              <a:rPr lang="ko-KR" altLang="en-US" sz="3000" dirty="0"/>
              <a:t>赤身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8122517" y="2377633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대뱃살</a:t>
            </a:r>
            <a:r>
              <a:rPr lang="en-US" altLang="ko-KR" sz="3000" dirty="0"/>
              <a:t>(</a:t>
            </a:r>
            <a:r>
              <a:rPr lang="ko-KR" altLang="en-US" sz="3000" dirty="0"/>
              <a:t>大</a:t>
            </a:r>
            <a:r>
              <a:rPr lang="ja-JP" altLang="en-US" sz="3000" dirty="0"/>
              <a:t>トロ</a:t>
            </a:r>
            <a:r>
              <a:rPr lang="en-US" altLang="ja-JP" sz="3000" dirty="0"/>
              <a:t>)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4470387" y="2377633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중뱃살</a:t>
            </a:r>
            <a:r>
              <a:rPr lang="en-US" altLang="ko-KR" sz="3000" dirty="0"/>
              <a:t>(</a:t>
            </a:r>
            <a:r>
              <a:rPr lang="ko-KR" altLang="en-US" sz="3000" dirty="0"/>
              <a:t>中</a:t>
            </a:r>
            <a:r>
              <a:rPr lang="ja-JP" altLang="en-US" sz="3000" dirty="0"/>
              <a:t>トロ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643079" y="3177903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B38B787A-F681-4425-A320-3EFD586EAE3D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참치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</a:t>
            </a:r>
            <a:r>
              <a:rPr lang="ja-JP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マグロ</a:t>
            </a:r>
            <a:r>
              <a:rPr lang="en-US" altLang="ja-JP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스시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부위 별 특징</a:t>
            </a:r>
          </a:p>
        </p:txBody>
      </p:sp>
      <p:sp>
        <p:nvSpPr>
          <p:cNvPr id="16" name="제목 1">
            <a:extLst>
              <a:ext uri="{FF2B5EF4-FFF2-40B4-BE49-F238E27FC236}">
                <a16:creationId xmlns:a16="http://schemas.microsoft.com/office/drawing/2014/main" id="{2F567FE5-425A-4FE9-AF18-0DF1AE30869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 err="1"/>
              <a:t>스시의</a:t>
            </a:r>
            <a:r>
              <a:rPr lang="ko-KR" altLang="en-US" sz="4000" dirty="0"/>
              <a:t> 본고장</a:t>
            </a:r>
          </a:p>
        </p:txBody>
      </p:sp>
      <p:sp>
        <p:nvSpPr>
          <p:cNvPr id="18" name="사각형: 잘린 대각선 방향 모서리 17">
            <a:extLst>
              <a:ext uri="{FF2B5EF4-FFF2-40B4-BE49-F238E27FC236}">
                <a16:creationId xmlns:a16="http://schemas.microsoft.com/office/drawing/2014/main" id="{864C2F8A-DEE0-4A59-BAC0-7A7F799733A0}"/>
              </a:ext>
            </a:extLst>
          </p:cNvPr>
          <p:cNvSpPr/>
          <p:nvPr/>
        </p:nvSpPr>
        <p:spPr>
          <a:xfrm>
            <a:off x="8297695" y="3177902"/>
            <a:ext cx="2785696" cy="2472718"/>
          </a:xfrm>
          <a:prstGeom prst="snip2Diag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내용 개체 틀 2">
            <a:extLst>
              <a:ext uri="{FF2B5EF4-FFF2-40B4-BE49-F238E27FC236}">
                <a16:creationId xmlns:a16="http://schemas.microsoft.com/office/drawing/2014/main" id="{B5B95579-C2CE-4277-A848-4BAA8C748865}"/>
              </a:ext>
            </a:extLst>
          </p:cNvPr>
          <p:cNvSpPr txBox="1">
            <a:spLocks/>
          </p:cNvSpPr>
          <p:nvPr/>
        </p:nvSpPr>
        <p:spPr>
          <a:xfrm>
            <a:off x="539896" y="5954945"/>
            <a:ext cx="324649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담백하고</a:t>
            </a:r>
            <a:r>
              <a:rPr lang="en-US" altLang="ko-KR" sz="3000" dirty="0"/>
              <a:t> </a:t>
            </a:r>
            <a:r>
              <a:rPr lang="ko-KR" altLang="en-US" sz="3000" dirty="0"/>
              <a:t>산뜻한 맛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E1A47AEE-18F1-428C-8755-6323C8B07BE7}"/>
              </a:ext>
            </a:extLst>
          </p:cNvPr>
          <p:cNvSpPr txBox="1">
            <a:spLocks/>
          </p:cNvSpPr>
          <p:nvPr/>
        </p:nvSpPr>
        <p:spPr>
          <a:xfrm>
            <a:off x="4472753" y="5938494"/>
            <a:ext cx="324649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고소하고 진한 맛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  <p:sp>
        <p:nvSpPr>
          <p:cNvPr id="21" name="내용 개체 틀 2">
            <a:extLst>
              <a:ext uri="{FF2B5EF4-FFF2-40B4-BE49-F238E27FC236}">
                <a16:creationId xmlns:a16="http://schemas.microsoft.com/office/drawing/2014/main" id="{71F3C0C1-A25B-4A15-AEE7-203FBA30509A}"/>
              </a:ext>
            </a:extLst>
          </p:cNvPr>
          <p:cNvSpPr txBox="1">
            <a:spLocks/>
          </p:cNvSpPr>
          <p:nvPr/>
        </p:nvSpPr>
        <p:spPr>
          <a:xfrm>
            <a:off x="8005733" y="5938493"/>
            <a:ext cx="3894305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지방층이 가장 많은 부위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58635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0" grpId="0"/>
      <p:bldP spid="18" grpId="0" animBg="1"/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643079" y="2452446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스시 전문점에서 제공하는 코스 요리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B38B787A-F681-4425-A320-3EFD586EAE3D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お任せ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</a:t>
            </a:r>
            <a:r>
              <a:rPr lang="ko-KR" altLang="en-US" sz="3000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오마카세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</a:t>
            </a:r>
            <a:endParaRPr lang="ko-KR" altLang="en-US" sz="3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ko-KR" altLang="en-US" sz="3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제목 1">
            <a:extLst>
              <a:ext uri="{FF2B5EF4-FFF2-40B4-BE49-F238E27FC236}">
                <a16:creationId xmlns:a16="http://schemas.microsoft.com/office/drawing/2014/main" id="{2F567FE5-425A-4FE9-AF18-0DF1AE30869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 err="1"/>
              <a:t>스시의</a:t>
            </a:r>
            <a:r>
              <a:rPr lang="ko-KR" altLang="en-US" sz="4000" dirty="0"/>
              <a:t> 본고장</a:t>
            </a:r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E1A47AEE-18F1-428C-8755-6323C8B07BE7}"/>
              </a:ext>
            </a:extLst>
          </p:cNvPr>
          <p:cNvSpPr txBox="1">
            <a:spLocks/>
          </p:cNvSpPr>
          <p:nvPr/>
        </p:nvSpPr>
        <p:spPr>
          <a:xfrm>
            <a:off x="7164056" y="5358401"/>
            <a:ext cx="408252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rgbClr val="FF0000"/>
                </a:solidFill>
              </a:rPr>
              <a:t>(</a:t>
            </a:r>
            <a:r>
              <a:rPr lang="ko-KR" altLang="en-US" sz="3000" dirty="0">
                <a:solidFill>
                  <a:srgbClr val="FF0000"/>
                </a:solidFill>
              </a:rPr>
              <a:t>동영상으로 보는 </a:t>
            </a:r>
            <a:r>
              <a:rPr lang="ko-KR" altLang="en-US" sz="3000" dirty="0" err="1">
                <a:solidFill>
                  <a:srgbClr val="FF0000"/>
                </a:solidFill>
              </a:rPr>
              <a:t>오마카세</a:t>
            </a:r>
            <a:r>
              <a:rPr lang="en-US" altLang="ko-KR" sz="3000" dirty="0">
                <a:solidFill>
                  <a:srgbClr val="FF0000"/>
                </a:solidFill>
              </a:rPr>
              <a:t>)  </a:t>
            </a:r>
            <a:endParaRPr lang="ko-KR" altLang="en-US" sz="30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BD9078BA-F7BC-43B3-ADB4-F6C80622C925}"/>
              </a:ext>
            </a:extLst>
          </p:cNvPr>
          <p:cNvSpPr txBox="1">
            <a:spLocks/>
          </p:cNvSpPr>
          <p:nvPr/>
        </p:nvSpPr>
        <p:spPr>
          <a:xfrm>
            <a:off x="643079" y="3574205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일반적인 </a:t>
            </a:r>
            <a:r>
              <a:rPr lang="ko-KR" altLang="en-US" sz="3000" dirty="0" err="1"/>
              <a:t>스시보다</a:t>
            </a:r>
            <a:r>
              <a:rPr lang="ko-KR" altLang="en-US" sz="3000" dirty="0"/>
              <a:t> 높은 가격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553FC2C-43F5-43CB-ACEC-3B2D0BA8E5A6}"/>
              </a:ext>
            </a:extLst>
          </p:cNvPr>
          <p:cNvSpPr txBox="1">
            <a:spLocks/>
          </p:cNvSpPr>
          <p:nvPr/>
        </p:nvSpPr>
        <p:spPr>
          <a:xfrm>
            <a:off x="643079" y="4695964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전문적인 요리사가 담당</a:t>
            </a:r>
          </a:p>
        </p:txBody>
      </p:sp>
      <p:pic>
        <p:nvPicPr>
          <p:cNvPr id="2" name="온라인 미디어 1" title="【#鮨】すし匠 齋藤のおまかせコース🍣 Omakase Sushi in Tokyo, Japan - Sushisho SAITO [Sub]">
            <a:hlinkClick r:id="" action="ppaction://media"/>
            <a:extLst>
              <a:ext uri="{FF2B5EF4-FFF2-40B4-BE49-F238E27FC236}">
                <a16:creationId xmlns:a16="http://schemas.microsoft.com/office/drawing/2014/main" id="{8B51ABC8-4EED-4EAA-B962-8C7ACE661F7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679586" y="1470215"/>
            <a:ext cx="5051465" cy="347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8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9" grpId="0"/>
      <p:bldP spid="10" grpId="0"/>
      <p:bldP spid="20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 err="1"/>
              <a:t>스시의</a:t>
            </a:r>
            <a:r>
              <a:rPr lang="ko-KR" altLang="en-US" sz="4000" dirty="0"/>
              <a:t> 본고장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일반 마트에서도 쉽게 싼 값에 구입 가능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100</a:t>
            </a:r>
            <a:r>
              <a:rPr lang="ko-KR" altLang="en-US" sz="3000" dirty="0"/>
              <a:t>엔 </a:t>
            </a:r>
            <a:r>
              <a:rPr lang="ko-KR" altLang="en-US" sz="3000" dirty="0" err="1"/>
              <a:t>스시점이</a:t>
            </a:r>
            <a:r>
              <a:rPr lang="ko-KR" altLang="en-US" sz="3000" dirty="0"/>
              <a:t> 여행객에게 인기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접근성이 뛰어난 스시</a:t>
            </a:r>
          </a:p>
          <a:p>
            <a:pPr marL="0" indent="0">
              <a:buNone/>
            </a:pPr>
            <a:endParaRPr lang="ko-KR" altLang="en-US" sz="3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가격 별</a:t>
            </a:r>
            <a:r>
              <a:rPr lang="en-US" altLang="ko-KR" sz="3000" dirty="0"/>
              <a:t>, </a:t>
            </a:r>
            <a:r>
              <a:rPr lang="ko-KR" altLang="en-US" sz="3000" dirty="0"/>
              <a:t>소비자의 선택지가 많음</a:t>
            </a:r>
          </a:p>
        </p:txBody>
      </p:sp>
    </p:spTree>
    <p:extLst>
      <p:ext uri="{BB962C8B-B14F-4D97-AF65-F5344CB8AC3E}">
        <p14:creationId xmlns:p14="http://schemas.microsoft.com/office/powerpoint/2010/main" val="15929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좋은 품질의 </a:t>
            </a:r>
            <a:r>
              <a:rPr lang="ko-KR" altLang="en-US" sz="4000" dirty="0" err="1"/>
              <a:t>와규</a:t>
            </a:r>
            <a:endParaRPr lang="ko-KR" altLang="en-US" sz="4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전세계적으로 </a:t>
            </a:r>
            <a:r>
              <a:rPr lang="ko-KR" altLang="en-US" sz="3000" dirty="0" err="1"/>
              <a:t>네임벨류가</a:t>
            </a:r>
            <a:r>
              <a:rPr lang="ko-KR" altLang="en-US" sz="3000" dirty="0"/>
              <a:t> 높음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일본종</a:t>
            </a:r>
            <a:r>
              <a:rPr lang="en-US" altLang="ko-KR" sz="3000" dirty="0"/>
              <a:t>+</a:t>
            </a:r>
            <a:r>
              <a:rPr lang="ko-KR" altLang="en-US" sz="3000" dirty="0"/>
              <a:t>외래종 소의 </a:t>
            </a:r>
            <a:r>
              <a:rPr lang="ko-KR" altLang="en-US" sz="3000" dirty="0" err="1"/>
              <a:t>품종군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와규</a:t>
            </a: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(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和牛</a:t>
            </a: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  <a:endParaRPr lang="ko-KR" altLang="en-US" sz="3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맛과 가격 면에서 뛰어난 경쟁력</a:t>
            </a:r>
          </a:p>
        </p:txBody>
      </p:sp>
    </p:spTree>
    <p:extLst>
      <p:ext uri="{BB962C8B-B14F-4D97-AF65-F5344CB8AC3E}">
        <p14:creationId xmlns:p14="http://schemas.microsoft.com/office/powerpoint/2010/main" val="71239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좋은 품질의 </a:t>
            </a:r>
            <a:r>
              <a:rPr lang="ko-KR" altLang="en-US" sz="4000" dirty="0" err="1"/>
              <a:t>와규</a:t>
            </a:r>
            <a:endParaRPr lang="ko-KR" altLang="en-US" sz="4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86074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등록제를 통해 원산지 관리 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철저한 국가의 관리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육류 산업 성장 배경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528564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고급화 전략을 통해 성장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1B0A1A6-C7C6-4FA0-BC00-AA84B7AA5153}"/>
              </a:ext>
            </a:extLst>
          </p:cNvPr>
          <p:cNvSpPr txBox="1">
            <a:spLocks/>
          </p:cNvSpPr>
          <p:nvPr/>
        </p:nvSpPr>
        <p:spPr>
          <a:xfrm>
            <a:off x="1549853" y="2977475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>
                <a:solidFill>
                  <a:srgbClr val="FF0000"/>
                </a:solidFill>
              </a:rPr>
              <a:t>(</a:t>
            </a:r>
            <a:r>
              <a:rPr lang="ko-KR" altLang="en-US" sz="2200" dirty="0">
                <a:solidFill>
                  <a:srgbClr val="FF0000"/>
                </a:solidFill>
              </a:rPr>
              <a:t>공정 경쟁 규약</a:t>
            </a:r>
            <a:r>
              <a:rPr lang="en-US" altLang="ko-KR" sz="2200" dirty="0">
                <a:solidFill>
                  <a:srgbClr val="FF0000"/>
                </a:solidFill>
              </a:rPr>
              <a:t> </a:t>
            </a:r>
            <a:r>
              <a:rPr lang="ko-KR" altLang="en-US" sz="2200" dirty="0">
                <a:solidFill>
                  <a:srgbClr val="FF0000"/>
                </a:solidFill>
              </a:rPr>
              <a:t>준수 </a:t>
            </a:r>
            <a:r>
              <a:rPr lang="zh-TW" altLang="en-US" sz="22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公正競争規約</a:t>
            </a:r>
            <a:r>
              <a:rPr lang="en-US" altLang="ko-KR" sz="2200" dirty="0">
                <a:solidFill>
                  <a:srgbClr val="FF0000"/>
                </a:solidFill>
              </a:rPr>
              <a:t>)</a:t>
            </a:r>
            <a:endParaRPr lang="ko-KR" altLang="en-US" sz="22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466FB7D7-2697-4752-8F13-FDD4A0BE8ADE}"/>
              </a:ext>
            </a:extLst>
          </p:cNvPr>
          <p:cNvSpPr txBox="1">
            <a:spLocks/>
          </p:cNvSpPr>
          <p:nvPr/>
        </p:nvSpPr>
        <p:spPr>
          <a:xfrm>
            <a:off x="1549853" y="439731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>
                <a:solidFill>
                  <a:srgbClr val="FF0000"/>
                </a:solidFill>
              </a:rPr>
              <a:t>(</a:t>
            </a:r>
            <a:r>
              <a:rPr lang="ko-KR" altLang="en-US" sz="2200" dirty="0" err="1">
                <a:solidFill>
                  <a:srgbClr val="FF0000"/>
                </a:solidFill>
              </a:rPr>
              <a:t>와규</a:t>
            </a:r>
            <a:r>
              <a:rPr lang="ko-KR" altLang="en-US" sz="2200" dirty="0">
                <a:solidFill>
                  <a:srgbClr val="FF0000"/>
                </a:solidFill>
              </a:rPr>
              <a:t> 등록제 和牛</a:t>
            </a:r>
            <a:r>
              <a:rPr lang="ja-JP" altLang="en-US" sz="2200" dirty="0">
                <a:solidFill>
                  <a:srgbClr val="FF0000"/>
                </a:solidFill>
              </a:rPr>
              <a:t>の</a:t>
            </a:r>
            <a:r>
              <a:rPr lang="ko-KR" altLang="en-US" sz="2200" dirty="0">
                <a:solidFill>
                  <a:srgbClr val="FF0000"/>
                </a:solidFill>
              </a:rPr>
              <a:t>登録</a:t>
            </a:r>
            <a:r>
              <a:rPr lang="en-US" altLang="ko-KR" sz="2200" dirty="0">
                <a:solidFill>
                  <a:srgbClr val="FF0000"/>
                </a:solidFill>
              </a:rPr>
              <a:t>)</a:t>
            </a:r>
            <a:endParaRPr lang="ko-KR" alt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4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9" grpId="0"/>
      <p:bldP spid="13" grpId="0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_Korea03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TM02892315[[fn=줄기]]</Template>
  <TotalTime>1044</TotalTime>
  <Words>656</Words>
  <Application>Microsoft Office PowerPoint</Application>
  <PresentationFormat>와이드스크린</PresentationFormat>
  <Paragraphs>130</Paragraphs>
  <Slides>20</Slides>
  <Notes>0</Notes>
  <HiddenSlides>0</HiddenSlides>
  <MMClips>3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20</vt:i4>
      </vt:variant>
    </vt:vector>
  </HeadingPairs>
  <TitlesOfParts>
    <vt:vector size="31" baseType="lpstr">
      <vt:lpstr>맑은 고딕</vt:lpstr>
      <vt:lpstr>Arial</vt:lpstr>
      <vt:lpstr>Calibri</vt:lpstr>
      <vt:lpstr>Calibri Light</vt:lpstr>
      <vt:lpstr>Corbel</vt:lpstr>
      <vt:lpstr>Garamond</vt:lpstr>
      <vt:lpstr>Tw Cen MT</vt:lpstr>
      <vt:lpstr>Wingdings</vt:lpstr>
      <vt:lpstr>Wingdings 2</vt:lpstr>
      <vt:lpstr>HDOfficeLightV0</vt:lpstr>
      <vt:lpstr>New_Korea03</vt:lpstr>
      <vt:lpstr>일본이 관광 강국인 이유</vt:lpstr>
      <vt:lpstr>PowerPoint 프레젠테이션</vt:lpstr>
      <vt:lpstr>1. 볼거리, 먹거리의 천국 일본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2. 열도의 특혜, 온천 료칸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고대, 중세 일본의  정치와 경제의 특징</dc:title>
  <dc:creator>user</dc:creator>
  <cp:lastModifiedBy>user</cp:lastModifiedBy>
  <cp:revision>122</cp:revision>
  <dcterms:created xsi:type="dcterms:W3CDTF">2020-09-25T02:40:32Z</dcterms:created>
  <dcterms:modified xsi:type="dcterms:W3CDTF">2021-03-27T07:00:18Z</dcterms:modified>
</cp:coreProperties>
</file>