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8" r:id="rId22"/>
    <p:sldId id="276" r:id="rId23"/>
    <p:sldId id="277" r:id="rId24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04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24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DA260B1D-C132-4EEA-8C20-450BB45AE8B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49C78F1D-FBFB-4610-BCFA-5D06582D9D0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66913B25-E081-4411-94A6-8718055294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727187-6EFC-4E22-BE3E-016A6560B1AB}" type="datetimeFigureOut">
              <a:rPr lang="ko-KR" altLang="en-US" smtClean="0"/>
              <a:t>2021-03-29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FD92DFD5-6A9A-4BF6-9EB7-B8142C14F6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055DD76D-47B8-4A9A-9E59-F1F2B89656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8735C2-D71A-46C1-A55F-782FBB129F6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229021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8F74A9E7-B820-4C3D-8F6B-13C62E4629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FE704FD7-DB7C-4AB1-8E20-22CAFD96E0C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585298C3-CF61-4910-B50C-BD5957E6BF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727187-6EFC-4E22-BE3E-016A6560B1AB}" type="datetimeFigureOut">
              <a:rPr lang="ko-KR" altLang="en-US" smtClean="0"/>
              <a:t>2021-03-29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11B2AC17-37AB-4BFE-8AA7-0E17F4A2D3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0B95FB57-B5FB-4A03-83FD-248ADF02C8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8735C2-D71A-46C1-A55F-782FBB129F6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206523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3B7CAF17-6B82-42F7-93AA-CA9B84AC290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54040AA6-A1DC-4ED1-AFB1-68D8DFF3B57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1261CE96-41C5-47BD-B50C-B439D46398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727187-6EFC-4E22-BE3E-016A6560B1AB}" type="datetimeFigureOut">
              <a:rPr lang="ko-KR" altLang="en-US" smtClean="0"/>
              <a:t>2021-03-29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2202648C-0A04-477C-ABD5-7115400757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0910DE47-D856-4766-95FE-BE90F3568E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8735C2-D71A-46C1-A55F-782FBB129F6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989921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F6970110-D2A4-4282-A2AE-EBC2E92F60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EE15FE1E-9AEF-42B1-9B41-9A4052DE20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01999DBD-0208-4F8B-AB55-818BA35CAE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727187-6EFC-4E22-BE3E-016A6560B1AB}" type="datetimeFigureOut">
              <a:rPr lang="ko-KR" altLang="en-US" smtClean="0"/>
              <a:t>2021-03-29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11F1ED72-FDBE-48B4-9BBB-104796EC71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7B1A920B-166A-4EBB-B4E4-4F76E1240C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8735C2-D71A-46C1-A55F-782FBB129F6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863672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0C535154-688E-4592-8FDF-CEEFE3B21B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EDE0C653-8694-4A53-BDED-883AEF1633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D123E81E-E388-4D08-8F38-4167D82D6D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727187-6EFC-4E22-BE3E-016A6560B1AB}" type="datetimeFigureOut">
              <a:rPr lang="ko-KR" altLang="en-US" smtClean="0"/>
              <a:t>2021-03-29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08D2CB9-96FB-4EDC-8065-1ACBE048F6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E3951AEF-F163-44C1-816A-4853AF56E4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8735C2-D71A-46C1-A55F-782FBB129F6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427981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BBF9079C-F579-49C3-B143-E1931B339B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B056ECED-BA69-4269-B70E-62DCDAC60A4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DEDF153D-4BB9-427A-9E21-9C69245EE77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9BFED7D8-381B-4E7E-A0DB-BDB4F90742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727187-6EFC-4E22-BE3E-016A6560B1AB}" type="datetimeFigureOut">
              <a:rPr lang="ko-KR" altLang="en-US" smtClean="0"/>
              <a:t>2021-03-29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36FD892E-089C-400A-9F0F-860385AC67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8C7F17DA-B50C-45FF-A800-C26F2ADA15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8735C2-D71A-46C1-A55F-782FBB129F6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110273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02747F85-9915-405E-BDD9-C13C68A7C5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6922FD07-2891-4A35-B7AC-37CDF900D8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B25AAF1C-C1BC-4F93-B67E-202B584A8C0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27B33ED1-C0B2-42C0-A6E7-57383D9F4EE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2476C9E1-08BE-494D-BE98-4DA9806D20E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44CE5C71-6038-49E0-A2A6-1E5C892012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727187-6EFC-4E22-BE3E-016A6560B1AB}" type="datetimeFigureOut">
              <a:rPr lang="ko-KR" altLang="en-US" smtClean="0"/>
              <a:t>2021-03-29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1C0C45AD-3FA0-42F1-9835-2381EF0EDA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12E62BF8-11DD-4C61-8EF1-5518827E54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8735C2-D71A-46C1-A55F-782FBB129F6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032148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4F9BCD21-175C-482B-A941-114418D324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3EBF0547-DD0E-4138-A88B-EB72EDF702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727187-6EFC-4E22-BE3E-016A6560B1AB}" type="datetimeFigureOut">
              <a:rPr lang="ko-KR" altLang="en-US" smtClean="0"/>
              <a:t>2021-03-29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C40D58FC-83F0-4AEC-96EB-EAF1947F28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0872B89C-453B-467E-8A1C-FDBB2D62AA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8735C2-D71A-46C1-A55F-782FBB129F6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334427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0D11876F-BC26-480C-8A91-09EF33E6A1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727187-6EFC-4E22-BE3E-016A6560B1AB}" type="datetimeFigureOut">
              <a:rPr lang="ko-KR" altLang="en-US" smtClean="0"/>
              <a:t>2021-03-29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A33C4B90-B68B-45E0-BDBF-4AF61B515B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188C242D-6E58-4137-87E5-3A784804AF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8735C2-D71A-46C1-A55F-782FBB129F6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515290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B79CABA-5D51-467E-88C4-D192FD754F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884AA7CE-71DC-41CC-93F6-A4DDC2A2E8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4CD3B8D2-EF52-4DDB-B5BA-9C56FB4832C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F4D4B723-F1F2-4D5B-BAFB-81B36F83D0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727187-6EFC-4E22-BE3E-016A6560B1AB}" type="datetimeFigureOut">
              <a:rPr lang="ko-KR" altLang="en-US" smtClean="0"/>
              <a:t>2021-03-29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4DA01627-E1AE-4F75-B9F5-A78E637960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3F2792D3-B045-41C6-8F97-1C375B40FE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8735C2-D71A-46C1-A55F-782FBB129F6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497746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FDC8A794-2D16-415D-919A-0D40C16799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146F64BE-7302-4F49-9C46-5F86DB0EBAC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5E2180D8-2F84-4F0C-920D-24370008CB7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3055C08E-AFE9-4AD2-9249-101BFDA4A8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727187-6EFC-4E22-BE3E-016A6560B1AB}" type="datetimeFigureOut">
              <a:rPr lang="ko-KR" altLang="en-US" smtClean="0"/>
              <a:t>2021-03-29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12C2D6E3-B1FF-4661-A17C-85811FDFB4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B7EAD4A3-C0E4-4ADA-89A0-4B32746035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8735C2-D71A-46C1-A55F-782FBB129F6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533750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682DFF9C-9EF6-46FA-BDF4-8F4F6C8491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85CFC8F7-550C-4ACA-8716-9FCACC4E0FF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F3C7DB28-6C93-4DA8-BFF4-EF452504448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727187-6EFC-4E22-BE3E-016A6560B1AB}" type="datetimeFigureOut">
              <a:rPr lang="ko-KR" altLang="en-US" smtClean="0"/>
              <a:t>2021-03-29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6906379F-9D50-445D-BDC6-ED472DFCB0F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86D8453A-027A-42B5-A470-743F35CEB6A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8735C2-D71A-46C1-A55F-782FBB129F6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95894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KaYT4SQ_3HQ&amp;ab_channel=%EB%B0%A9%EA%B5%AC%EC%84%9DTV" TargetMode="External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23962611-DFD5-4092-AAFD-559E3DFCE2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5488" y="0"/>
            <a:ext cx="10910292" cy="6858000"/>
          </a:xfrm>
          <a:prstGeom prst="rect">
            <a:avLst/>
          </a:prstGeom>
          <a:gradFill>
            <a:gsLst>
              <a:gs pos="0">
                <a:schemeClr val="accent1">
                  <a:lumMod val="90000"/>
                </a:schemeClr>
              </a:gs>
              <a:gs pos="25000">
                <a:schemeClr val="accent1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2270F1FA-0425-408F-9861-80BF5AFB27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제목 1">
            <a:extLst>
              <a:ext uri="{FF2B5EF4-FFF2-40B4-BE49-F238E27FC236}">
                <a16:creationId xmlns:a16="http://schemas.microsoft.com/office/drawing/2014/main" id="{0D5BA3FE-3E36-4CB3-9997-2FB31A65864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045368" y="2043663"/>
            <a:ext cx="6105194" cy="2031055"/>
          </a:xfrm>
        </p:spPr>
        <p:txBody>
          <a:bodyPr>
            <a:normAutofit/>
          </a:bodyPr>
          <a:lstStyle/>
          <a:p>
            <a:r>
              <a:rPr lang="ko-KR" altLang="en-US">
                <a:solidFill>
                  <a:srgbClr val="FFFFFF"/>
                </a:solidFill>
              </a:rPr>
              <a:t>일본관광의 특징</a:t>
            </a:r>
            <a:br>
              <a:rPr lang="en-US" altLang="ko-KR">
                <a:solidFill>
                  <a:srgbClr val="FFFFFF"/>
                </a:solidFill>
              </a:rPr>
            </a:br>
            <a:r>
              <a:rPr lang="en-US" altLang="ko-KR">
                <a:solidFill>
                  <a:srgbClr val="FFFFFF"/>
                </a:solidFill>
              </a:rPr>
              <a:t>	</a:t>
            </a:r>
            <a:endParaRPr lang="ko-KR" altLang="en-US">
              <a:solidFill>
                <a:srgbClr val="FFFFFF"/>
              </a:solidFill>
            </a:endParaRP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2B440E20-5BB4-4A8A-9BE7-487580AC4C2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045368" y="4074718"/>
            <a:ext cx="6105194" cy="682079"/>
          </a:xfrm>
        </p:spPr>
        <p:txBody>
          <a:bodyPr>
            <a:normAutofit/>
          </a:bodyPr>
          <a:lstStyle/>
          <a:p>
            <a:r>
              <a:rPr lang="en-US" altLang="ko-KR">
                <a:solidFill>
                  <a:srgbClr val="FFFFFF"/>
                </a:solidFill>
              </a:rPr>
              <a:t>21501697</a:t>
            </a:r>
            <a:r>
              <a:rPr lang="ko-KR" altLang="en-US">
                <a:solidFill>
                  <a:srgbClr val="FFFFFF"/>
                </a:solidFill>
              </a:rPr>
              <a:t>손준호</a:t>
            </a:r>
            <a:endParaRPr lang="en-US" altLang="ko-KR">
              <a:solidFill>
                <a:srgbClr val="FFFFFF"/>
              </a:solidFill>
            </a:endParaRPr>
          </a:p>
          <a:p>
            <a:endParaRPr lang="ko-KR" alt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890489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2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23962611-DFD5-4092-AAFD-559E3DFCE2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5488" y="0"/>
            <a:ext cx="10910292" cy="6858000"/>
          </a:xfrm>
          <a:prstGeom prst="rect">
            <a:avLst/>
          </a:prstGeom>
          <a:gradFill>
            <a:gsLst>
              <a:gs pos="0">
                <a:schemeClr val="accent1">
                  <a:lumMod val="90000"/>
                </a:schemeClr>
              </a:gs>
              <a:gs pos="25000">
                <a:schemeClr val="accent1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2270F1FA-0425-408F-9861-80BF5AFB27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제목 1">
            <a:extLst>
              <a:ext uri="{FF2B5EF4-FFF2-40B4-BE49-F238E27FC236}">
                <a16:creationId xmlns:a16="http://schemas.microsoft.com/office/drawing/2014/main" id="{177BC189-A9B2-4621-B52D-FEF48A220E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45368" y="2043663"/>
            <a:ext cx="6105194" cy="2031055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 latinLnBrk="0"/>
            <a:r>
              <a:rPr lang="en-US" altLang="ko-KR" sz="60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2.</a:t>
            </a:r>
            <a:r>
              <a:rPr lang="ko-KR" altLang="en-US" sz="60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일본의 교통</a:t>
            </a:r>
            <a:endParaRPr lang="en-US" altLang="ko-KR" sz="6000" kern="1200" dirty="0">
              <a:solidFill>
                <a:srgbClr val="FFFFFF"/>
              </a:solidFill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36906284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Rectangle 20">
            <a:extLst>
              <a:ext uri="{FF2B5EF4-FFF2-40B4-BE49-F238E27FC236}">
                <a16:creationId xmlns:a16="http://schemas.microsoft.com/office/drawing/2014/main" id="{F56F5174-31D9-4DBB-AAB7-A1FD7BDB13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5614875" cy="6858000"/>
          </a:xfrm>
          <a:prstGeom prst="rect">
            <a:avLst/>
          </a:prstGeom>
          <a:gradFill>
            <a:gsLst>
              <a:gs pos="0">
                <a:schemeClr val="accent1">
                  <a:lumMod val="100000"/>
                  <a:alpha val="82000"/>
                </a:schemeClr>
              </a:gs>
              <a:gs pos="25000">
                <a:schemeClr val="accent1">
                  <a:alpha val="60000"/>
                </a:schemeClr>
              </a:gs>
              <a:gs pos="94000">
                <a:schemeClr val="bg2">
                  <a:lumMod val="75000"/>
                </a:schemeClr>
              </a:gs>
              <a:gs pos="100000">
                <a:schemeClr val="bg2">
                  <a:lumMod val="7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4" name="Picture 22">
            <a:extLst>
              <a:ext uri="{FF2B5EF4-FFF2-40B4-BE49-F238E27FC236}">
                <a16:creationId xmlns:a16="http://schemas.microsoft.com/office/drawing/2014/main" id="{AE113210-7872-481A-ADE6-3A05CCAF5E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제목 1">
            <a:extLst>
              <a:ext uri="{FF2B5EF4-FFF2-40B4-BE49-F238E27FC236}">
                <a16:creationId xmlns:a16="http://schemas.microsoft.com/office/drawing/2014/main" id="{B93B976D-23A5-4493-BD65-C6F9C44CBB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4105" y="802955"/>
            <a:ext cx="4977976" cy="1454051"/>
          </a:xfrm>
        </p:spPr>
        <p:txBody>
          <a:bodyPr>
            <a:normAutofit/>
          </a:bodyPr>
          <a:lstStyle/>
          <a:p>
            <a:r>
              <a:rPr lang="ko-KR" altLang="en-US">
                <a:solidFill>
                  <a:srgbClr val="000000"/>
                </a:solidFill>
              </a:rPr>
              <a:t>공항과이어진 교통</a:t>
            </a:r>
          </a:p>
        </p:txBody>
      </p:sp>
      <p:sp>
        <p:nvSpPr>
          <p:cNvPr id="35" name="Freeform 62">
            <a:extLst>
              <a:ext uri="{FF2B5EF4-FFF2-40B4-BE49-F238E27FC236}">
                <a16:creationId xmlns:a16="http://schemas.microsoft.com/office/drawing/2014/main" id="{F9A95BEE-6BB1-4A28-A8E6-A34B2E42EF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738619"/>
            <a:ext cx="5000438" cy="5400962"/>
          </a:xfrm>
          <a:custGeom>
            <a:avLst/>
            <a:gdLst>
              <a:gd name="connsiteX0" fmla="*/ 2299956 w 5000438"/>
              <a:gd name="connsiteY0" fmla="*/ 0 h 5400962"/>
              <a:gd name="connsiteX1" fmla="*/ 5000438 w 5000438"/>
              <a:gd name="connsiteY1" fmla="*/ 2700481 h 5400962"/>
              <a:gd name="connsiteX2" fmla="*/ 2299956 w 5000438"/>
              <a:gd name="connsiteY2" fmla="*/ 5400962 h 5400962"/>
              <a:gd name="connsiteX3" fmla="*/ 60675 w 5000438"/>
              <a:gd name="connsiteY3" fmla="*/ 4210346 h 5400962"/>
              <a:gd name="connsiteX4" fmla="*/ 0 w 5000438"/>
              <a:gd name="connsiteY4" fmla="*/ 4110472 h 5400962"/>
              <a:gd name="connsiteX5" fmla="*/ 0 w 5000438"/>
              <a:gd name="connsiteY5" fmla="*/ 1290491 h 5400962"/>
              <a:gd name="connsiteX6" fmla="*/ 60675 w 5000438"/>
              <a:gd name="connsiteY6" fmla="*/ 1190617 h 5400962"/>
              <a:gd name="connsiteX7" fmla="*/ 2299956 w 5000438"/>
              <a:gd name="connsiteY7" fmla="*/ 0 h 54009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000438" h="5400962">
                <a:moveTo>
                  <a:pt x="2299956" y="0"/>
                </a:moveTo>
                <a:cubicBezTo>
                  <a:pt x="3791390" y="0"/>
                  <a:pt x="5000438" y="1209047"/>
                  <a:pt x="5000438" y="2700481"/>
                </a:cubicBezTo>
                <a:cubicBezTo>
                  <a:pt x="5000438" y="4191915"/>
                  <a:pt x="3791390" y="5400962"/>
                  <a:pt x="2299956" y="5400962"/>
                </a:cubicBezTo>
                <a:cubicBezTo>
                  <a:pt x="1367810" y="5400962"/>
                  <a:pt x="545971" y="4928678"/>
                  <a:pt x="60675" y="4210346"/>
                </a:cubicBezTo>
                <a:lnTo>
                  <a:pt x="0" y="4110472"/>
                </a:lnTo>
                <a:lnTo>
                  <a:pt x="0" y="1290491"/>
                </a:lnTo>
                <a:lnTo>
                  <a:pt x="60675" y="1190617"/>
                </a:lnTo>
                <a:cubicBezTo>
                  <a:pt x="545971" y="472284"/>
                  <a:pt x="1367810" y="0"/>
                  <a:pt x="2299956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7" name="그림 6" descr="기차, 스테이션, 플랫폼, 파란색이(가) 표시된 사진&#10;&#10;자동 생성된 설명">
            <a:extLst>
              <a:ext uri="{FF2B5EF4-FFF2-40B4-BE49-F238E27FC236}">
                <a16:creationId xmlns:a16="http://schemas.microsoft.com/office/drawing/2014/main" id="{4DA1643B-6CCA-4F47-86E0-33AEF695DD9C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737" r="20254" b="1"/>
          <a:stretch/>
        </p:blipFill>
        <p:spPr>
          <a:xfrm>
            <a:off x="20" y="907231"/>
            <a:ext cx="4838021" cy="5063738"/>
          </a:xfrm>
          <a:custGeom>
            <a:avLst/>
            <a:gdLst/>
            <a:ahLst/>
            <a:cxnLst/>
            <a:rect l="l" t="t" r="r" b="b"/>
            <a:pathLst>
              <a:path w="4838041" h="5063738">
                <a:moveTo>
                  <a:pt x="2306172" y="0"/>
                </a:moveTo>
                <a:cubicBezTo>
                  <a:pt x="3704485" y="0"/>
                  <a:pt x="4838041" y="1133556"/>
                  <a:pt x="4838041" y="2531869"/>
                </a:cubicBezTo>
                <a:cubicBezTo>
                  <a:pt x="4838041" y="3930182"/>
                  <a:pt x="3704485" y="5063738"/>
                  <a:pt x="2306172" y="5063738"/>
                </a:cubicBezTo>
                <a:cubicBezTo>
                  <a:pt x="1344832" y="5063738"/>
                  <a:pt x="508631" y="4527956"/>
                  <a:pt x="79886" y="3738709"/>
                </a:cubicBezTo>
                <a:lnTo>
                  <a:pt x="0" y="3572876"/>
                </a:lnTo>
                <a:lnTo>
                  <a:pt x="0" y="1490863"/>
                </a:lnTo>
                <a:lnTo>
                  <a:pt x="79886" y="1325030"/>
                </a:lnTo>
                <a:cubicBezTo>
                  <a:pt x="508631" y="535783"/>
                  <a:pt x="1344832" y="0"/>
                  <a:pt x="2306172" y="0"/>
                </a:cubicBezTo>
                <a:close/>
              </a:path>
            </a:pathLst>
          </a:custGeom>
          <a:effectLst>
            <a:softEdge rad="0"/>
          </a:effectLst>
        </p:spPr>
      </p:pic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4FF45039-4403-4A83-A21A-C0E7BE577A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0574" y="2421682"/>
            <a:ext cx="4977578" cy="3639289"/>
          </a:xfrm>
        </p:spPr>
        <p:txBody>
          <a:bodyPr anchor="ctr">
            <a:normAutofit/>
          </a:bodyPr>
          <a:lstStyle/>
          <a:p>
            <a:r>
              <a:rPr lang="ko-KR" altLang="en-US" sz="2000" dirty="0">
                <a:solidFill>
                  <a:srgbClr val="000000"/>
                </a:solidFill>
              </a:rPr>
              <a:t>공항에서 주요관광지로 이어진 열차</a:t>
            </a:r>
            <a:endParaRPr lang="en-US" altLang="ko-KR" sz="2000" dirty="0">
              <a:solidFill>
                <a:srgbClr val="000000"/>
              </a:solidFill>
            </a:endParaRPr>
          </a:p>
          <a:p>
            <a:r>
              <a:rPr lang="ko-KR" altLang="en-US" sz="2000" dirty="0">
                <a:solidFill>
                  <a:srgbClr val="000000"/>
                </a:solidFill>
              </a:rPr>
              <a:t>주요도시에 있어서 </a:t>
            </a:r>
            <a:r>
              <a:rPr lang="ko-KR" altLang="en-US" sz="2000" dirty="0" err="1">
                <a:solidFill>
                  <a:srgbClr val="000000"/>
                </a:solidFill>
              </a:rPr>
              <a:t>관광시이용</a:t>
            </a:r>
            <a:endParaRPr lang="en-US" sz="20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7633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F56F5174-31D9-4DBB-AAB7-A1FD7BDB13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5614875" cy="6858000"/>
          </a:xfrm>
          <a:prstGeom prst="rect">
            <a:avLst/>
          </a:prstGeom>
          <a:gradFill>
            <a:gsLst>
              <a:gs pos="0">
                <a:schemeClr val="accent1">
                  <a:lumMod val="100000"/>
                  <a:alpha val="82000"/>
                </a:schemeClr>
              </a:gs>
              <a:gs pos="25000">
                <a:schemeClr val="accent1">
                  <a:alpha val="60000"/>
                </a:schemeClr>
              </a:gs>
              <a:gs pos="94000">
                <a:schemeClr val="bg2">
                  <a:lumMod val="75000"/>
                </a:schemeClr>
              </a:gs>
              <a:gs pos="100000">
                <a:schemeClr val="bg2">
                  <a:lumMod val="7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AE113210-7872-481A-ADE6-3A05CCAF5E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제목 1">
            <a:extLst>
              <a:ext uri="{FF2B5EF4-FFF2-40B4-BE49-F238E27FC236}">
                <a16:creationId xmlns:a16="http://schemas.microsoft.com/office/drawing/2014/main" id="{68142F56-57EB-4283-ABD4-1F6194421E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4105" y="802955"/>
            <a:ext cx="4977976" cy="1454051"/>
          </a:xfrm>
        </p:spPr>
        <p:txBody>
          <a:bodyPr>
            <a:normAutofit/>
          </a:bodyPr>
          <a:lstStyle/>
          <a:p>
            <a:r>
              <a:rPr lang="ko-KR" altLang="en-US">
                <a:solidFill>
                  <a:srgbClr val="000000"/>
                </a:solidFill>
              </a:rPr>
              <a:t>교통패스</a:t>
            </a:r>
          </a:p>
        </p:txBody>
      </p:sp>
      <p:sp>
        <p:nvSpPr>
          <p:cNvPr id="16" name="Freeform 62">
            <a:extLst>
              <a:ext uri="{FF2B5EF4-FFF2-40B4-BE49-F238E27FC236}">
                <a16:creationId xmlns:a16="http://schemas.microsoft.com/office/drawing/2014/main" id="{F9A95BEE-6BB1-4A28-A8E6-A34B2E42EF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738619"/>
            <a:ext cx="5000438" cy="5400962"/>
          </a:xfrm>
          <a:custGeom>
            <a:avLst/>
            <a:gdLst>
              <a:gd name="connsiteX0" fmla="*/ 2299956 w 5000438"/>
              <a:gd name="connsiteY0" fmla="*/ 0 h 5400962"/>
              <a:gd name="connsiteX1" fmla="*/ 5000438 w 5000438"/>
              <a:gd name="connsiteY1" fmla="*/ 2700481 h 5400962"/>
              <a:gd name="connsiteX2" fmla="*/ 2299956 w 5000438"/>
              <a:gd name="connsiteY2" fmla="*/ 5400962 h 5400962"/>
              <a:gd name="connsiteX3" fmla="*/ 60675 w 5000438"/>
              <a:gd name="connsiteY3" fmla="*/ 4210346 h 5400962"/>
              <a:gd name="connsiteX4" fmla="*/ 0 w 5000438"/>
              <a:gd name="connsiteY4" fmla="*/ 4110472 h 5400962"/>
              <a:gd name="connsiteX5" fmla="*/ 0 w 5000438"/>
              <a:gd name="connsiteY5" fmla="*/ 1290491 h 5400962"/>
              <a:gd name="connsiteX6" fmla="*/ 60675 w 5000438"/>
              <a:gd name="connsiteY6" fmla="*/ 1190617 h 5400962"/>
              <a:gd name="connsiteX7" fmla="*/ 2299956 w 5000438"/>
              <a:gd name="connsiteY7" fmla="*/ 0 h 54009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000438" h="5400962">
                <a:moveTo>
                  <a:pt x="2299956" y="0"/>
                </a:moveTo>
                <a:cubicBezTo>
                  <a:pt x="3791390" y="0"/>
                  <a:pt x="5000438" y="1209047"/>
                  <a:pt x="5000438" y="2700481"/>
                </a:cubicBezTo>
                <a:cubicBezTo>
                  <a:pt x="5000438" y="4191915"/>
                  <a:pt x="3791390" y="5400962"/>
                  <a:pt x="2299956" y="5400962"/>
                </a:cubicBezTo>
                <a:cubicBezTo>
                  <a:pt x="1367810" y="5400962"/>
                  <a:pt x="545971" y="4928678"/>
                  <a:pt x="60675" y="4210346"/>
                </a:cubicBezTo>
                <a:lnTo>
                  <a:pt x="0" y="4110472"/>
                </a:lnTo>
                <a:lnTo>
                  <a:pt x="0" y="1290491"/>
                </a:lnTo>
                <a:lnTo>
                  <a:pt x="60675" y="1190617"/>
                </a:lnTo>
                <a:cubicBezTo>
                  <a:pt x="545971" y="472284"/>
                  <a:pt x="1367810" y="0"/>
                  <a:pt x="2299956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5" name="내용 개체 틀 4" descr="텍스트, 주차장, 측정기이(가) 표시된 사진&#10;&#10;자동 생성된 설명">
            <a:extLst>
              <a:ext uri="{FF2B5EF4-FFF2-40B4-BE49-F238E27FC236}">
                <a16:creationId xmlns:a16="http://schemas.microsoft.com/office/drawing/2014/main" id="{286D4A6B-C017-4FF6-A103-A70247A95D1F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430" b="-2"/>
          <a:stretch/>
        </p:blipFill>
        <p:spPr>
          <a:xfrm>
            <a:off x="20" y="907231"/>
            <a:ext cx="4838021" cy="5063738"/>
          </a:xfrm>
          <a:custGeom>
            <a:avLst/>
            <a:gdLst/>
            <a:ahLst/>
            <a:cxnLst/>
            <a:rect l="l" t="t" r="r" b="b"/>
            <a:pathLst>
              <a:path w="4838041" h="5063738">
                <a:moveTo>
                  <a:pt x="2306172" y="0"/>
                </a:moveTo>
                <a:cubicBezTo>
                  <a:pt x="3704485" y="0"/>
                  <a:pt x="4838041" y="1133556"/>
                  <a:pt x="4838041" y="2531869"/>
                </a:cubicBezTo>
                <a:cubicBezTo>
                  <a:pt x="4838041" y="3930182"/>
                  <a:pt x="3704485" y="5063738"/>
                  <a:pt x="2306172" y="5063738"/>
                </a:cubicBezTo>
                <a:cubicBezTo>
                  <a:pt x="1344832" y="5063738"/>
                  <a:pt x="508631" y="4527956"/>
                  <a:pt x="79886" y="3738709"/>
                </a:cubicBezTo>
                <a:lnTo>
                  <a:pt x="0" y="3572876"/>
                </a:lnTo>
                <a:lnTo>
                  <a:pt x="0" y="1490863"/>
                </a:lnTo>
                <a:lnTo>
                  <a:pt x="79886" y="1325030"/>
                </a:lnTo>
                <a:cubicBezTo>
                  <a:pt x="508631" y="535783"/>
                  <a:pt x="1344832" y="0"/>
                  <a:pt x="2306172" y="0"/>
                </a:cubicBezTo>
                <a:close/>
              </a:path>
            </a:pathLst>
          </a:custGeom>
          <a:effectLst>
            <a:softEdge rad="0"/>
          </a:effectLst>
        </p:spPr>
      </p:pic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6999290D-AD68-4FBE-A641-A0F1CC6E63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0574" y="2421682"/>
            <a:ext cx="4977578" cy="3639289"/>
          </a:xfrm>
        </p:spPr>
        <p:txBody>
          <a:bodyPr anchor="ctr">
            <a:normAutofit/>
          </a:bodyPr>
          <a:lstStyle/>
          <a:p>
            <a:r>
              <a:rPr lang="ko-KR" altLang="en-US" sz="2000" dirty="0">
                <a:solidFill>
                  <a:srgbClr val="000000"/>
                </a:solidFill>
              </a:rPr>
              <a:t>비싼 일본교통비</a:t>
            </a:r>
            <a:endParaRPr lang="en-US" altLang="ko-KR" sz="2000" dirty="0">
              <a:solidFill>
                <a:srgbClr val="000000"/>
              </a:solidFill>
            </a:endParaRPr>
          </a:p>
          <a:p>
            <a:r>
              <a:rPr lang="ko-KR" altLang="en-US" sz="2000" dirty="0" err="1">
                <a:solidFill>
                  <a:srgbClr val="000000"/>
                </a:solidFill>
              </a:rPr>
              <a:t>관광객을위한</a:t>
            </a:r>
            <a:r>
              <a:rPr lang="ko-KR" altLang="en-US" sz="2000" dirty="0">
                <a:solidFill>
                  <a:srgbClr val="000000"/>
                </a:solidFill>
              </a:rPr>
              <a:t> </a:t>
            </a:r>
            <a:r>
              <a:rPr lang="ko-KR" altLang="en-US" sz="2000" dirty="0" err="1">
                <a:solidFill>
                  <a:srgbClr val="000000"/>
                </a:solidFill>
              </a:rPr>
              <a:t>교통프리패스권</a:t>
            </a:r>
            <a:endParaRPr lang="en-US" altLang="ko-KR" sz="2000" dirty="0">
              <a:solidFill>
                <a:srgbClr val="000000"/>
              </a:solidFill>
            </a:endParaRPr>
          </a:p>
          <a:p>
            <a:r>
              <a:rPr lang="ko-KR" altLang="en-US" sz="2000" dirty="0" err="1">
                <a:solidFill>
                  <a:srgbClr val="000000"/>
                </a:solidFill>
              </a:rPr>
              <a:t>일수를정하고</a:t>
            </a:r>
            <a:r>
              <a:rPr lang="ko-KR" altLang="en-US" sz="2000" dirty="0">
                <a:solidFill>
                  <a:srgbClr val="000000"/>
                </a:solidFill>
              </a:rPr>
              <a:t> </a:t>
            </a:r>
            <a:r>
              <a:rPr lang="ko-KR" altLang="en-US" sz="2000" dirty="0" err="1">
                <a:solidFill>
                  <a:srgbClr val="000000"/>
                </a:solidFill>
              </a:rPr>
              <a:t>기간내교통수단</a:t>
            </a:r>
            <a:r>
              <a:rPr lang="ko-KR" altLang="en-US" sz="2000" dirty="0">
                <a:solidFill>
                  <a:srgbClr val="000000"/>
                </a:solidFill>
              </a:rPr>
              <a:t> 무료</a:t>
            </a:r>
            <a:endParaRPr lang="en-US" sz="20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21188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Rectangle 44">
            <a:extLst>
              <a:ext uri="{FF2B5EF4-FFF2-40B4-BE49-F238E27FC236}">
                <a16:creationId xmlns:a16="http://schemas.microsoft.com/office/drawing/2014/main" id="{F56F5174-31D9-4DBB-AAB7-A1FD7BDB13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5614875" cy="6858000"/>
          </a:xfrm>
          <a:prstGeom prst="rect">
            <a:avLst/>
          </a:prstGeom>
          <a:gradFill>
            <a:gsLst>
              <a:gs pos="0">
                <a:schemeClr val="accent2"/>
              </a:gs>
              <a:gs pos="25000">
                <a:schemeClr val="accent2"/>
              </a:gs>
              <a:gs pos="94000">
                <a:schemeClr val="accent1"/>
              </a:gs>
              <a:gs pos="100000">
                <a:schemeClr val="accent1"/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7" name="Picture 46">
            <a:extLst>
              <a:ext uri="{FF2B5EF4-FFF2-40B4-BE49-F238E27FC236}">
                <a16:creationId xmlns:a16="http://schemas.microsoft.com/office/drawing/2014/main" id="{AE113210-7872-481A-ADE6-3A05CCAF5E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제목 1">
            <a:extLst>
              <a:ext uri="{FF2B5EF4-FFF2-40B4-BE49-F238E27FC236}">
                <a16:creationId xmlns:a16="http://schemas.microsoft.com/office/drawing/2014/main" id="{07E51907-C649-45DE-804B-5489BC61AD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4105" y="802955"/>
            <a:ext cx="4977976" cy="1454051"/>
          </a:xfrm>
        </p:spPr>
        <p:txBody>
          <a:bodyPr>
            <a:normAutofit/>
          </a:bodyPr>
          <a:lstStyle/>
          <a:p>
            <a:r>
              <a:rPr lang="ko-KR" altLang="en-US">
                <a:solidFill>
                  <a:srgbClr val="000000"/>
                </a:solidFill>
              </a:rPr>
              <a:t>택시</a:t>
            </a:r>
          </a:p>
        </p:txBody>
      </p:sp>
      <p:sp>
        <p:nvSpPr>
          <p:cNvPr id="49" name="Freeform 62">
            <a:extLst>
              <a:ext uri="{FF2B5EF4-FFF2-40B4-BE49-F238E27FC236}">
                <a16:creationId xmlns:a16="http://schemas.microsoft.com/office/drawing/2014/main" id="{F9A95BEE-6BB1-4A28-A8E6-A34B2E42EF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738619"/>
            <a:ext cx="5000438" cy="5400962"/>
          </a:xfrm>
          <a:custGeom>
            <a:avLst/>
            <a:gdLst>
              <a:gd name="connsiteX0" fmla="*/ 2299956 w 5000438"/>
              <a:gd name="connsiteY0" fmla="*/ 0 h 5400962"/>
              <a:gd name="connsiteX1" fmla="*/ 5000438 w 5000438"/>
              <a:gd name="connsiteY1" fmla="*/ 2700481 h 5400962"/>
              <a:gd name="connsiteX2" fmla="*/ 2299956 w 5000438"/>
              <a:gd name="connsiteY2" fmla="*/ 5400962 h 5400962"/>
              <a:gd name="connsiteX3" fmla="*/ 60675 w 5000438"/>
              <a:gd name="connsiteY3" fmla="*/ 4210346 h 5400962"/>
              <a:gd name="connsiteX4" fmla="*/ 0 w 5000438"/>
              <a:gd name="connsiteY4" fmla="*/ 4110472 h 5400962"/>
              <a:gd name="connsiteX5" fmla="*/ 0 w 5000438"/>
              <a:gd name="connsiteY5" fmla="*/ 1290491 h 5400962"/>
              <a:gd name="connsiteX6" fmla="*/ 60675 w 5000438"/>
              <a:gd name="connsiteY6" fmla="*/ 1190617 h 5400962"/>
              <a:gd name="connsiteX7" fmla="*/ 2299956 w 5000438"/>
              <a:gd name="connsiteY7" fmla="*/ 0 h 54009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000438" h="5400962">
                <a:moveTo>
                  <a:pt x="2299956" y="0"/>
                </a:moveTo>
                <a:cubicBezTo>
                  <a:pt x="3791390" y="0"/>
                  <a:pt x="5000438" y="1209047"/>
                  <a:pt x="5000438" y="2700481"/>
                </a:cubicBezTo>
                <a:cubicBezTo>
                  <a:pt x="5000438" y="4191915"/>
                  <a:pt x="3791390" y="5400962"/>
                  <a:pt x="2299956" y="5400962"/>
                </a:cubicBezTo>
                <a:cubicBezTo>
                  <a:pt x="1367810" y="5400962"/>
                  <a:pt x="545971" y="4928678"/>
                  <a:pt x="60675" y="4210346"/>
                </a:cubicBezTo>
                <a:lnTo>
                  <a:pt x="0" y="4110472"/>
                </a:lnTo>
                <a:lnTo>
                  <a:pt x="0" y="1290491"/>
                </a:lnTo>
                <a:lnTo>
                  <a:pt x="60675" y="1190617"/>
                </a:lnTo>
                <a:cubicBezTo>
                  <a:pt x="545971" y="472284"/>
                  <a:pt x="1367810" y="0"/>
                  <a:pt x="2299956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13" name="내용 개체 틀 12" descr="텍스트, 자동차, 건물, 실외이(가) 표시된 사진&#10;&#10;자동 생성된 설명">
            <a:extLst>
              <a:ext uri="{FF2B5EF4-FFF2-40B4-BE49-F238E27FC236}">
                <a16:creationId xmlns:a16="http://schemas.microsoft.com/office/drawing/2014/main" id="{2BEAEB4C-8B34-4ACB-AA93-461463535311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487" r="7949" b="1"/>
          <a:stretch/>
        </p:blipFill>
        <p:spPr>
          <a:xfrm>
            <a:off x="20" y="907231"/>
            <a:ext cx="4838021" cy="5063738"/>
          </a:xfrm>
          <a:custGeom>
            <a:avLst/>
            <a:gdLst/>
            <a:ahLst/>
            <a:cxnLst/>
            <a:rect l="l" t="t" r="r" b="b"/>
            <a:pathLst>
              <a:path w="4838041" h="5063738">
                <a:moveTo>
                  <a:pt x="2306172" y="0"/>
                </a:moveTo>
                <a:cubicBezTo>
                  <a:pt x="3704485" y="0"/>
                  <a:pt x="4838041" y="1133556"/>
                  <a:pt x="4838041" y="2531869"/>
                </a:cubicBezTo>
                <a:cubicBezTo>
                  <a:pt x="4838041" y="3930182"/>
                  <a:pt x="3704485" y="5063738"/>
                  <a:pt x="2306172" y="5063738"/>
                </a:cubicBezTo>
                <a:cubicBezTo>
                  <a:pt x="1344832" y="5063738"/>
                  <a:pt x="508631" y="4527956"/>
                  <a:pt x="79886" y="3738709"/>
                </a:cubicBezTo>
                <a:lnTo>
                  <a:pt x="0" y="3572876"/>
                </a:lnTo>
                <a:lnTo>
                  <a:pt x="0" y="1490863"/>
                </a:lnTo>
                <a:lnTo>
                  <a:pt x="79886" y="1325030"/>
                </a:lnTo>
                <a:cubicBezTo>
                  <a:pt x="508631" y="535783"/>
                  <a:pt x="1344832" y="0"/>
                  <a:pt x="2306172" y="0"/>
                </a:cubicBezTo>
                <a:close/>
              </a:path>
            </a:pathLst>
          </a:custGeom>
          <a:effectLst>
            <a:softEdge rad="0"/>
          </a:effectLst>
        </p:spPr>
      </p:pic>
      <p:sp>
        <p:nvSpPr>
          <p:cNvPr id="42" name="Content Placeholder 41">
            <a:extLst>
              <a:ext uri="{FF2B5EF4-FFF2-40B4-BE49-F238E27FC236}">
                <a16:creationId xmlns:a16="http://schemas.microsoft.com/office/drawing/2014/main" id="{05D11AF8-275D-4D70-9B99-6D0C226F7F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0574" y="2421682"/>
            <a:ext cx="4977578" cy="3639289"/>
          </a:xfrm>
        </p:spPr>
        <p:txBody>
          <a:bodyPr anchor="ctr">
            <a:normAutofit/>
          </a:bodyPr>
          <a:lstStyle/>
          <a:p>
            <a:r>
              <a:rPr lang="ko-KR" altLang="en-US" sz="2000" dirty="0">
                <a:solidFill>
                  <a:srgbClr val="000000"/>
                </a:solidFill>
              </a:rPr>
              <a:t>비싼 택시요금</a:t>
            </a:r>
            <a:endParaRPr lang="en-US" altLang="ko-KR" sz="2000" dirty="0">
              <a:solidFill>
                <a:srgbClr val="000000"/>
              </a:solidFill>
            </a:endParaRPr>
          </a:p>
          <a:p>
            <a:r>
              <a:rPr lang="ko-KR" altLang="en-US" sz="2000" dirty="0">
                <a:solidFill>
                  <a:srgbClr val="000000"/>
                </a:solidFill>
              </a:rPr>
              <a:t>자동으로 열리는 </a:t>
            </a:r>
            <a:r>
              <a:rPr lang="ko-KR" altLang="en-US" sz="2000" dirty="0" err="1">
                <a:solidFill>
                  <a:srgbClr val="000000"/>
                </a:solidFill>
              </a:rPr>
              <a:t>뒷자석문</a:t>
            </a:r>
            <a:endParaRPr lang="en-US" altLang="ko-KR" sz="2000" dirty="0">
              <a:solidFill>
                <a:srgbClr val="000000"/>
              </a:solidFill>
            </a:endParaRPr>
          </a:p>
          <a:p>
            <a:r>
              <a:rPr lang="ko-KR" altLang="en-US" sz="2000" dirty="0">
                <a:solidFill>
                  <a:srgbClr val="000000"/>
                </a:solidFill>
              </a:rPr>
              <a:t>안전한 여행가능</a:t>
            </a:r>
            <a:endParaRPr lang="en-US" sz="20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42038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F56F5174-31D9-4DBB-AAB7-A1FD7BDB13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5614875" cy="6858000"/>
          </a:xfrm>
          <a:prstGeom prst="rect">
            <a:avLst/>
          </a:prstGeom>
          <a:gradFill>
            <a:gsLst>
              <a:gs pos="0">
                <a:schemeClr val="accent1">
                  <a:lumMod val="100000"/>
                  <a:alpha val="82000"/>
                </a:schemeClr>
              </a:gs>
              <a:gs pos="25000">
                <a:schemeClr val="accent1">
                  <a:alpha val="60000"/>
                </a:schemeClr>
              </a:gs>
              <a:gs pos="94000">
                <a:schemeClr val="bg2">
                  <a:lumMod val="75000"/>
                </a:schemeClr>
              </a:gs>
              <a:gs pos="100000">
                <a:schemeClr val="bg2">
                  <a:lumMod val="7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AE113210-7872-481A-ADE6-3A05CCAF5E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제목 1">
            <a:extLst>
              <a:ext uri="{FF2B5EF4-FFF2-40B4-BE49-F238E27FC236}">
                <a16:creationId xmlns:a16="http://schemas.microsoft.com/office/drawing/2014/main" id="{B99F1CA1-478F-4A00-8778-731F9321F4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4105" y="802955"/>
            <a:ext cx="4977976" cy="1454051"/>
          </a:xfrm>
        </p:spPr>
        <p:txBody>
          <a:bodyPr>
            <a:normAutofit/>
          </a:bodyPr>
          <a:lstStyle/>
          <a:p>
            <a:r>
              <a:rPr lang="ko-KR" altLang="en-US">
                <a:solidFill>
                  <a:srgbClr val="000000"/>
                </a:solidFill>
              </a:rPr>
              <a:t>버스</a:t>
            </a:r>
          </a:p>
        </p:txBody>
      </p:sp>
      <p:sp>
        <p:nvSpPr>
          <p:cNvPr id="16" name="Freeform 62">
            <a:extLst>
              <a:ext uri="{FF2B5EF4-FFF2-40B4-BE49-F238E27FC236}">
                <a16:creationId xmlns:a16="http://schemas.microsoft.com/office/drawing/2014/main" id="{F9A95BEE-6BB1-4A28-A8E6-A34B2E42EF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738619"/>
            <a:ext cx="5000438" cy="5400962"/>
          </a:xfrm>
          <a:custGeom>
            <a:avLst/>
            <a:gdLst>
              <a:gd name="connsiteX0" fmla="*/ 2299956 w 5000438"/>
              <a:gd name="connsiteY0" fmla="*/ 0 h 5400962"/>
              <a:gd name="connsiteX1" fmla="*/ 5000438 w 5000438"/>
              <a:gd name="connsiteY1" fmla="*/ 2700481 h 5400962"/>
              <a:gd name="connsiteX2" fmla="*/ 2299956 w 5000438"/>
              <a:gd name="connsiteY2" fmla="*/ 5400962 h 5400962"/>
              <a:gd name="connsiteX3" fmla="*/ 60675 w 5000438"/>
              <a:gd name="connsiteY3" fmla="*/ 4210346 h 5400962"/>
              <a:gd name="connsiteX4" fmla="*/ 0 w 5000438"/>
              <a:gd name="connsiteY4" fmla="*/ 4110472 h 5400962"/>
              <a:gd name="connsiteX5" fmla="*/ 0 w 5000438"/>
              <a:gd name="connsiteY5" fmla="*/ 1290491 h 5400962"/>
              <a:gd name="connsiteX6" fmla="*/ 60675 w 5000438"/>
              <a:gd name="connsiteY6" fmla="*/ 1190617 h 5400962"/>
              <a:gd name="connsiteX7" fmla="*/ 2299956 w 5000438"/>
              <a:gd name="connsiteY7" fmla="*/ 0 h 54009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000438" h="5400962">
                <a:moveTo>
                  <a:pt x="2299956" y="0"/>
                </a:moveTo>
                <a:cubicBezTo>
                  <a:pt x="3791390" y="0"/>
                  <a:pt x="5000438" y="1209047"/>
                  <a:pt x="5000438" y="2700481"/>
                </a:cubicBezTo>
                <a:cubicBezTo>
                  <a:pt x="5000438" y="4191915"/>
                  <a:pt x="3791390" y="5400962"/>
                  <a:pt x="2299956" y="5400962"/>
                </a:cubicBezTo>
                <a:cubicBezTo>
                  <a:pt x="1367810" y="5400962"/>
                  <a:pt x="545971" y="4928678"/>
                  <a:pt x="60675" y="4210346"/>
                </a:cubicBezTo>
                <a:lnTo>
                  <a:pt x="0" y="4110472"/>
                </a:lnTo>
                <a:lnTo>
                  <a:pt x="0" y="1290491"/>
                </a:lnTo>
                <a:lnTo>
                  <a:pt x="60675" y="1190617"/>
                </a:lnTo>
                <a:cubicBezTo>
                  <a:pt x="545971" y="472284"/>
                  <a:pt x="1367810" y="0"/>
                  <a:pt x="2299956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5" name="내용 개체 틀 4" descr="텍스트, 버스, 도로, 건물이(가) 표시된 사진&#10;&#10;자동 생성된 설명">
            <a:extLst>
              <a:ext uri="{FF2B5EF4-FFF2-40B4-BE49-F238E27FC236}">
                <a16:creationId xmlns:a16="http://schemas.microsoft.com/office/drawing/2014/main" id="{4E5E0B5F-EC3D-4B93-B64E-4BF17C058EB8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120" r="12316" b="1"/>
          <a:stretch/>
        </p:blipFill>
        <p:spPr>
          <a:xfrm>
            <a:off x="20" y="907231"/>
            <a:ext cx="4838021" cy="5063738"/>
          </a:xfrm>
          <a:custGeom>
            <a:avLst/>
            <a:gdLst/>
            <a:ahLst/>
            <a:cxnLst/>
            <a:rect l="l" t="t" r="r" b="b"/>
            <a:pathLst>
              <a:path w="4838041" h="5063738">
                <a:moveTo>
                  <a:pt x="2306172" y="0"/>
                </a:moveTo>
                <a:cubicBezTo>
                  <a:pt x="3704485" y="0"/>
                  <a:pt x="4838041" y="1133556"/>
                  <a:pt x="4838041" y="2531869"/>
                </a:cubicBezTo>
                <a:cubicBezTo>
                  <a:pt x="4838041" y="3930182"/>
                  <a:pt x="3704485" y="5063738"/>
                  <a:pt x="2306172" y="5063738"/>
                </a:cubicBezTo>
                <a:cubicBezTo>
                  <a:pt x="1344832" y="5063738"/>
                  <a:pt x="508631" y="4527956"/>
                  <a:pt x="79886" y="3738709"/>
                </a:cubicBezTo>
                <a:lnTo>
                  <a:pt x="0" y="3572876"/>
                </a:lnTo>
                <a:lnTo>
                  <a:pt x="0" y="1490863"/>
                </a:lnTo>
                <a:lnTo>
                  <a:pt x="79886" y="1325030"/>
                </a:lnTo>
                <a:cubicBezTo>
                  <a:pt x="508631" y="535783"/>
                  <a:pt x="1344832" y="0"/>
                  <a:pt x="2306172" y="0"/>
                </a:cubicBezTo>
                <a:close/>
              </a:path>
            </a:pathLst>
          </a:custGeom>
          <a:effectLst>
            <a:softEdge rad="0"/>
          </a:effectLst>
        </p:spPr>
      </p:pic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A2302BC2-0DE3-4F01-8456-A9E8F66EE9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0574" y="2421682"/>
            <a:ext cx="4977578" cy="3639289"/>
          </a:xfrm>
        </p:spPr>
        <p:txBody>
          <a:bodyPr anchor="ctr">
            <a:normAutofit/>
          </a:bodyPr>
          <a:lstStyle/>
          <a:p>
            <a:r>
              <a:rPr lang="ko-KR" altLang="en-US" sz="2000" dirty="0">
                <a:solidFill>
                  <a:srgbClr val="000000"/>
                </a:solidFill>
              </a:rPr>
              <a:t>야간운행의 </a:t>
            </a:r>
            <a:r>
              <a:rPr lang="ko-KR" altLang="en-US" sz="2000" dirty="0" err="1">
                <a:solidFill>
                  <a:srgbClr val="000000"/>
                </a:solidFill>
              </a:rPr>
              <a:t>대부분을차지</a:t>
            </a:r>
            <a:endParaRPr lang="en-US" altLang="ko-KR" sz="2000" dirty="0">
              <a:solidFill>
                <a:srgbClr val="000000"/>
              </a:solidFill>
            </a:endParaRPr>
          </a:p>
          <a:p>
            <a:r>
              <a:rPr lang="ko-KR" altLang="en-US" sz="2000" dirty="0">
                <a:solidFill>
                  <a:srgbClr val="000000"/>
                </a:solidFill>
              </a:rPr>
              <a:t>주요도시근처의 주변도시에 셔틀운행</a:t>
            </a:r>
            <a:endParaRPr lang="en-US" sz="20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86890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F56F5174-31D9-4DBB-AAB7-A1FD7BDB13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5614875" cy="6858000"/>
          </a:xfrm>
          <a:prstGeom prst="rect">
            <a:avLst/>
          </a:prstGeom>
          <a:gradFill>
            <a:gsLst>
              <a:gs pos="0">
                <a:schemeClr val="accent1">
                  <a:lumMod val="100000"/>
                  <a:alpha val="82000"/>
                </a:schemeClr>
              </a:gs>
              <a:gs pos="25000">
                <a:schemeClr val="accent1">
                  <a:alpha val="60000"/>
                </a:schemeClr>
              </a:gs>
              <a:gs pos="94000">
                <a:schemeClr val="bg2">
                  <a:lumMod val="75000"/>
                </a:schemeClr>
              </a:gs>
              <a:gs pos="100000">
                <a:schemeClr val="bg2">
                  <a:lumMod val="7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AE113210-7872-481A-ADE6-3A05CCAF5E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제목 1">
            <a:extLst>
              <a:ext uri="{FF2B5EF4-FFF2-40B4-BE49-F238E27FC236}">
                <a16:creationId xmlns:a16="http://schemas.microsoft.com/office/drawing/2014/main" id="{73476274-C99F-4331-85FD-77CFD5DA86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4105" y="802955"/>
            <a:ext cx="4977976" cy="1454051"/>
          </a:xfrm>
        </p:spPr>
        <p:txBody>
          <a:bodyPr>
            <a:normAutofit/>
          </a:bodyPr>
          <a:lstStyle/>
          <a:p>
            <a:r>
              <a:rPr lang="ko-KR" altLang="en-US">
                <a:solidFill>
                  <a:srgbClr val="000000"/>
                </a:solidFill>
              </a:rPr>
              <a:t>지하철</a:t>
            </a:r>
          </a:p>
        </p:txBody>
      </p:sp>
      <p:sp>
        <p:nvSpPr>
          <p:cNvPr id="16" name="Freeform 62">
            <a:extLst>
              <a:ext uri="{FF2B5EF4-FFF2-40B4-BE49-F238E27FC236}">
                <a16:creationId xmlns:a16="http://schemas.microsoft.com/office/drawing/2014/main" id="{F9A95BEE-6BB1-4A28-A8E6-A34B2E42EF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738619"/>
            <a:ext cx="5000438" cy="5400962"/>
          </a:xfrm>
          <a:custGeom>
            <a:avLst/>
            <a:gdLst>
              <a:gd name="connsiteX0" fmla="*/ 2299956 w 5000438"/>
              <a:gd name="connsiteY0" fmla="*/ 0 h 5400962"/>
              <a:gd name="connsiteX1" fmla="*/ 5000438 w 5000438"/>
              <a:gd name="connsiteY1" fmla="*/ 2700481 h 5400962"/>
              <a:gd name="connsiteX2" fmla="*/ 2299956 w 5000438"/>
              <a:gd name="connsiteY2" fmla="*/ 5400962 h 5400962"/>
              <a:gd name="connsiteX3" fmla="*/ 60675 w 5000438"/>
              <a:gd name="connsiteY3" fmla="*/ 4210346 h 5400962"/>
              <a:gd name="connsiteX4" fmla="*/ 0 w 5000438"/>
              <a:gd name="connsiteY4" fmla="*/ 4110472 h 5400962"/>
              <a:gd name="connsiteX5" fmla="*/ 0 w 5000438"/>
              <a:gd name="connsiteY5" fmla="*/ 1290491 h 5400962"/>
              <a:gd name="connsiteX6" fmla="*/ 60675 w 5000438"/>
              <a:gd name="connsiteY6" fmla="*/ 1190617 h 5400962"/>
              <a:gd name="connsiteX7" fmla="*/ 2299956 w 5000438"/>
              <a:gd name="connsiteY7" fmla="*/ 0 h 54009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000438" h="5400962">
                <a:moveTo>
                  <a:pt x="2299956" y="0"/>
                </a:moveTo>
                <a:cubicBezTo>
                  <a:pt x="3791390" y="0"/>
                  <a:pt x="5000438" y="1209047"/>
                  <a:pt x="5000438" y="2700481"/>
                </a:cubicBezTo>
                <a:cubicBezTo>
                  <a:pt x="5000438" y="4191915"/>
                  <a:pt x="3791390" y="5400962"/>
                  <a:pt x="2299956" y="5400962"/>
                </a:cubicBezTo>
                <a:cubicBezTo>
                  <a:pt x="1367810" y="5400962"/>
                  <a:pt x="545971" y="4928678"/>
                  <a:pt x="60675" y="4210346"/>
                </a:cubicBezTo>
                <a:lnTo>
                  <a:pt x="0" y="4110472"/>
                </a:lnTo>
                <a:lnTo>
                  <a:pt x="0" y="1290491"/>
                </a:lnTo>
                <a:lnTo>
                  <a:pt x="60675" y="1190617"/>
                </a:lnTo>
                <a:cubicBezTo>
                  <a:pt x="545971" y="472284"/>
                  <a:pt x="1367810" y="0"/>
                  <a:pt x="2299956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5" name="내용 개체 틀 4" descr="지도이(가) 표시된 사진&#10;&#10;자동 생성된 설명">
            <a:extLst>
              <a:ext uri="{FF2B5EF4-FFF2-40B4-BE49-F238E27FC236}">
                <a16:creationId xmlns:a16="http://schemas.microsoft.com/office/drawing/2014/main" id="{2A56FC06-2EA8-4AD0-9AE9-2DB4FD373E6E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270" r="16098" b="-1"/>
          <a:stretch/>
        </p:blipFill>
        <p:spPr>
          <a:xfrm>
            <a:off x="20" y="907231"/>
            <a:ext cx="4838021" cy="5063738"/>
          </a:xfrm>
          <a:custGeom>
            <a:avLst/>
            <a:gdLst/>
            <a:ahLst/>
            <a:cxnLst/>
            <a:rect l="l" t="t" r="r" b="b"/>
            <a:pathLst>
              <a:path w="4838041" h="5063738">
                <a:moveTo>
                  <a:pt x="2306172" y="0"/>
                </a:moveTo>
                <a:cubicBezTo>
                  <a:pt x="3704485" y="0"/>
                  <a:pt x="4838041" y="1133556"/>
                  <a:pt x="4838041" y="2531869"/>
                </a:cubicBezTo>
                <a:cubicBezTo>
                  <a:pt x="4838041" y="3930182"/>
                  <a:pt x="3704485" y="5063738"/>
                  <a:pt x="2306172" y="5063738"/>
                </a:cubicBezTo>
                <a:cubicBezTo>
                  <a:pt x="1344832" y="5063738"/>
                  <a:pt x="508631" y="4527956"/>
                  <a:pt x="79886" y="3738709"/>
                </a:cubicBezTo>
                <a:lnTo>
                  <a:pt x="0" y="3572876"/>
                </a:lnTo>
                <a:lnTo>
                  <a:pt x="0" y="1490863"/>
                </a:lnTo>
                <a:lnTo>
                  <a:pt x="79886" y="1325030"/>
                </a:lnTo>
                <a:cubicBezTo>
                  <a:pt x="508631" y="535783"/>
                  <a:pt x="1344832" y="0"/>
                  <a:pt x="2306172" y="0"/>
                </a:cubicBezTo>
                <a:close/>
              </a:path>
            </a:pathLst>
          </a:custGeom>
          <a:effectLst>
            <a:softEdge rad="0"/>
          </a:effectLst>
        </p:spPr>
      </p:pic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7833F312-FFFA-4DE8-B77B-1728F1B424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0574" y="2421682"/>
            <a:ext cx="4977578" cy="3639289"/>
          </a:xfrm>
        </p:spPr>
        <p:txBody>
          <a:bodyPr anchor="ctr">
            <a:normAutofit/>
          </a:bodyPr>
          <a:lstStyle/>
          <a:p>
            <a:r>
              <a:rPr lang="ko-KR" altLang="en-US" sz="2000" dirty="0">
                <a:solidFill>
                  <a:srgbClr val="000000"/>
                </a:solidFill>
              </a:rPr>
              <a:t>한국이상의 복잡한 노선도</a:t>
            </a:r>
            <a:endParaRPr lang="en-US" altLang="ko-KR" sz="2000" dirty="0">
              <a:solidFill>
                <a:srgbClr val="000000"/>
              </a:solidFill>
            </a:endParaRPr>
          </a:p>
          <a:p>
            <a:r>
              <a:rPr lang="ko-KR" altLang="en-US" sz="2000" dirty="0">
                <a:solidFill>
                  <a:srgbClr val="000000"/>
                </a:solidFill>
              </a:rPr>
              <a:t>패스권으로 </a:t>
            </a:r>
            <a:r>
              <a:rPr lang="ko-KR" altLang="en-US" sz="2000" dirty="0" err="1">
                <a:solidFill>
                  <a:srgbClr val="000000"/>
                </a:solidFill>
              </a:rPr>
              <a:t>자유롭게이용가능</a:t>
            </a:r>
            <a:endParaRPr lang="en-US" altLang="ko-KR" sz="2000" dirty="0">
              <a:solidFill>
                <a:srgbClr val="000000"/>
              </a:solidFill>
            </a:endParaRPr>
          </a:p>
          <a:p>
            <a:r>
              <a:rPr lang="ko-KR" altLang="en-US" sz="2000" dirty="0" err="1">
                <a:solidFill>
                  <a:srgbClr val="000000"/>
                </a:solidFill>
              </a:rPr>
              <a:t>차가없어도</a:t>
            </a:r>
            <a:r>
              <a:rPr lang="ko-KR" altLang="en-US" sz="2000" dirty="0">
                <a:solidFill>
                  <a:srgbClr val="000000"/>
                </a:solidFill>
              </a:rPr>
              <a:t> 지하철로만 관광가능</a:t>
            </a:r>
            <a:endParaRPr lang="en-US" altLang="ko-KR" sz="2000" dirty="0">
              <a:solidFill>
                <a:srgbClr val="000000"/>
              </a:solidFill>
            </a:endParaRPr>
          </a:p>
          <a:p>
            <a:endParaRPr lang="en-US" sz="20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41888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23962611-DFD5-4092-AAFD-559E3DFCE2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5488" y="0"/>
            <a:ext cx="10910292" cy="6858000"/>
          </a:xfrm>
          <a:prstGeom prst="rect">
            <a:avLst/>
          </a:prstGeom>
          <a:gradFill>
            <a:gsLst>
              <a:gs pos="0">
                <a:schemeClr val="accent1">
                  <a:lumMod val="90000"/>
                </a:schemeClr>
              </a:gs>
              <a:gs pos="25000">
                <a:schemeClr val="accent1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맑은 고딕" panose="020F0502020204030204"/>
              <a:ea typeface="+mn-ea"/>
              <a:cs typeface="+mn-cs"/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2270F1FA-0425-408F-9861-80BF5AFB27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제목 1">
            <a:extLst>
              <a:ext uri="{FF2B5EF4-FFF2-40B4-BE49-F238E27FC236}">
                <a16:creationId xmlns:a16="http://schemas.microsoft.com/office/drawing/2014/main" id="{177BC189-A9B2-4621-B52D-FEF48A220E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45368" y="2043663"/>
            <a:ext cx="6105194" cy="2031055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 latinLnBrk="0"/>
            <a:r>
              <a:rPr lang="en-US" altLang="ko-KR" sz="6000" dirty="0">
                <a:solidFill>
                  <a:srgbClr val="FFFFFF"/>
                </a:solidFill>
              </a:rPr>
              <a:t>3</a:t>
            </a:r>
            <a:r>
              <a:rPr lang="en-US" altLang="ko-KR" sz="60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.</a:t>
            </a:r>
            <a:r>
              <a:rPr lang="ko-KR" altLang="en-US" sz="60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일본의 숙박</a:t>
            </a:r>
            <a:endParaRPr lang="en-US" altLang="ko-KR" sz="6000" kern="1200" dirty="0">
              <a:solidFill>
                <a:srgbClr val="FFFFFF"/>
              </a:solidFill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51383898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F56F5174-31D9-4DBB-AAB7-A1FD7BDB13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5614875" cy="6858000"/>
          </a:xfrm>
          <a:prstGeom prst="rect">
            <a:avLst/>
          </a:prstGeom>
          <a:gradFill>
            <a:gsLst>
              <a:gs pos="0">
                <a:schemeClr val="accent1"/>
              </a:gs>
              <a:gs pos="25000">
                <a:schemeClr val="accent1"/>
              </a:gs>
              <a:gs pos="94000">
                <a:schemeClr val="accent5"/>
              </a:gs>
              <a:gs pos="100000">
                <a:schemeClr val="accent5"/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AE113210-7872-481A-ADE6-3A05CCAF5E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제목 1">
            <a:extLst>
              <a:ext uri="{FF2B5EF4-FFF2-40B4-BE49-F238E27FC236}">
                <a16:creationId xmlns:a16="http://schemas.microsoft.com/office/drawing/2014/main" id="{0898F3D8-D968-4292-893B-63EEC913AA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4105" y="802955"/>
            <a:ext cx="4977976" cy="1454051"/>
          </a:xfrm>
        </p:spPr>
        <p:txBody>
          <a:bodyPr>
            <a:normAutofit/>
          </a:bodyPr>
          <a:lstStyle/>
          <a:p>
            <a:r>
              <a:rPr lang="ko-KR" altLang="en-US">
                <a:solidFill>
                  <a:srgbClr val="000000"/>
                </a:solidFill>
              </a:rPr>
              <a:t>호텔</a:t>
            </a:r>
          </a:p>
        </p:txBody>
      </p:sp>
      <p:sp>
        <p:nvSpPr>
          <p:cNvPr id="16" name="Freeform 62">
            <a:extLst>
              <a:ext uri="{FF2B5EF4-FFF2-40B4-BE49-F238E27FC236}">
                <a16:creationId xmlns:a16="http://schemas.microsoft.com/office/drawing/2014/main" id="{F9A95BEE-6BB1-4A28-A8E6-A34B2E42EF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738619"/>
            <a:ext cx="5000438" cy="5400962"/>
          </a:xfrm>
          <a:custGeom>
            <a:avLst/>
            <a:gdLst>
              <a:gd name="connsiteX0" fmla="*/ 2299956 w 5000438"/>
              <a:gd name="connsiteY0" fmla="*/ 0 h 5400962"/>
              <a:gd name="connsiteX1" fmla="*/ 5000438 w 5000438"/>
              <a:gd name="connsiteY1" fmla="*/ 2700481 h 5400962"/>
              <a:gd name="connsiteX2" fmla="*/ 2299956 w 5000438"/>
              <a:gd name="connsiteY2" fmla="*/ 5400962 h 5400962"/>
              <a:gd name="connsiteX3" fmla="*/ 60675 w 5000438"/>
              <a:gd name="connsiteY3" fmla="*/ 4210346 h 5400962"/>
              <a:gd name="connsiteX4" fmla="*/ 0 w 5000438"/>
              <a:gd name="connsiteY4" fmla="*/ 4110472 h 5400962"/>
              <a:gd name="connsiteX5" fmla="*/ 0 w 5000438"/>
              <a:gd name="connsiteY5" fmla="*/ 1290491 h 5400962"/>
              <a:gd name="connsiteX6" fmla="*/ 60675 w 5000438"/>
              <a:gd name="connsiteY6" fmla="*/ 1190617 h 5400962"/>
              <a:gd name="connsiteX7" fmla="*/ 2299956 w 5000438"/>
              <a:gd name="connsiteY7" fmla="*/ 0 h 54009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000438" h="5400962">
                <a:moveTo>
                  <a:pt x="2299956" y="0"/>
                </a:moveTo>
                <a:cubicBezTo>
                  <a:pt x="3791390" y="0"/>
                  <a:pt x="5000438" y="1209047"/>
                  <a:pt x="5000438" y="2700481"/>
                </a:cubicBezTo>
                <a:cubicBezTo>
                  <a:pt x="5000438" y="4191915"/>
                  <a:pt x="3791390" y="5400962"/>
                  <a:pt x="2299956" y="5400962"/>
                </a:cubicBezTo>
                <a:cubicBezTo>
                  <a:pt x="1367810" y="5400962"/>
                  <a:pt x="545971" y="4928678"/>
                  <a:pt x="60675" y="4210346"/>
                </a:cubicBezTo>
                <a:lnTo>
                  <a:pt x="0" y="4110472"/>
                </a:lnTo>
                <a:lnTo>
                  <a:pt x="0" y="1290491"/>
                </a:lnTo>
                <a:lnTo>
                  <a:pt x="60675" y="1190617"/>
                </a:lnTo>
                <a:cubicBezTo>
                  <a:pt x="545971" y="472284"/>
                  <a:pt x="1367810" y="0"/>
                  <a:pt x="2299956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5" name="내용 개체 틀 4" descr="바닥, 실내, 방, 창문이(가) 표시된 사진&#10;&#10;자동 생성된 설명">
            <a:extLst>
              <a:ext uri="{FF2B5EF4-FFF2-40B4-BE49-F238E27FC236}">
                <a16:creationId xmlns:a16="http://schemas.microsoft.com/office/drawing/2014/main" id="{8DFF5283-9867-408D-AD58-DF988BC3124C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552" r="13869" b="1"/>
          <a:stretch/>
        </p:blipFill>
        <p:spPr>
          <a:xfrm>
            <a:off x="20" y="907231"/>
            <a:ext cx="4838021" cy="5063738"/>
          </a:xfrm>
          <a:custGeom>
            <a:avLst/>
            <a:gdLst/>
            <a:ahLst/>
            <a:cxnLst/>
            <a:rect l="l" t="t" r="r" b="b"/>
            <a:pathLst>
              <a:path w="4838041" h="5063738">
                <a:moveTo>
                  <a:pt x="2306172" y="0"/>
                </a:moveTo>
                <a:cubicBezTo>
                  <a:pt x="3704485" y="0"/>
                  <a:pt x="4838041" y="1133556"/>
                  <a:pt x="4838041" y="2531869"/>
                </a:cubicBezTo>
                <a:cubicBezTo>
                  <a:pt x="4838041" y="3930182"/>
                  <a:pt x="3704485" y="5063738"/>
                  <a:pt x="2306172" y="5063738"/>
                </a:cubicBezTo>
                <a:cubicBezTo>
                  <a:pt x="1344832" y="5063738"/>
                  <a:pt x="508631" y="4527956"/>
                  <a:pt x="79886" y="3738709"/>
                </a:cubicBezTo>
                <a:lnTo>
                  <a:pt x="0" y="3572876"/>
                </a:lnTo>
                <a:lnTo>
                  <a:pt x="0" y="1490863"/>
                </a:lnTo>
                <a:lnTo>
                  <a:pt x="79886" y="1325030"/>
                </a:lnTo>
                <a:cubicBezTo>
                  <a:pt x="508631" y="535783"/>
                  <a:pt x="1344832" y="0"/>
                  <a:pt x="2306172" y="0"/>
                </a:cubicBezTo>
                <a:close/>
              </a:path>
            </a:pathLst>
          </a:custGeom>
          <a:effectLst>
            <a:softEdge rad="0"/>
          </a:effectLst>
        </p:spPr>
      </p:pic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AF9C8412-30C1-4982-BA6F-8541A6A2FD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0574" y="2421682"/>
            <a:ext cx="4977578" cy="3639289"/>
          </a:xfrm>
        </p:spPr>
        <p:txBody>
          <a:bodyPr anchor="ctr">
            <a:normAutofit/>
          </a:bodyPr>
          <a:lstStyle/>
          <a:p>
            <a:r>
              <a:rPr lang="ko-KR" altLang="en-US" sz="2000" dirty="0">
                <a:solidFill>
                  <a:srgbClr val="000000"/>
                </a:solidFill>
              </a:rPr>
              <a:t>주요 관광지에 다수분포</a:t>
            </a:r>
            <a:endParaRPr lang="en-US" altLang="ko-KR" sz="2000" dirty="0">
              <a:solidFill>
                <a:srgbClr val="000000"/>
              </a:solidFill>
            </a:endParaRPr>
          </a:p>
          <a:p>
            <a:r>
              <a:rPr lang="ko-KR" altLang="en-US" sz="2000" dirty="0">
                <a:solidFill>
                  <a:srgbClr val="000000"/>
                </a:solidFill>
              </a:rPr>
              <a:t>다양한 가격대</a:t>
            </a:r>
            <a:endParaRPr lang="en-US" altLang="ko-KR" sz="2000" dirty="0">
              <a:solidFill>
                <a:srgbClr val="000000"/>
              </a:solidFill>
            </a:endParaRPr>
          </a:p>
          <a:p>
            <a:r>
              <a:rPr lang="ko-KR" altLang="en-US" sz="2000" dirty="0">
                <a:solidFill>
                  <a:srgbClr val="000000"/>
                </a:solidFill>
              </a:rPr>
              <a:t>편리한 </a:t>
            </a:r>
            <a:r>
              <a:rPr lang="ko-KR" altLang="en-US" sz="2000" dirty="0" err="1">
                <a:solidFill>
                  <a:srgbClr val="000000"/>
                </a:solidFill>
              </a:rPr>
              <a:t>서비스및</a:t>
            </a:r>
            <a:r>
              <a:rPr lang="ko-KR" altLang="en-US" sz="2000" dirty="0">
                <a:solidFill>
                  <a:srgbClr val="000000"/>
                </a:solidFill>
              </a:rPr>
              <a:t> 깨끗한시설</a:t>
            </a:r>
            <a:endParaRPr lang="en-US" sz="20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013500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F56F5174-31D9-4DBB-AAB7-A1FD7BDB13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5614875" cy="6858000"/>
          </a:xfrm>
          <a:prstGeom prst="rect">
            <a:avLst/>
          </a:prstGeom>
          <a:gradFill>
            <a:gsLst>
              <a:gs pos="0">
                <a:schemeClr val="accent1">
                  <a:lumMod val="100000"/>
                  <a:alpha val="82000"/>
                </a:schemeClr>
              </a:gs>
              <a:gs pos="25000">
                <a:schemeClr val="accent1">
                  <a:alpha val="60000"/>
                </a:schemeClr>
              </a:gs>
              <a:gs pos="94000">
                <a:schemeClr val="bg2">
                  <a:lumMod val="75000"/>
                </a:schemeClr>
              </a:gs>
              <a:gs pos="100000">
                <a:schemeClr val="bg2">
                  <a:lumMod val="7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AE113210-7872-481A-ADE6-3A05CCAF5E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제목 1">
            <a:extLst>
              <a:ext uri="{FF2B5EF4-FFF2-40B4-BE49-F238E27FC236}">
                <a16:creationId xmlns:a16="http://schemas.microsoft.com/office/drawing/2014/main" id="{3764243C-D8F8-4F12-85A2-9022DA8509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4105" y="802955"/>
            <a:ext cx="4977976" cy="1454051"/>
          </a:xfrm>
        </p:spPr>
        <p:txBody>
          <a:bodyPr>
            <a:normAutofit/>
          </a:bodyPr>
          <a:lstStyle/>
          <a:p>
            <a:r>
              <a:rPr lang="ko-KR" altLang="en-US">
                <a:solidFill>
                  <a:srgbClr val="000000"/>
                </a:solidFill>
              </a:rPr>
              <a:t>료칸</a:t>
            </a:r>
          </a:p>
        </p:txBody>
      </p:sp>
      <p:sp>
        <p:nvSpPr>
          <p:cNvPr id="16" name="Freeform 62">
            <a:extLst>
              <a:ext uri="{FF2B5EF4-FFF2-40B4-BE49-F238E27FC236}">
                <a16:creationId xmlns:a16="http://schemas.microsoft.com/office/drawing/2014/main" id="{F9A95BEE-6BB1-4A28-A8E6-A34B2E42EF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738619"/>
            <a:ext cx="5000438" cy="5400962"/>
          </a:xfrm>
          <a:custGeom>
            <a:avLst/>
            <a:gdLst>
              <a:gd name="connsiteX0" fmla="*/ 2299956 w 5000438"/>
              <a:gd name="connsiteY0" fmla="*/ 0 h 5400962"/>
              <a:gd name="connsiteX1" fmla="*/ 5000438 w 5000438"/>
              <a:gd name="connsiteY1" fmla="*/ 2700481 h 5400962"/>
              <a:gd name="connsiteX2" fmla="*/ 2299956 w 5000438"/>
              <a:gd name="connsiteY2" fmla="*/ 5400962 h 5400962"/>
              <a:gd name="connsiteX3" fmla="*/ 60675 w 5000438"/>
              <a:gd name="connsiteY3" fmla="*/ 4210346 h 5400962"/>
              <a:gd name="connsiteX4" fmla="*/ 0 w 5000438"/>
              <a:gd name="connsiteY4" fmla="*/ 4110472 h 5400962"/>
              <a:gd name="connsiteX5" fmla="*/ 0 w 5000438"/>
              <a:gd name="connsiteY5" fmla="*/ 1290491 h 5400962"/>
              <a:gd name="connsiteX6" fmla="*/ 60675 w 5000438"/>
              <a:gd name="connsiteY6" fmla="*/ 1190617 h 5400962"/>
              <a:gd name="connsiteX7" fmla="*/ 2299956 w 5000438"/>
              <a:gd name="connsiteY7" fmla="*/ 0 h 54009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000438" h="5400962">
                <a:moveTo>
                  <a:pt x="2299956" y="0"/>
                </a:moveTo>
                <a:cubicBezTo>
                  <a:pt x="3791390" y="0"/>
                  <a:pt x="5000438" y="1209047"/>
                  <a:pt x="5000438" y="2700481"/>
                </a:cubicBezTo>
                <a:cubicBezTo>
                  <a:pt x="5000438" y="4191915"/>
                  <a:pt x="3791390" y="5400962"/>
                  <a:pt x="2299956" y="5400962"/>
                </a:cubicBezTo>
                <a:cubicBezTo>
                  <a:pt x="1367810" y="5400962"/>
                  <a:pt x="545971" y="4928678"/>
                  <a:pt x="60675" y="4210346"/>
                </a:cubicBezTo>
                <a:lnTo>
                  <a:pt x="0" y="4110472"/>
                </a:lnTo>
                <a:lnTo>
                  <a:pt x="0" y="1290491"/>
                </a:lnTo>
                <a:lnTo>
                  <a:pt x="60675" y="1190617"/>
                </a:lnTo>
                <a:cubicBezTo>
                  <a:pt x="545971" y="472284"/>
                  <a:pt x="1367810" y="0"/>
                  <a:pt x="2299956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5" name="내용 개체 틀 4" descr="실내, 바닥, 천장, 창문이(가) 표시된 사진&#10;&#10;자동 생성된 설명">
            <a:extLst>
              <a:ext uri="{FF2B5EF4-FFF2-40B4-BE49-F238E27FC236}">
                <a16:creationId xmlns:a16="http://schemas.microsoft.com/office/drawing/2014/main" id="{5D73B91F-8570-4436-A59D-800EE5E99C4C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220" r="24573" b="-2"/>
          <a:stretch/>
        </p:blipFill>
        <p:spPr>
          <a:xfrm>
            <a:off x="20" y="907231"/>
            <a:ext cx="4838021" cy="5063738"/>
          </a:xfrm>
          <a:custGeom>
            <a:avLst/>
            <a:gdLst/>
            <a:ahLst/>
            <a:cxnLst/>
            <a:rect l="l" t="t" r="r" b="b"/>
            <a:pathLst>
              <a:path w="4838041" h="5063738">
                <a:moveTo>
                  <a:pt x="2306172" y="0"/>
                </a:moveTo>
                <a:cubicBezTo>
                  <a:pt x="3704485" y="0"/>
                  <a:pt x="4838041" y="1133556"/>
                  <a:pt x="4838041" y="2531869"/>
                </a:cubicBezTo>
                <a:cubicBezTo>
                  <a:pt x="4838041" y="3930182"/>
                  <a:pt x="3704485" y="5063738"/>
                  <a:pt x="2306172" y="5063738"/>
                </a:cubicBezTo>
                <a:cubicBezTo>
                  <a:pt x="1344832" y="5063738"/>
                  <a:pt x="508631" y="4527956"/>
                  <a:pt x="79886" y="3738709"/>
                </a:cubicBezTo>
                <a:lnTo>
                  <a:pt x="0" y="3572876"/>
                </a:lnTo>
                <a:lnTo>
                  <a:pt x="0" y="1490863"/>
                </a:lnTo>
                <a:lnTo>
                  <a:pt x="79886" y="1325030"/>
                </a:lnTo>
                <a:cubicBezTo>
                  <a:pt x="508631" y="535783"/>
                  <a:pt x="1344832" y="0"/>
                  <a:pt x="2306172" y="0"/>
                </a:cubicBezTo>
                <a:close/>
              </a:path>
            </a:pathLst>
          </a:custGeom>
          <a:effectLst>
            <a:softEdge rad="0"/>
          </a:effectLst>
        </p:spPr>
      </p:pic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423D413D-67B6-4BF7-8F1B-7909835E9D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0574" y="2421682"/>
            <a:ext cx="4977578" cy="3639289"/>
          </a:xfrm>
        </p:spPr>
        <p:txBody>
          <a:bodyPr anchor="ctr">
            <a:normAutofit/>
          </a:bodyPr>
          <a:lstStyle/>
          <a:p>
            <a:r>
              <a:rPr lang="ko-KR" altLang="en-US" sz="2000" dirty="0">
                <a:solidFill>
                  <a:srgbClr val="000000"/>
                </a:solidFill>
              </a:rPr>
              <a:t>온천이나 일본지역관광지에 분포</a:t>
            </a:r>
            <a:endParaRPr lang="en-US" altLang="ko-KR" sz="2000" dirty="0">
              <a:solidFill>
                <a:srgbClr val="000000"/>
              </a:solidFill>
            </a:endParaRPr>
          </a:p>
          <a:p>
            <a:r>
              <a:rPr lang="ko-KR" altLang="en-US" sz="2000" dirty="0">
                <a:solidFill>
                  <a:srgbClr val="000000"/>
                </a:solidFill>
              </a:rPr>
              <a:t>일본고유의 </a:t>
            </a:r>
            <a:r>
              <a:rPr lang="ko-KR" altLang="en-US" sz="2000" dirty="0" err="1">
                <a:solidFill>
                  <a:srgbClr val="000000"/>
                </a:solidFill>
              </a:rPr>
              <a:t>문화를느낌</a:t>
            </a:r>
            <a:endParaRPr lang="en-US" altLang="ko-KR" sz="2000" dirty="0">
              <a:solidFill>
                <a:srgbClr val="000000"/>
              </a:solidFill>
            </a:endParaRPr>
          </a:p>
          <a:p>
            <a:r>
              <a:rPr lang="ko-KR" altLang="en-US" sz="2000" dirty="0">
                <a:solidFill>
                  <a:srgbClr val="000000"/>
                </a:solidFill>
              </a:rPr>
              <a:t>식사부터 방관리까지 </a:t>
            </a:r>
            <a:r>
              <a:rPr lang="ko-KR" altLang="en-US" sz="2000" dirty="0" err="1">
                <a:solidFill>
                  <a:srgbClr val="000000"/>
                </a:solidFill>
              </a:rPr>
              <a:t>해줌</a:t>
            </a:r>
            <a:endParaRPr lang="en-US" sz="20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302731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F56F5174-31D9-4DBB-AAB7-A1FD7BDB13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5614875" cy="6858000"/>
          </a:xfrm>
          <a:prstGeom prst="rect">
            <a:avLst/>
          </a:prstGeom>
          <a:gradFill>
            <a:gsLst>
              <a:gs pos="0">
                <a:schemeClr val="accent1">
                  <a:lumMod val="100000"/>
                  <a:alpha val="82000"/>
                </a:schemeClr>
              </a:gs>
              <a:gs pos="25000">
                <a:schemeClr val="accent1">
                  <a:alpha val="60000"/>
                </a:schemeClr>
              </a:gs>
              <a:gs pos="94000">
                <a:schemeClr val="bg2">
                  <a:lumMod val="75000"/>
                </a:schemeClr>
              </a:gs>
              <a:gs pos="100000">
                <a:schemeClr val="bg2">
                  <a:lumMod val="7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AE113210-7872-481A-ADE6-3A05CCAF5E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제목 1">
            <a:extLst>
              <a:ext uri="{FF2B5EF4-FFF2-40B4-BE49-F238E27FC236}">
                <a16:creationId xmlns:a16="http://schemas.microsoft.com/office/drawing/2014/main" id="{6126428D-2D66-41F8-8CAA-7E797A00C0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4105" y="802955"/>
            <a:ext cx="4977976" cy="1454051"/>
          </a:xfrm>
        </p:spPr>
        <p:txBody>
          <a:bodyPr>
            <a:normAutofit/>
          </a:bodyPr>
          <a:lstStyle/>
          <a:p>
            <a:r>
              <a:rPr lang="ko-KR" altLang="en-US" dirty="0">
                <a:solidFill>
                  <a:srgbClr val="000000"/>
                </a:solidFill>
              </a:rPr>
              <a:t>캡슐호텔</a:t>
            </a:r>
          </a:p>
        </p:txBody>
      </p:sp>
      <p:sp>
        <p:nvSpPr>
          <p:cNvPr id="16" name="Freeform 62">
            <a:extLst>
              <a:ext uri="{FF2B5EF4-FFF2-40B4-BE49-F238E27FC236}">
                <a16:creationId xmlns:a16="http://schemas.microsoft.com/office/drawing/2014/main" id="{F9A95BEE-6BB1-4A28-A8E6-A34B2E42EF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738619"/>
            <a:ext cx="5000438" cy="5400962"/>
          </a:xfrm>
          <a:custGeom>
            <a:avLst/>
            <a:gdLst>
              <a:gd name="connsiteX0" fmla="*/ 2299956 w 5000438"/>
              <a:gd name="connsiteY0" fmla="*/ 0 h 5400962"/>
              <a:gd name="connsiteX1" fmla="*/ 5000438 w 5000438"/>
              <a:gd name="connsiteY1" fmla="*/ 2700481 h 5400962"/>
              <a:gd name="connsiteX2" fmla="*/ 2299956 w 5000438"/>
              <a:gd name="connsiteY2" fmla="*/ 5400962 h 5400962"/>
              <a:gd name="connsiteX3" fmla="*/ 60675 w 5000438"/>
              <a:gd name="connsiteY3" fmla="*/ 4210346 h 5400962"/>
              <a:gd name="connsiteX4" fmla="*/ 0 w 5000438"/>
              <a:gd name="connsiteY4" fmla="*/ 4110472 h 5400962"/>
              <a:gd name="connsiteX5" fmla="*/ 0 w 5000438"/>
              <a:gd name="connsiteY5" fmla="*/ 1290491 h 5400962"/>
              <a:gd name="connsiteX6" fmla="*/ 60675 w 5000438"/>
              <a:gd name="connsiteY6" fmla="*/ 1190617 h 5400962"/>
              <a:gd name="connsiteX7" fmla="*/ 2299956 w 5000438"/>
              <a:gd name="connsiteY7" fmla="*/ 0 h 54009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000438" h="5400962">
                <a:moveTo>
                  <a:pt x="2299956" y="0"/>
                </a:moveTo>
                <a:cubicBezTo>
                  <a:pt x="3791390" y="0"/>
                  <a:pt x="5000438" y="1209047"/>
                  <a:pt x="5000438" y="2700481"/>
                </a:cubicBezTo>
                <a:cubicBezTo>
                  <a:pt x="5000438" y="4191915"/>
                  <a:pt x="3791390" y="5400962"/>
                  <a:pt x="2299956" y="5400962"/>
                </a:cubicBezTo>
                <a:cubicBezTo>
                  <a:pt x="1367810" y="5400962"/>
                  <a:pt x="545971" y="4928678"/>
                  <a:pt x="60675" y="4210346"/>
                </a:cubicBezTo>
                <a:lnTo>
                  <a:pt x="0" y="4110472"/>
                </a:lnTo>
                <a:lnTo>
                  <a:pt x="0" y="1290491"/>
                </a:lnTo>
                <a:lnTo>
                  <a:pt x="60675" y="1190617"/>
                </a:lnTo>
                <a:cubicBezTo>
                  <a:pt x="545971" y="472284"/>
                  <a:pt x="1367810" y="0"/>
                  <a:pt x="2299956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5" name="내용 개체 틀 4">
            <a:extLst>
              <a:ext uri="{FF2B5EF4-FFF2-40B4-BE49-F238E27FC236}">
                <a16:creationId xmlns:a16="http://schemas.microsoft.com/office/drawing/2014/main" id="{2DA42E85-9AD6-42EE-9714-EC6171B4F234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836" r="11919" b="-1"/>
          <a:stretch/>
        </p:blipFill>
        <p:spPr>
          <a:xfrm>
            <a:off x="20" y="907231"/>
            <a:ext cx="4838021" cy="5063738"/>
          </a:xfrm>
          <a:custGeom>
            <a:avLst/>
            <a:gdLst/>
            <a:ahLst/>
            <a:cxnLst/>
            <a:rect l="l" t="t" r="r" b="b"/>
            <a:pathLst>
              <a:path w="4838041" h="5063738">
                <a:moveTo>
                  <a:pt x="2306172" y="0"/>
                </a:moveTo>
                <a:cubicBezTo>
                  <a:pt x="3704485" y="0"/>
                  <a:pt x="4838041" y="1133556"/>
                  <a:pt x="4838041" y="2531869"/>
                </a:cubicBezTo>
                <a:cubicBezTo>
                  <a:pt x="4838041" y="3930182"/>
                  <a:pt x="3704485" y="5063738"/>
                  <a:pt x="2306172" y="5063738"/>
                </a:cubicBezTo>
                <a:cubicBezTo>
                  <a:pt x="1344832" y="5063738"/>
                  <a:pt x="508631" y="4527956"/>
                  <a:pt x="79886" y="3738709"/>
                </a:cubicBezTo>
                <a:lnTo>
                  <a:pt x="0" y="3572876"/>
                </a:lnTo>
                <a:lnTo>
                  <a:pt x="0" y="1490863"/>
                </a:lnTo>
                <a:lnTo>
                  <a:pt x="79886" y="1325030"/>
                </a:lnTo>
                <a:cubicBezTo>
                  <a:pt x="508631" y="535783"/>
                  <a:pt x="1344832" y="0"/>
                  <a:pt x="2306172" y="0"/>
                </a:cubicBezTo>
                <a:close/>
              </a:path>
            </a:pathLst>
          </a:custGeom>
          <a:effectLst>
            <a:softEdge rad="0"/>
          </a:effectLst>
        </p:spPr>
      </p:pic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54274A4A-DCF3-4BFD-8A38-E3FA4BFE99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0574" y="2421682"/>
            <a:ext cx="4977578" cy="3639289"/>
          </a:xfrm>
        </p:spPr>
        <p:txBody>
          <a:bodyPr anchor="ctr">
            <a:normAutofit/>
          </a:bodyPr>
          <a:lstStyle/>
          <a:p>
            <a:r>
              <a:rPr lang="ko-KR" altLang="en-US" sz="2000" dirty="0">
                <a:solidFill>
                  <a:srgbClr val="000000"/>
                </a:solidFill>
              </a:rPr>
              <a:t>저렴한 가격대로 이용가능</a:t>
            </a:r>
            <a:endParaRPr lang="en-US" altLang="ko-KR" sz="2000" dirty="0">
              <a:solidFill>
                <a:srgbClr val="000000"/>
              </a:solidFill>
            </a:endParaRPr>
          </a:p>
          <a:p>
            <a:r>
              <a:rPr lang="ko-KR" altLang="en-US" sz="2000" dirty="0" err="1">
                <a:solidFill>
                  <a:srgbClr val="000000"/>
                </a:solidFill>
              </a:rPr>
              <a:t>혼자여행할때</a:t>
            </a:r>
            <a:r>
              <a:rPr lang="ko-KR" altLang="en-US" sz="2000" dirty="0">
                <a:solidFill>
                  <a:srgbClr val="000000"/>
                </a:solidFill>
              </a:rPr>
              <a:t> 주로이용</a:t>
            </a:r>
            <a:endParaRPr lang="en-US" altLang="ko-KR" sz="2000" dirty="0">
              <a:solidFill>
                <a:srgbClr val="000000"/>
              </a:solidFill>
            </a:endParaRPr>
          </a:p>
          <a:p>
            <a:r>
              <a:rPr lang="ko-KR" altLang="en-US" sz="2000" dirty="0">
                <a:solidFill>
                  <a:srgbClr val="000000"/>
                </a:solidFill>
              </a:rPr>
              <a:t>샤워실도 있음</a:t>
            </a:r>
            <a:endParaRPr lang="en-US" sz="20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8637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4351DFE5-F63D-4BE0-BDA9-E3EB88F01A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55601" y="0"/>
            <a:ext cx="11480494" cy="2753936"/>
          </a:xfrm>
          <a:prstGeom prst="rect">
            <a:avLst/>
          </a:prstGeom>
          <a:gradFill>
            <a:gsLst>
              <a:gs pos="0">
                <a:schemeClr val="accent1">
                  <a:lumMod val="90000"/>
                </a:schemeClr>
              </a:gs>
              <a:gs pos="25000">
                <a:schemeClr val="accent1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3AA16612-ACD2-4A16-8F2B-4514FD6BF28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제목 1">
            <a:extLst>
              <a:ext uri="{FF2B5EF4-FFF2-40B4-BE49-F238E27FC236}">
                <a16:creationId xmlns:a16="http://schemas.microsoft.com/office/drawing/2014/main" id="{1F459094-2712-48B6-8E27-AA1E5D5A8B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9226" y="826680"/>
            <a:ext cx="9833548" cy="1325563"/>
          </a:xfrm>
        </p:spPr>
        <p:txBody>
          <a:bodyPr>
            <a:normAutofit/>
          </a:bodyPr>
          <a:lstStyle/>
          <a:p>
            <a:pPr algn="ctr"/>
            <a:r>
              <a:rPr lang="ko-KR" altLang="en-US" sz="4000">
                <a:solidFill>
                  <a:srgbClr val="FFFFFF"/>
                </a:solidFill>
              </a:rPr>
              <a:t>목차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63BAC80F-29BB-4319-B187-7E14ADA9A0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79226" y="3092970"/>
            <a:ext cx="9833548" cy="2693976"/>
          </a:xfrm>
        </p:spPr>
        <p:txBody>
          <a:bodyPr>
            <a:normAutofit/>
          </a:bodyPr>
          <a:lstStyle/>
          <a:p>
            <a:r>
              <a:rPr lang="en-US" altLang="ko-KR" sz="2000" dirty="0">
                <a:solidFill>
                  <a:srgbClr val="000000"/>
                </a:solidFill>
              </a:rPr>
              <a:t>1.</a:t>
            </a:r>
            <a:r>
              <a:rPr lang="ko-KR" altLang="en-US" sz="2000" dirty="0">
                <a:solidFill>
                  <a:srgbClr val="000000"/>
                </a:solidFill>
              </a:rPr>
              <a:t>일본의 관광자원</a:t>
            </a:r>
            <a:endParaRPr lang="en-US" altLang="ko-KR" sz="2000" dirty="0">
              <a:solidFill>
                <a:srgbClr val="000000"/>
              </a:solidFill>
            </a:endParaRPr>
          </a:p>
          <a:p>
            <a:r>
              <a:rPr lang="en-US" altLang="ko-KR" sz="2000" dirty="0">
                <a:solidFill>
                  <a:srgbClr val="000000"/>
                </a:solidFill>
              </a:rPr>
              <a:t>2.</a:t>
            </a:r>
            <a:r>
              <a:rPr lang="ko-KR" altLang="en-US" sz="2000" dirty="0">
                <a:solidFill>
                  <a:srgbClr val="000000"/>
                </a:solidFill>
              </a:rPr>
              <a:t>일본의 교통</a:t>
            </a:r>
            <a:endParaRPr lang="en-US" altLang="ko-KR" sz="2000" dirty="0">
              <a:solidFill>
                <a:srgbClr val="000000"/>
              </a:solidFill>
            </a:endParaRPr>
          </a:p>
          <a:p>
            <a:r>
              <a:rPr lang="en-US" altLang="ko-KR" sz="2000" dirty="0">
                <a:solidFill>
                  <a:srgbClr val="000000"/>
                </a:solidFill>
              </a:rPr>
              <a:t>3.</a:t>
            </a:r>
            <a:r>
              <a:rPr lang="ko-KR" altLang="en-US" sz="2000" dirty="0">
                <a:solidFill>
                  <a:srgbClr val="000000"/>
                </a:solidFill>
              </a:rPr>
              <a:t>일본의 숙박시설</a:t>
            </a:r>
            <a:endParaRPr lang="en-US" altLang="ko-KR" sz="20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968056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F56F5174-31D9-4DBB-AAB7-A1FD7BDB13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5614875" cy="6858000"/>
          </a:xfrm>
          <a:prstGeom prst="rect">
            <a:avLst/>
          </a:prstGeom>
          <a:gradFill>
            <a:gsLst>
              <a:gs pos="0">
                <a:schemeClr val="accent1">
                  <a:lumMod val="100000"/>
                  <a:alpha val="82000"/>
                </a:schemeClr>
              </a:gs>
              <a:gs pos="25000">
                <a:schemeClr val="accent1">
                  <a:alpha val="60000"/>
                </a:schemeClr>
              </a:gs>
              <a:gs pos="94000">
                <a:schemeClr val="bg2">
                  <a:lumMod val="75000"/>
                </a:schemeClr>
              </a:gs>
              <a:gs pos="100000">
                <a:schemeClr val="bg2">
                  <a:lumMod val="7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AE113210-7872-481A-ADE6-3A05CCAF5E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제목 1">
            <a:extLst>
              <a:ext uri="{FF2B5EF4-FFF2-40B4-BE49-F238E27FC236}">
                <a16:creationId xmlns:a16="http://schemas.microsoft.com/office/drawing/2014/main" id="{316F0999-257E-4FA3-A374-C04C043B22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4105" y="802955"/>
            <a:ext cx="4977976" cy="1454051"/>
          </a:xfrm>
        </p:spPr>
        <p:txBody>
          <a:bodyPr>
            <a:normAutofit/>
          </a:bodyPr>
          <a:lstStyle/>
          <a:p>
            <a:r>
              <a:rPr lang="ko-KR" altLang="en-US" dirty="0">
                <a:solidFill>
                  <a:srgbClr val="000000"/>
                </a:solidFill>
              </a:rPr>
              <a:t>게스트하우스</a:t>
            </a:r>
          </a:p>
        </p:txBody>
      </p:sp>
      <p:sp>
        <p:nvSpPr>
          <p:cNvPr id="16" name="Freeform 62">
            <a:extLst>
              <a:ext uri="{FF2B5EF4-FFF2-40B4-BE49-F238E27FC236}">
                <a16:creationId xmlns:a16="http://schemas.microsoft.com/office/drawing/2014/main" id="{F9A95BEE-6BB1-4A28-A8E6-A34B2E42EF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738619"/>
            <a:ext cx="5000438" cy="5400962"/>
          </a:xfrm>
          <a:custGeom>
            <a:avLst/>
            <a:gdLst>
              <a:gd name="connsiteX0" fmla="*/ 2299956 w 5000438"/>
              <a:gd name="connsiteY0" fmla="*/ 0 h 5400962"/>
              <a:gd name="connsiteX1" fmla="*/ 5000438 w 5000438"/>
              <a:gd name="connsiteY1" fmla="*/ 2700481 h 5400962"/>
              <a:gd name="connsiteX2" fmla="*/ 2299956 w 5000438"/>
              <a:gd name="connsiteY2" fmla="*/ 5400962 h 5400962"/>
              <a:gd name="connsiteX3" fmla="*/ 60675 w 5000438"/>
              <a:gd name="connsiteY3" fmla="*/ 4210346 h 5400962"/>
              <a:gd name="connsiteX4" fmla="*/ 0 w 5000438"/>
              <a:gd name="connsiteY4" fmla="*/ 4110472 h 5400962"/>
              <a:gd name="connsiteX5" fmla="*/ 0 w 5000438"/>
              <a:gd name="connsiteY5" fmla="*/ 1290491 h 5400962"/>
              <a:gd name="connsiteX6" fmla="*/ 60675 w 5000438"/>
              <a:gd name="connsiteY6" fmla="*/ 1190617 h 5400962"/>
              <a:gd name="connsiteX7" fmla="*/ 2299956 w 5000438"/>
              <a:gd name="connsiteY7" fmla="*/ 0 h 54009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000438" h="5400962">
                <a:moveTo>
                  <a:pt x="2299956" y="0"/>
                </a:moveTo>
                <a:cubicBezTo>
                  <a:pt x="3791390" y="0"/>
                  <a:pt x="5000438" y="1209047"/>
                  <a:pt x="5000438" y="2700481"/>
                </a:cubicBezTo>
                <a:cubicBezTo>
                  <a:pt x="5000438" y="4191915"/>
                  <a:pt x="3791390" y="5400962"/>
                  <a:pt x="2299956" y="5400962"/>
                </a:cubicBezTo>
                <a:cubicBezTo>
                  <a:pt x="1367810" y="5400962"/>
                  <a:pt x="545971" y="4928678"/>
                  <a:pt x="60675" y="4210346"/>
                </a:cubicBezTo>
                <a:lnTo>
                  <a:pt x="0" y="4110472"/>
                </a:lnTo>
                <a:lnTo>
                  <a:pt x="0" y="1290491"/>
                </a:lnTo>
                <a:lnTo>
                  <a:pt x="60675" y="1190617"/>
                </a:lnTo>
                <a:cubicBezTo>
                  <a:pt x="545971" y="472284"/>
                  <a:pt x="1367810" y="0"/>
                  <a:pt x="2299956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5" name="내용 개체 틀 4" descr="창문, 건물, 가구이(가) 표시된 사진&#10;&#10;자동 생성된 설명">
            <a:extLst>
              <a:ext uri="{FF2B5EF4-FFF2-40B4-BE49-F238E27FC236}">
                <a16:creationId xmlns:a16="http://schemas.microsoft.com/office/drawing/2014/main" id="{C75BB957-DAB5-4406-BE01-D2E6BE59B0FE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078" r="23573" b="1"/>
          <a:stretch/>
        </p:blipFill>
        <p:spPr>
          <a:xfrm>
            <a:off x="20" y="907231"/>
            <a:ext cx="4838021" cy="5063738"/>
          </a:xfrm>
          <a:custGeom>
            <a:avLst/>
            <a:gdLst/>
            <a:ahLst/>
            <a:cxnLst/>
            <a:rect l="l" t="t" r="r" b="b"/>
            <a:pathLst>
              <a:path w="4838041" h="5063738">
                <a:moveTo>
                  <a:pt x="2306172" y="0"/>
                </a:moveTo>
                <a:cubicBezTo>
                  <a:pt x="3704485" y="0"/>
                  <a:pt x="4838041" y="1133556"/>
                  <a:pt x="4838041" y="2531869"/>
                </a:cubicBezTo>
                <a:cubicBezTo>
                  <a:pt x="4838041" y="3930182"/>
                  <a:pt x="3704485" y="5063738"/>
                  <a:pt x="2306172" y="5063738"/>
                </a:cubicBezTo>
                <a:cubicBezTo>
                  <a:pt x="1344832" y="5063738"/>
                  <a:pt x="508631" y="4527956"/>
                  <a:pt x="79886" y="3738709"/>
                </a:cubicBezTo>
                <a:lnTo>
                  <a:pt x="0" y="3572876"/>
                </a:lnTo>
                <a:lnTo>
                  <a:pt x="0" y="1490863"/>
                </a:lnTo>
                <a:lnTo>
                  <a:pt x="79886" y="1325030"/>
                </a:lnTo>
                <a:cubicBezTo>
                  <a:pt x="508631" y="535783"/>
                  <a:pt x="1344832" y="0"/>
                  <a:pt x="2306172" y="0"/>
                </a:cubicBezTo>
                <a:close/>
              </a:path>
            </a:pathLst>
          </a:custGeom>
          <a:effectLst>
            <a:softEdge rad="0"/>
          </a:effectLst>
        </p:spPr>
      </p:pic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041D5CFC-9801-4865-A872-B3BE5F8321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0574" y="2421682"/>
            <a:ext cx="4977578" cy="3639289"/>
          </a:xfrm>
        </p:spPr>
        <p:txBody>
          <a:bodyPr anchor="ctr">
            <a:normAutofit/>
          </a:bodyPr>
          <a:lstStyle/>
          <a:p>
            <a:r>
              <a:rPr lang="ko-KR" altLang="en-US" sz="2000" dirty="0">
                <a:solidFill>
                  <a:srgbClr val="000000"/>
                </a:solidFill>
              </a:rPr>
              <a:t>다양한 나라사람을 </a:t>
            </a:r>
            <a:r>
              <a:rPr lang="ko-KR" altLang="en-US" sz="2000" dirty="0" err="1">
                <a:solidFill>
                  <a:srgbClr val="000000"/>
                </a:solidFill>
              </a:rPr>
              <a:t>만날수있음</a:t>
            </a:r>
            <a:endParaRPr lang="en-US" altLang="ko-KR" sz="2000" dirty="0">
              <a:solidFill>
                <a:srgbClr val="000000"/>
              </a:solidFill>
            </a:endParaRPr>
          </a:p>
          <a:p>
            <a:r>
              <a:rPr lang="ko-KR" altLang="en-US" sz="2000" dirty="0">
                <a:solidFill>
                  <a:srgbClr val="000000"/>
                </a:solidFill>
              </a:rPr>
              <a:t>저녁시간대에 </a:t>
            </a:r>
            <a:r>
              <a:rPr lang="ko-KR" altLang="en-US" sz="2000" dirty="0" err="1">
                <a:solidFill>
                  <a:srgbClr val="000000"/>
                </a:solidFill>
              </a:rPr>
              <a:t>라운지에모여</a:t>
            </a:r>
            <a:r>
              <a:rPr lang="ko-KR" altLang="en-US" sz="2000" dirty="0">
                <a:solidFill>
                  <a:srgbClr val="000000"/>
                </a:solidFill>
              </a:rPr>
              <a:t> 이야기</a:t>
            </a:r>
            <a:endParaRPr lang="en-US" altLang="ko-KR" sz="2000" dirty="0">
              <a:solidFill>
                <a:srgbClr val="000000"/>
              </a:solidFill>
            </a:endParaRPr>
          </a:p>
          <a:p>
            <a:r>
              <a:rPr lang="ko-KR" altLang="en-US" sz="2000" dirty="0" err="1">
                <a:solidFill>
                  <a:srgbClr val="000000"/>
                </a:solidFill>
              </a:rPr>
              <a:t>마음맞는사람과</a:t>
            </a:r>
            <a:r>
              <a:rPr lang="ko-KR" altLang="en-US" sz="2000" dirty="0">
                <a:solidFill>
                  <a:srgbClr val="000000"/>
                </a:solidFill>
              </a:rPr>
              <a:t> 여행을 </a:t>
            </a:r>
            <a:r>
              <a:rPr lang="ko-KR" altLang="en-US" sz="2000" dirty="0" err="1">
                <a:solidFill>
                  <a:srgbClr val="000000"/>
                </a:solidFill>
              </a:rPr>
              <a:t>즐길수있음</a:t>
            </a:r>
            <a:endParaRPr lang="en-US" sz="20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181959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B854194-185D-494D-905C-7C7CB2E30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608211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4F5FA0D-0104-4987-8241-EFF7C85B88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12191998" cy="6858000"/>
          </a:xfrm>
          <a:prstGeom prst="rect">
            <a:avLst/>
          </a:prstGeom>
          <a:gradFill>
            <a:gsLst>
              <a:gs pos="0">
                <a:schemeClr val="accent1">
                  <a:lumMod val="90000"/>
                </a:schemeClr>
              </a:gs>
              <a:gs pos="25000">
                <a:schemeClr val="accent1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2897127E-6CEF-446C-BE87-93B7C46E49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제목 1">
            <a:extLst>
              <a:ext uri="{FF2B5EF4-FFF2-40B4-BE49-F238E27FC236}">
                <a16:creationId xmlns:a16="http://schemas.microsoft.com/office/drawing/2014/main" id="{84A3AE50-B37C-407C-9C28-7910B3B3A4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79" y="2053641"/>
            <a:ext cx="3669161" cy="2760098"/>
          </a:xfrm>
        </p:spPr>
        <p:txBody>
          <a:bodyPr>
            <a:normAutofit/>
          </a:bodyPr>
          <a:lstStyle/>
          <a:p>
            <a:r>
              <a:rPr lang="ko-KR" altLang="en-US" dirty="0" err="1">
                <a:solidFill>
                  <a:srgbClr val="FFFFFF"/>
                </a:solidFill>
              </a:rPr>
              <a:t>일본관과관련영상</a:t>
            </a:r>
            <a:endParaRPr lang="ko-KR" altLang="en-US" dirty="0">
              <a:solidFill>
                <a:srgbClr val="FFFFFF"/>
              </a:solidFill>
            </a:endParaRP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FC7D2A89-0CF8-4DF5-8C56-5992BADD08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0574" y="801866"/>
            <a:ext cx="5306084" cy="5230634"/>
          </a:xfrm>
        </p:spPr>
        <p:txBody>
          <a:bodyPr anchor="ctr">
            <a:normAutofit/>
          </a:bodyPr>
          <a:lstStyle/>
          <a:p>
            <a:r>
              <a:rPr lang="ko-KR" altLang="en-US" sz="2400" dirty="0">
                <a:solidFill>
                  <a:srgbClr val="000000"/>
                </a:solidFill>
              </a:rPr>
              <a:t>일본지방 소도시여행</a:t>
            </a:r>
            <a:endParaRPr lang="en-US" altLang="ko-KR" sz="2400" dirty="0">
              <a:solidFill>
                <a:srgbClr val="000000"/>
              </a:solidFill>
            </a:endParaRPr>
          </a:p>
          <a:p>
            <a:pPr marL="0" indent="0">
              <a:buNone/>
            </a:pPr>
            <a:endParaRPr lang="en-US" altLang="ko-KR" sz="2400" dirty="0">
              <a:solidFill>
                <a:srgbClr val="000000"/>
              </a:solidFill>
            </a:endParaRPr>
          </a:p>
          <a:p>
            <a:pPr marL="0" indent="0">
              <a:buNone/>
            </a:pPr>
            <a:r>
              <a:rPr lang="en-US" altLang="ko-KR" sz="2400" dirty="0">
                <a:solidFill>
                  <a:srgbClr val="000000"/>
                </a:solidFill>
                <a:hlinkClick r:id="rId3"/>
              </a:rPr>
              <a:t>https://www.youtube.com/watch?v=KaYT4SQ_3HQ&amp;ab_channel=%EB%B0%A9%EA%B5%AC%EC%84%9DTV</a:t>
            </a:r>
            <a:endParaRPr lang="ko-KR" altLang="en-US" sz="24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289613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9A413B5C-706A-4D9D-9187-7140384751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/>
              <a:t>출처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04366AE3-94DE-4B05-9D22-2FCBDFA8A83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dirty="0"/>
              <a:t>나무위키</a:t>
            </a:r>
            <a:endParaRPr lang="en-US" altLang="ko-KR" dirty="0"/>
          </a:p>
          <a:p>
            <a:pPr marL="0" indent="0">
              <a:buNone/>
            </a:pPr>
            <a:endParaRPr lang="en-US" altLang="ko-KR" dirty="0"/>
          </a:p>
          <a:p>
            <a:r>
              <a:rPr lang="ko-KR" altLang="en-US" dirty="0"/>
              <a:t>이미지</a:t>
            </a:r>
            <a:r>
              <a:rPr lang="en-US" altLang="ko-KR" dirty="0"/>
              <a:t>: </a:t>
            </a:r>
            <a:r>
              <a:rPr lang="ko-KR" altLang="en-US" dirty="0"/>
              <a:t>구글</a:t>
            </a:r>
            <a:endParaRPr lang="en-US" altLang="ko-KR" dirty="0"/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58132878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01C9CC24-B375-4226-BF2B-61FADBBA696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CD70A28E-4FD8-4474-A206-E15B5EBB303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1084747"/>
            <a:ext cx="12188952" cy="3294207"/>
          </a:xfrm>
          <a:prstGeom prst="rect">
            <a:avLst/>
          </a:prstGeom>
          <a:gradFill>
            <a:gsLst>
              <a:gs pos="0">
                <a:schemeClr val="accent1">
                  <a:lumMod val="90000"/>
                </a:schemeClr>
              </a:gs>
              <a:gs pos="25000">
                <a:schemeClr val="accent1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39647E21-5366-4638-AC97-D8CD4111EB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235" r="8214" b="45501"/>
          <a:stretch>
            <a:fillRect/>
          </a:stretch>
        </p:blipFill>
        <p:spPr>
          <a:xfrm flipV="1">
            <a:off x="0" y="0"/>
            <a:ext cx="12191999" cy="4473360"/>
          </a:xfrm>
          <a:custGeom>
            <a:avLst/>
            <a:gdLst>
              <a:gd name="connsiteX0" fmla="*/ 0 w 12191999"/>
              <a:gd name="connsiteY0" fmla="*/ 4473360 h 4473360"/>
              <a:gd name="connsiteX1" fmla="*/ 12191999 w 12191999"/>
              <a:gd name="connsiteY1" fmla="*/ 4473360 h 4473360"/>
              <a:gd name="connsiteX2" fmla="*/ 12191999 w 12191999"/>
              <a:gd name="connsiteY2" fmla="*/ 0 h 4473360"/>
              <a:gd name="connsiteX3" fmla="*/ 0 w 12191999"/>
              <a:gd name="connsiteY3" fmla="*/ 0 h 44733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1999" h="4473360">
                <a:moveTo>
                  <a:pt x="0" y="4473360"/>
                </a:moveTo>
                <a:lnTo>
                  <a:pt x="12191999" y="4473360"/>
                </a:lnTo>
                <a:lnTo>
                  <a:pt x="12191999" y="0"/>
                </a:lnTo>
                <a:lnTo>
                  <a:pt x="0" y="0"/>
                </a:lnTo>
                <a:close/>
              </a:path>
            </a:pathLst>
          </a:custGeom>
        </p:spPr>
      </p:pic>
      <p:sp>
        <p:nvSpPr>
          <p:cNvPr id="2" name="제목 1">
            <a:extLst>
              <a:ext uri="{FF2B5EF4-FFF2-40B4-BE49-F238E27FC236}">
                <a16:creationId xmlns:a16="http://schemas.microsoft.com/office/drawing/2014/main" id="{C4C25065-F825-4B34-B1ED-C7EB2690D7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3925" y="2076450"/>
            <a:ext cx="10684151" cy="1345134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 latinLnBrk="0"/>
            <a:r>
              <a:rPr lang="ko-KR" altLang="en-US" sz="5600" dirty="0">
                <a:solidFill>
                  <a:srgbClr val="FFFFFF"/>
                </a:solidFill>
              </a:rPr>
              <a:t>감사합니다</a:t>
            </a:r>
            <a:endParaRPr lang="en-US" altLang="ko-KR" sz="5600" kern="1200" dirty="0">
              <a:solidFill>
                <a:srgbClr val="FFFFFF"/>
              </a:solidFill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40494347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23962611-DFD5-4092-AAFD-559E3DFCE2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5488" y="0"/>
            <a:ext cx="10910292" cy="6858000"/>
          </a:xfrm>
          <a:prstGeom prst="rect">
            <a:avLst/>
          </a:prstGeom>
          <a:gradFill>
            <a:gsLst>
              <a:gs pos="0">
                <a:schemeClr val="accent1">
                  <a:lumMod val="90000"/>
                </a:schemeClr>
              </a:gs>
              <a:gs pos="25000">
                <a:schemeClr val="accent1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2270F1FA-0425-408F-9861-80BF5AFB27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제목 1">
            <a:extLst>
              <a:ext uri="{FF2B5EF4-FFF2-40B4-BE49-F238E27FC236}">
                <a16:creationId xmlns:a16="http://schemas.microsoft.com/office/drawing/2014/main" id="{52D65EAF-182A-4EB5-9C6E-FD4D12A7CAF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045368" y="2043663"/>
            <a:ext cx="6105194" cy="2031055"/>
          </a:xfrm>
        </p:spPr>
        <p:txBody>
          <a:bodyPr>
            <a:normAutofit/>
          </a:bodyPr>
          <a:lstStyle/>
          <a:p>
            <a:r>
              <a:rPr lang="en-US" altLang="ko-KR" dirty="0">
                <a:solidFill>
                  <a:srgbClr val="FFFFFF"/>
                </a:solidFill>
              </a:rPr>
              <a:t>1.</a:t>
            </a:r>
            <a:r>
              <a:rPr lang="ko-KR" altLang="en-US" dirty="0">
                <a:solidFill>
                  <a:srgbClr val="FFFFFF"/>
                </a:solidFill>
              </a:rPr>
              <a:t>일본의 </a:t>
            </a:r>
            <a:br>
              <a:rPr lang="en-US" altLang="ko-KR" dirty="0">
                <a:solidFill>
                  <a:srgbClr val="FFFFFF"/>
                </a:solidFill>
              </a:rPr>
            </a:br>
            <a:r>
              <a:rPr lang="ko-KR" altLang="en-US" dirty="0">
                <a:solidFill>
                  <a:srgbClr val="FFFFFF"/>
                </a:solidFill>
              </a:rPr>
              <a:t>관광자원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49357041-1B03-4CB8-9294-E0223DD1E01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045368" y="4074718"/>
            <a:ext cx="6105194" cy="682079"/>
          </a:xfrm>
        </p:spPr>
        <p:txBody>
          <a:bodyPr>
            <a:normAutofit/>
          </a:bodyPr>
          <a:lstStyle/>
          <a:p>
            <a:endParaRPr lang="ko-KR" alt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295636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49CD2D09-B1BB-4DF5-9E1C-3D21B21EDE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920431" y="0"/>
            <a:ext cx="6271569" cy="6858000"/>
          </a:xfrm>
          <a:prstGeom prst="rect">
            <a:avLst/>
          </a:prstGeom>
          <a:gradFill>
            <a:gsLst>
              <a:gs pos="0">
                <a:schemeClr val="accent1">
                  <a:lumMod val="100000"/>
                  <a:alpha val="82000"/>
                </a:schemeClr>
              </a:gs>
              <a:gs pos="25000">
                <a:schemeClr val="accent1">
                  <a:alpha val="60000"/>
                </a:schemeClr>
              </a:gs>
              <a:gs pos="94000">
                <a:schemeClr val="bg2">
                  <a:lumMod val="75000"/>
                </a:schemeClr>
              </a:gs>
              <a:gs pos="100000">
                <a:schemeClr val="bg2">
                  <a:lumMod val="7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83355637-BA71-4F63-94C9-E77BF81BDFC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제목 1">
            <a:extLst>
              <a:ext uri="{FF2B5EF4-FFF2-40B4-BE49-F238E27FC236}">
                <a16:creationId xmlns:a16="http://schemas.microsoft.com/office/drawing/2014/main" id="{671D3A5D-8C93-4B62-91F4-6AB04C2B0C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4998" y="798445"/>
            <a:ext cx="4803636" cy="1311664"/>
          </a:xfrm>
        </p:spPr>
        <p:txBody>
          <a:bodyPr>
            <a:normAutofit/>
          </a:bodyPr>
          <a:lstStyle/>
          <a:p>
            <a:r>
              <a:rPr lang="ko-KR" altLang="en-US">
                <a:solidFill>
                  <a:srgbClr val="000000"/>
                </a:solidFill>
              </a:rPr>
              <a:t>온천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E27A54DC-1ACC-402E-998A-C168B3BCB1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4997" y="2272143"/>
            <a:ext cx="4706803" cy="3788830"/>
          </a:xfrm>
        </p:spPr>
        <p:txBody>
          <a:bodyPr anchor="ctr">
            <a:normAutofit/>
          </a:bodyPr>
          <a:lstStyle/>
          <a:p>
            <a:r>
              <a:rPr lang="ko-KR" altLang="en-US" sz="2000" dirty="0">
                <a:solidFill>
                  <a:srgbClr val="000000"/>
                </a:solidFill>
              </a:rPr>
              <a:t>일본은 화산섬 온천발달</a:t>
            </a:r>
            <a:endParaRPr lang="en-US" altLang="ko-KR" sz="2000" dirty="0">
              <a:solidFill>
                <a:srgbClr val="000000"/>
              </a:solidFill>
            </a:endParaRPr>
          </a:p>
          <a:p>
            <a:r>
              <a:rPr lang="ko-KR" altLang="en-US" sz="2000" dirty="0">
                <a:solidFill>
                  <a:srgbClr val="000000"/>
                </a:solidFill>
              </a:rPr>
              <a:t>지역 온천발달</a:t>
            </a:r>
            <a:endParaRPr lang="en-US" altLang="ko-KR" sz="2000" dirty="0">
              <a:solidFill>
                <a:srgbClr val="000000"/>
              </a:solidFill>
            </a:endParaRPr>
          </a:p>
          <a:p>
            <a:r>
              <a:rPr lang="ko-KR" altLang="en-US" sz="2000" dirty="0">
                <a:solidFill>
                  <a:srgbClr val="000000"/>
                </a:solidFill>
              </a:rPr>
              <a:t>국내 </a:t>
            </a:r>
            <a:r>
              <a:rPr lang="ko-KR" altLang="en-US" sz="2000" dirty="0" err="1">
                <a:solidFill>
                  <a:srgbClr val="000000"/>
                </a:solidFill>
              </a:rPr>
              <a:t>국외방문활발</a:t>
            </a:r>
            <a:endParaRPr lang="ko-KR" altLang="en-US" sz="2000" dirty="0">
              <a:solidFill>
                <a:srgbClr val="000000"/>
              </a:solidFill>
            </a:endParaRPr>
          </a:p>
        </p:txBody>
      </p:sp>
      <p:sp>
        <p:nvSpPr>
          <p:cNvPr id="14" name="Freeform 49">
            <a:extLst>
              <a:ext uri="{FF2B5EF4-FFF2-40B4-BE49-F238E27FC236}">
                <a16:creationId xmlns:a16="http://schemas.microsoft.com/office/drawing/2014/main" id="{967C29FE-FD32-4AFB-AD20-DBDF5864B2D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713915" y="590635"/>
            <a:ext cx="5478085" cy="6276841"/>
          </a:xfrm>
          <a:custGeom>
            <a:avLst/>
            <a:gdLst>
              <a:gd name="connsiteX0" fmla="*/ 2178155 w 5478085"/>
              <a:gd name="connsiteY0" fmla="*/ 0 h 6276841"/>
              <a:gd name="connsiteX1" fmla="*/ 5478085 w 5478085"/>
              <a:gd name="connsiteY1" fmla="*/ 3299930 h 6276841"/>
              <a:gd name="connsiteX2" fmla="*/ 3751098 w 5478085"/>
              <a:gd name="connsiteY2" fmla="*/ 6201577 h 6276841"/>
              <a:gd name="connsiteX3" fmla="*/ 3594858 w 5478085"/>
              <a:gd name="connsiteY3" fmla="*/ 6276841 h 6276841"/>
              <a:gd name="connsiteX4" fmla="*/ 761453 w 5478085"/>
              <a:gd name="connsiteY4" fmla="*/ 6276841 h 6276841"/>
              <a:gd name="connsiteX5" fmla="*/ 605213 w 5478085"/>
              <a:gd name="connsiteY5" fmla="*/ 6201577 h 6276841"/>
              <a:gd name="connsiteX6" fmla="*/ 79093 w 5478085"/>
              <a:gd name="connsiteY6" fmla="*/ 5846317 h 6276841"/>
              <a:gd name="connsiteX7" fmla="*/ 0 w 5478085"/>
              <a:gd name="connsiteY7" fmla="*/ 5774432 h 6276841"/>
              <a:gd name="connsiteX8" fmla="*/ 0 w 5478085"/>
              <a:gd name="connsiteY8" fmla="*/ 825429 h 6276841"/>
              <a:gd name="connsiteX9" fmla="*/ 79093 w 5478085"/>
              <a:gd name="connsiteY9" fmla="*/ 753544 h 6276841"/>
              <a:gd name="connsiteX10" fmla="*/ 2178155 w 5478085"/>
              <a:gd name="connsiteY10" fmla="*/ 0 h 62768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5478085" h="6276841">
                <a:moveTo>
                  <a:pt x="2178155" y="0"/>
                </a:moveTo>
                <a:cubicBezTo>
                  <a:pt x="4000656" y="0"/>
                  <a:pt x="5478085" y="1477429"/>
                  <a:pt x="5478085" y="3299930"/>
                </a:cubicBezTo>
                <a:cubicBezTo>
                  <a:pt x="5478085" y="4552900"/>
                  <a:pt x="4779769" y="5642769"/>
                  <a:pt x="3751098" y="6201577"/>
                </a:cubicBezTo>
                <a:lnTo>
                  <a:pt x="3594858" y="6276841"/>
                </a:lnTo>
                <a:lnTo>
                  <a:pt x="761453" y="6276841"/>
                </a:lnTo>
                <a:lnTo>
                  <a:pt x="605213" y="6201577"/>
                </a:lnTo>
                <a:cubicBezTo>
                  <a:pt x="418182" y="6099975"/>
                  <a:pt x="242071" y="5980818"/>
                  <a:pt x="79093" y="5846317"/>
                </a:cubicBezTo>
                <a:lnTo>
                  <a:pt x="0" y="5774432"/>
                </a:lnTo>
                <a:lnTo>
                  <a:pt x="0" y="825429"/>
                </a:lnTo>
                <a:lnTo>
                  <a:pt x="79093" y="753544"/>
                </a:lnTo>
                <a:cubicBezTo>
                  <a:pt x="649516" y="282789"/>
                  <a:pt x="1380811" y="0"/>
                  <a:pt x="2178155" y="0"/>
                </a:cubicBezTo>
                <a:close/>
              </a:path>
            </a:pathLst>
          </a:custGeom>
          <a:solidFill>
            <a:srgbClr val="FFFFFF"/>
          </a:solidFill>
          <a:ln>
            <a:gradFill>
              <a:gsLst>
                <a:gs pos="0">
                  <a:schemeClr val="accent1">
                    <a:lumMod val="40000"/>
                    <a:lumOff val="60000"/>
                  </a:schemeClr>
                </a:gs>
                <a:gs pos="23000">
                  <a:schemeClr val="accent1">
                    <a:lumMod val="45000"/>
                    <a:lumOff val="55000"/>
                  </a:schemeClr>
                </a:gs>
                <a:gs pos="83000">
                  <a:schemeClr val="accent3"/>
                </a:gs>
                <a:gs pos="100000">
                  <a:schemeClr val="accent3"/>
                </a:gs>
              </a:gsLst>
              <a:lin ang="5400000" scaled="1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5" name="그림 4" descr="실외, 수영이(가) 표시된 사진&#10;&#10;자동 생성된 설명">
            <a:extLst>
              <a:ext uri="{FF2B5EF4-FFF2-40B4-BE49-F238E27FC236}">
                <a16:creationId xmlns:a16="http://schemas.microsoft.com/office/drawing/2014/main" id="{49F7C8B1-B015-4F47-9014-E7A246FCBA4F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404" r="14504"/>
          <a:stretch/>
        </p:blipFill>
        <p:spPr>
          <a:xfrm>
            <a:off x="6893318" y="770037"/>
            <a:ext cx="5298683" cy="6097438"/>
          </a:xfrm>
          <a:custGeom>
            <a:avLst/>
            <a:gdLst/>
            <a:ahLst/>
            <a:cxnLst/>
            <a:rect l="l" t="t" r="r" b="b"/>
            <a:pathLst>
              <a:path w="5298683" h="6097438">
                <a:moveTo>
                  <a:pt x="3120528" y="0"/>
                </a:moveTo>
                <a:cubicBezTo>
                  <a:pt x="3874524" y="0"/>
                  <a:pt x="4566062" y="267415"/>
                  <a:pt x="5105473" y="712577"/>
                </a:cubicBezTo>
                <a:lnTo>
                  <a:pt x="5298683" y="888178"/>
                </a:lnTo>
                <a:lnTo>
                  <a:pt x="5298683" y="5352876"/>
                </a:lnTo>
                <a:lnTo>
                  <a:pt x="5105473" y="5528477"/>
                </a:lnTo>
                <a:cubicBezTo>
                  <a:pt x="4874296" y="5719261"/>
                  <a:pt x="4615179" y="5877397"/>
                  <a:pt x="4335177" y="5995828"/>
                </a:cubicBezTo>
                <a:lnTo>
                  <a:pt x="4057556" y="6097438"/>
                </a:lnTo>
                <a:lnTo>
                  <a:pt x="2183499" y="6097438"/>
                </a:lnTo>
                <a:lnTo>
                  <a:pt x="1905878" y="5995828"/>
                </a:lnTo>
                <a:cubicBezTo>
                  <a:pt x="785873" y="5522106"/>
                  <a:pt x="0" y="4413092"/>
                  <a:pt x="0" y="3120527"/>
                </a:cubicBezTo>
                <a:cubicBezTo>
                  <a:pt x="0" y="1397108"/>
                  <a:pt x="1397108" y="0"/>
                  <a:pt x="3120528" y="0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23697323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F56F5174-31D9-4DBB-AAB7-A1FD7BDB13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5614875" cy="6858000"/>
          </a:xfrm>
          <a:prstGeom prst="rect">
            <a:avLst/>
          </a:prstGeom>
          <a:gradFill>
            <a:gsLst>
              <a:gs pos="0">
                <a:schemeClr val="accent1">
                  <a:lumMod val="100000"/>
                  <a:alpha val="82000"/>
                </a:schemeClr>
              </a:gs>
              <a:gs pos="25000">
                <a:schemeClr val="accent1">
                  <a:alpha val="60000"/>
                </a:schemeClr>
              </a:gs>
              <a:gs pos="94000">
                <a:schemeClr val="bg2">
                  <a:lumMod val="75000"/>
                </a:schemeClr>
              </a:gs>
              <a:gs pos="100000">
                <a:schemeClr val="bg2">
                  <a:lumMod val="7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AE113210-7872-481A-ADE6-3A05CCAF5E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제목 1">
            <a:extLst>
              <a:ext uri="{FF2B5EF4-FFF2-40B4-BE49-F238E27FC236}">
                <a16:creationId xmlns:a16="http://schemas.microsoft.com/office/drawing/2014/main" id="{0E74D41C-87F4-49F9-BB48-1433490AE0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4105" y="802955"/>
            <a:ext cx="4977976" cy="1454051"/>
          </a:xfrm>
        </p:spPr>
        <p:txBody>
          <a:bodyPr>
            <a:normAutofit/>
          </a:bodyPr>
          <a:lstStyle/>
          <a:p>
            <a:r>
              <a:rPr lang="ko-KR" altLang="en-US" dirty="0">
                <a:solidFill>
                  <a:srgbClr val="000000"/>
                </a:solidFill>
              </a:rPr>
              <a:t>지역문화</a:t>
            </a:r>
          </a:p>
        </p:txBody>
      </p:sp>
      <p:sp>
        <p:nvSpPr>
          <p:cNvPr id="14" name="Freeform 62">
            <a:extLst>
              <a:ext uri="{FF2B5EF4-FFF2-40B4-BE49-F238E27FC236}">
                <a16:creationId xmlns:a16="http://schemas.microsoft.com/office/drawing/2014/main" id="{F9A95BEE-6BB1-4A28-A8E6-A34B2E42EF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738619"/>
            <a:ext cx="5000438" cy="5400962"/>
          </a:xfrm>
          <a:custGeom>
            <a:avLst/>
            <a:gdLst>
              <a:gd name="connsiteX0" fmla="*/ 2299956 w 5000438"/>
              <a:gd name="connsiteY0" fmla="*/ 0 h 5400962"/>
              <a:gd name="connsiteX1" fmla="*/ 5000438 w 5000438"/>
              <a:gd name="connsiteY1" fmla="*/ 2700481 h 5400962"/>
              <a:gd name="connsiteX2" fmla="*/ 2299956 w 5000438"/>
              <a:gd name="connsiteY2" fmla="*/ 5400962 h 5400962"/>
              <a:gd name="connsiteX3" fmla="*/ 60675 w 5000438"/>
              <a:gd name="connsiteY3" fmla="*/ 4210346 h 5400962"/>
              <a:gd name="connsiteX4" fmla="*/ 0 w 5000438"/>
              <a:gd name="connsiteY4" fmla="*/ 4110472 h 5400962"/>
              <a:gd name="connsiteX5" fmla="*/ 0 w 5000438"/>
              <a:gd name="connsiteY5" fmla="*/ 1290491 h 5400962"/>
              <a:gd name="connsiteX6" fmla="*/ 60675 w 5000438"/>
              <a:gd name="connsiteY6" fmla="*/ 1190617 h 5400962"/>
              <a:gd name="connsiteX7" fmla="*/ 2299956 w 5000438"/>
              <a:gd name="connsiteY7" fmla="*/ 0 h 54009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000438" h="5400962">
                <a:moveTo>
                  <a:pt x="2299956" y="0"/>
                </a:moveTo>
                <a:cubicBezTo>
                  <a:pt x="3791390" y="0"/>
                  <a:pt x="5000438" y="1209047"/>
                  <a:pt x="5000438" y="2700481"/>
                </a:cubicBezTo>
                <a:cubicBezTo>
                  <a:pt x="5000438" y="4191915"/>
                  <a:pt x="3791390" y="5400962"/>
                  <a:pt x="2299956" y="5400962"/>
                </a:cubicBezTo>
                <a:cubicBezTo>
                  <a:pt x="1367810" y="5400962"/>
                  <a:pt x="545971" y="4928678"/>
                  <a:pt x="60675" y="4210346"/>
                </a:cubicBezTo>
                <a:lnTo>
                  <a:pt x="0" y="4110472"/>
                </a:lnTo>
                <a:lnTo>
                  <a:pt x="0" y="1290491"/>
                </a:lnTo>
                <a:lnTo>
                  <a:pt x="60675" y="1190617"/>
                </a:lnTo>
                <a:cubicBezTo>
                  <a:pt x="545971" y="472284"/>
                  <a:pt x="1367810" y="0"/>
                  <a:pt x="2299956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5" name="그림 4" descr="텍스트, 실외, 집, 오래된이(가) 표시된 사진&#10;&#10;자동 생성된 설명">
            <a:extLst>
              <a:ext uri="{FF2B5EF4-FFF2-40B4-BE49-F238E27FC236}">
                <a16:creationId xmlns:a16="http://schemas.microsoft.com/office/drawing/2014/main" id="{1F992E93-A03F-4F96-B256-34C08E4B7E6D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666" r="19089" b="-1"/>
          <a:stretch/>
        </p:blipFill>
        <p:spPr>
          <a:xfrm>
            <a:off x="20" y="907231"/>
            <a:ext cx="4838021" cy="5063738"/>
          </a:xfrm>
          <a:custGeom>
            <a:avLst/>
            <a:gdLst/>
            <a:ahLst/>
            <a:cxnLst/>
            <a:rect l="l" t="t" r="r" b="b"/>
            <a:pathLst>
              <a:path w="4838041" h="5063738">
                <a:moveTo>
                  <a:pt x="2306172" y="0"/>
                </a:moveTo>
                <a:cubicBezTo>
                  <a:pt x="3704485" y="0"/>
                  <a:pt x="4838041" y="1133556"/>
                  <a:pt x="4838041" y="2531869"/>
                </a:cubicBezTo>
                <a:cubicBezTo>
                  <a:pt x="4838041" y="3930182"/>
                  <a:pt x="3704485" y="5063738"/>
                  <a:pt x="2306172" y="5063738"/>
                </a:cubicBezTo>
                <a:cubicBezTo>
                  <a:pt x="1344832" y="5063738"/>
                  <a:pt x="508631" y="4527956"/>
                  <a:pt x="79886" y="3738709"/>
                </a:cubicBezTo>
                <a:lnTo>
                  <a:pt x="0" y="3572876"/>
                </a:lnTo>
                <a:lnTo>
                  <a:pt x="0" y="1490863"/>
                </a:lnTo>
                <a:lnTo>
                  <a:pt x="79886" y="1325030"/>
                </a:lnTo>
                <a:cubicBezTo>
                  <a:pt x="508631" y="535783"/>
                  <a:pt x="1344832" y="0"/>
                  <a:pt x="2306172" y="0"/>
                </a:cubicBezTo>
                <a:close/>
              </a:path>
            </a:pathLst>
          </a:custGeom>
          <a:effectLst>
            <a:softEdge rad="0"/>
          </a:effectLst>
        </p:spPr>
      </p:pic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44195F3C-C75E-4CD3-BE6C-5B3B3BC075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0574" y="2421682"/>
            <a:ext cx="4977578" cy="3639289"/>
          </a:xfrm>
        </p:spPr>
        <p:txBody>
          <a:bodyPr anchor="ctr">
            <a:normAutofit/>
          </a:bodyPr>
          <a:lstStyle/>
          <a:p>
            <a:r>
              <a:rPr lang="ko-KR" altLang="en-US" sz="2000" dirty="0">
                <a:solidFill>
                  <a:srgbClr val="000000"/>
                </a:solidFill>
              </a:rPr>
              <a:t>수도에 편향되지않은 관광객수</a:t>
            </a:r>
            <a:endParaRPr lang="en-US" altLang="ko-KR" sz="2000" dirty="0">
              <a:solidFill>
                <a:srgbClr val="000000"/>
              </a:solidFill>
            </a:endParaRPr>
          </a:p>
          <a:p>
            <a:r>
              <a:rPr lang="ko-KR" altLang="en-US" sz="2000" dirty="0">
                <a:solidFill>
                  <a:srgbClr val="000000"/>
                </a:solidFill>
              </a:rPr>
              <a:t>지역 고유의 문화재계승</a:t>
            </a:r>
            <a:endParaRPr lang="en-US" altLang="ko-KR" sz="2000" dirty="0">
              <a:solidFill>
                <a:srgbClr val="000000"/>
              </a:solidFill>
            </a:endParaRPr>
          </a:p>
          <a:p>
            <a:r>
              <a:rPr lang="ko-KR" altLang="en-US" sz="2000" dirty="0">
                <a:solidFill>
                  <a:srgbClr val="000000"/>
                </a:solidFill>
              </a:rPr>
              <a:t>오래된 노포유지</a:t>
            </a:r>
            <a:endParaRPr lang="en-US" altLang="ko-KR" sz="2000" dirty="0">
              <a:solidFill>
                <a:srgbClr val="000000"/>
              </a:solidFill>
            </a:endParaRPr>
          </a:p>
          <a:p>
            <a:r>
              <a:rPr lang="ko-KR" altLang="en-US" sz="2000" dirty="0">
                <a:solidFill>
                  <a:srgbClr val="000000"/>
                </a:solidFill>
              </a:rPr>
              <a:t>적은 대형 프랜차이즈 숫자</a:t>
            </a:r>
            <a:endParaRPr lang="en-US" altLang="ko-KR" sz="2000" dirty="0">
              <a:solidFill>
                <a:srgbClr val="000000"/>
              </a:solidFill>
            </a:endParaRPr>
          </a:p>
          <a:p>
            <a:endParaRPr lang="ko-KR" altLang="en-US" sz="20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83618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F56F5174-31D9-4DBB-AAB7-A1FD7BDB13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5614875" cy="6858000"/>
          </a:xfrm>
          <a:prstGeom prst="rect">
            <a:avLst/>
          </a:prstGeom>
          <a:gradFill>
            <a:gsLst>
              <a:gs pos="0">
                <a:schemeClr val="accent1">
                  <a:lumMod val="100000"/>
                  <a:alpha val="82000"/>
                </a:schemeClr>
              </a:gs>
              <a:gs pos="25000">
                <a:schemeClr val="accent1">
                  <a:alpha val="60000"/>
                </a:schemeClr>
              </a:gs>
              <a:gs pos="94000">
                <a:schemeClr val="bg2">
                  <a:lumMod val="75000"/>
                </a:schemeClr>
              </a:gs>
              <a:gs pos="100000">
                <a:schemeClr val="bg2">
                  <a:lumMod val="7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AE113210-7872-481A-ADE6-3A05CCAF5E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제목 1">
            <a:extLst>
              <a:ext uri="{FF2B5EF4-FFF2-40B4-BE49-F238E27FC236}">
                <a16:creationId xmlns:a16="http://schemas.microsoft.com/office/drawing/2014/main" id="{7CE17903-ADBD-4008-BF80-3D224A3E73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4105" y="802955"/>
            <a:ext cx="4977976" cy="1454051"/>
          </a:xfrm>
        </p:spPr>
        <p:txBody>
          <a:bodyPr>
            <a:normAutofit/>
          </a:bodyPr>
          <a:lstStyle/>
          <a:p>
            <a:r>
              <a:rPr lang="ko-KR" altLang="en-US">
                <a:solidFill>
                  <a:srgbClr val="000000"/>
                </a:solidFill>
              </a:rPr>
              <a:t>서브컬쳐</a:t>
            </a:r>
          </a:p>
        </p:txBody>
      </p:sp>
      <p:sp>
        <p:nvSpPr>
          <p:cNvPr id="14" name="Freeform 62">
            <a:extLst>
              <a:ext uri="{FF2B5EF4-FFF2-40B4-BE49-F238E27FC236}">
                <a16:creationId xmlns:a16="http://schemas.microsoft.com/office/drawing/2014/main" id="{F9A95BEE-6BB1-4A28-A8E6-A34B2E42EF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738619"/>
            <a:ext cx="5000438" cy="5400962"/>
          </a:xfrm>
          <a:custGeom>
            <a:avLst/>
            <a:gdLst>
              <a:gd name="connsiteX0" fmla="*/ 2299956 w 5000438"/>
              <a:gd name="connsiteY0" fmla="*/ 0 h 5400962"/>
              <a:gd name="connsiteX1" fmla="*/ 5000438 w 5000438"/>
              <a:gd name="connsiteY1" fmla="*/ 2700481 h 5400962"/>
              <a:gd name="connsiteX2" fmla="*/ 2299956 w 5000438"/>
              <a:gd name="connsiteY2" fmla="*/ 5400962 h 5400962"/>
              <a:gd name="connsiteX3" fmla="*/ 60675 w 5000438"/>
              <a:gd name="connsiteY3" fmla="*/ 4210346 h 5400962"/>
              <a:gd name="connsiteX4" fmla="*/ 0 w 5000438"/>
              <a:gd name="connsiteY4" fmla="*/ 4110472 h 5400962"/>
              <a:gd name="connsiteX5" fmla="*/ 0 w 5000438"/>
              <a:gd name="connsiteY5" fmla="*/ 1290491 h 5400962"/>
              <a:gd name="connsiteX6" fmla="*/ 60675 w 5000438"/>
              <a:gd name="connsiteY6" fmla="*/ 1190617 h 5400962"/>
              <a:gd name="connsiteX7" fmla="*/ 2299956 w 5000438"/>
              <a:gd name="connsiteY7" fmla="*/ 0 h 54009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000438" h="5400962">
                <a:moveTo>
                  <a:pt x="2299956" y="0"/>
                </a:moveTo>
                <a:cubicBezTo>
                  <a:pt x="3791390" y="0"/>
                  <a:pt x="5000438" y="1209047"/>
                  <a:pt x="5000438" y="2700481"/>
                </a:cubicBezTo>
                <a:cubicBezTo>
                  <a:pt x="5000438" y="4191915"/>
                  <a:pt x="3791390" y="5400962"/>
                  <a:pt x="2299956" y="5400962"/>
                </a:cubicBezTo>
                <a:cubicBezTo>
                  <a:pt x="1367810" y="5400962"/>
                  <a:pt x="545971" y="4928678"/>
                  <a:pt x="60675" y="4210346"/>
                </a:cubicBezTo>
                <a:lnTo>
                  <a:pt x="0" y="4110472"/>
                </a:lnTo>
                <a:lnTo>
                  <a:pt x="0" y="1290491"/>
                </a:lnTo>
                <a:lnTo>
                  <a:pt x="60675" y="1190617"/>
                </a:lnTo>
                <a:cubicBezTo>
                  <a:pt x="545971" y="472284"/>
                  <a:pt x="1367810" y="0"/>
                  <a:pt x="2299956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5" name="그림 4" descr="텍스트, 구름, 자연이(가) 표시된 사진&#10;&#10;자동 생성된 설명">
            <a:extLst>
              <a:ext uri="{FF2B5EF4-FFF2-40B4-BE49-F238E27FC236}">
                <a16:creationId xmlns:a16="http://schemas.microsoft.com/office/drawing/2014/main" id="{246FA3FD-6196-4DFD-9AD7-29C38DDF8202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723" r="24731" b="1"/>
          <a:stretch/>
        </p:blipFill>
        <p:spPr>
          <a:xfrm>
            <a:off x="20" y="907231"/>
            <a:ext cx="4838021" cy="5063738"/>
          </a:xfrm>
          <a:custGeom>
            <a:avLst/>
            <a:gdLst/>
            <a:ahLst/>
            <a:cxnLst/>
            <a:rect l="l" t="t" r="r" b="b"/>
            <a:pathLst>
              <a:path w="4838041" h="5063738">
                <a:moveTo>
                  <a:pt x="2306172" y="0"/>
                </a:moveTo>
                <a:cubicBezTo>
                  <a:pt x="3704485" y="0"/>
                  <a:pt x="4838041" y="1133556"/>
                  <a:pt x="4838041" y="2531869"/>
                </a:cubicBezTo>
                <a:cubicBezTo>
                  <a:pt x="4838041" y="3930182"/>
                  <a:pt x="3704485" y="5063738"/>
                  <a:pt x="2306172" y="5063738"/>
                </a:cubicBezTo>
                <a:cubicBezTo>
                  <a:pt x="1344832" y="5063738"/>
                  <a:pt x="508631" y="4527956"/>
                  <a:pt x="79886" y="3738709"/>
                </a:cubicBezTo>
                <a:lnTo>
                  <a:pt x="0" y="3572876"/>
                </a:lnTo>
                <a:lnTo>
                  <a:pt x="0" y="1490863"/>
                </a:lnTo>
                <a:lnTo>
                  <a:pt x="79886" y="1325030"/>
                </a:lnTo>
                <a:cubicBezTo>
                  <a:pt x="508631" y="535783"/>
                  <a:pt x="1344832" y="0"/>
                  <a:pt x="2306172" y="0"/>
                </a:cubicBezTo>
                <a:close/>
              </a:path>
            </a:pathLst>
          </a:custGeom>
          <a:effectLst>
            <a:softEdge rad="0"/>
          </a:effectLst>
        </p:spPr>
      </p:pic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499DA180-D958-49F6-BE44-AAD2B4FAD3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0574" y="2421682"/>
            <a:ext cx="4977578" cy="3639289"/>
          </a:xfrm>
        </p:spPr>
        <p:txBody>
          <a:bodyPr anchor="ctr">
            <a:normAutofit/>
          </a:bodyPr>
          <a:lstStyle/>
          <a:p>
            <a:r>
              <a:rPr lang="ko-KR" altLang="en-US" sz="2000" dirty="0">
                <a:solidFill>
                  <a:srgbClr val="000000"/>
                </a:solidFill>
              </a:rPr>
              <a:t>마니아층의 일본방문</a:t>
            </a:r>
            <a:endParaRPr lang="en-US" altLang="ko-KR" sz="2000" dirty="0">
              <a:solidFill>
                <a:srgbClr val="000000"/>
              </a:solidFill>
            </a:endParaRPr>
          </a:p>
          <a:p>
            <a:r>
              <a:rPr lang="ko-KR" altLang="en-US" sz="2000" dirty="0">
                <a:solidFill>
                  <a:srgbClr val="000000"/>
                </a:solidFill>
              </a:rPr>
              <a:t>넓은 전파력으로 세계각지의 관광객</a:t>
            </a:r>
            <a:endParaRPr lang="en-US" altLang="ko-KR" sz="2000" dirty="0">
              <a:solidFill>
                <a:srgbClr val="000000"/>
              </a:solidFill>
            </a:endParaRPr>
          </a:p>
          <a:p>
            <a:r>
              <a:rPr lang="ko-KR" altLang="en-US" sz="2000" dirty="0">
                <a:solidFill>
                  <a:srgbClr val="000000"/>
                </a:solidFill>
              </a:rPr>
              <a:t>다양한 상품판매로 수익</a:t>
            </a:r>
          </a:p>
        </p:txBody>
      </p:sp>
    </p:spTree>
    <p:extLst>
      <p:ext uri="{BB962C8B-B14F-4D97-AF65-F5344CB8AC3E}">
        <p14:creationId xmlns:p14="http://schemas.microsoft.com/office/powerpoint/2010/main" val="20966457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1">
            <a:extLst>
              <a:ext uri="{FF2B5EF4-FFF2-40B4-BE49-F238E27FC236}">
                <a16:creationId xmlns:a16="http://schemas.microsoft.com/office/drawing/2014/main" id="{F56F5174-31D9-4DBB-AAB7-A1FD7BDB13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5614875" cy="6858000"/>
          </a:xfrm>
          <a:prstGeom prst="rect">
            <a:avLst/>
          </a:prstGeom>
          <a:gradFill>
            <a:gsLst>
              <a:gs pos="0">
                <a:schemeClr val="accent1">
                  <a:lumMod val="100000"/>
                  <a:alpha val="82000"/>
                </a:schemeClr>
              </a:gs>
              <a:gs pos="25000">
                <a:schemeClr val="accent1">
                  <a:alpha val="60000"/>
                </a:schemeClr>
              </a:gs>
              <a:gs pos="94000">
                <a:schemeClr val="bg2">
                  <a:lumMod val="75000"/>
                </a:schemeClr>
              </a:gs>
              <a:gs pos="100000">
                <a:schemeClr val="bg2">
                  <a:lumMod val="7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9" name="Picture 13">
            <a:extLst>
              <a:ext uri="{FF2B5EF4-FFF2-40B4-BE49-F238E27FC236}">
                <a16:creationId xmlns:a16="http://schemas.microsoft.com/office/drawing/2014/main" id="{AE113210-7872-481A-ADE6-3A05CCAF5E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제목 1">
            <a:extLst>
              <a:ext uri="{FF2B5EF4-FFF2-40B4-BE49-F238E27FC236}">
                <a16:creationId xmlns:a16="http://schemas.microsoft.com/office/drawing/2014/main" id="{9E241AED-7678-4365-A10B-15B937BDA4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4105" y="802955"/>
            <a:ext cx="4977976" cy="1454051"/>
          </a:xfrm>
        </p:spPr>
        <p:txBody>
          <a:bodyPr>
            <a:normAutofit/>
          </a:bodyPr>
          <a:lstStyle/>
          <a:p>
            <a:r>
              <a:rPr lang="ko-KR" altLang="en-US">
                <a:solidFill>
                  <a:srgbClr val="000000"/>
                </a:solidFill>
              </a:rPr>
              <a:t>쇼핑</a:t>
            </a:r>
          </a:p>
        </p:txBody>
      </p:sp>
      <p:sp>
        <p:nvSpPr>
          <p:cNvPr id="20" name="Freeform 62">
            <a:extLst>
              <a:ext uri="{FF2B5EF4-FFF2-40B4-BE49-F238E27FC236}">
                <a16:creationId xmlns:a16="http://schemas.microsoft.com/office/drawing/2014/main" id="{F9A95BEE-6BB1-4A28-A8E6-A34B2E42EF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738619"/>
            <a:ext cx="5000438" cy="5400962"/>
          </a:xfrm>
          <a:custGeom>
            <a:avLst/>
            <a:gdLst>
              <a:gd name="connsiteX0" fmla="*/ 2299956 w 5000438"/>
              <a:gd name="connsiteY0" fmla="*/ 0 h 5400962"/>
              <a:gd name="connsiteX1" fmla="*/ 5000438 w 5000438"/>
              <a:gd name="connsiteY1" fmla="*/ 2700481 h 5400962"/>
              <a:gd name="connsiteX2" fmla="*/ 2299956 w 5000438"/>
              <a:gd name="connsiteY2" fmla="*/ 5400962 h 5400962"/>
              <a:gd name="connsiteX3" fmla="*/ 60675 w 5000438"/>
              <a:gd name="connsiteY3" fmla="*/ 4210346 h 5400962"/>
              <a:gd name="connsiteX4" fmla="*/ 0 w 5000438"/>
              <a:gd name="connsiteY4" fmla="*/ 4110472 h 5400962"/>
              <a:gd name="connsiteX5" fmla="*/ 0 w 5000438"/>
              <a:gd name="connsiteY5" fmla="*/ 1290491 h 5400962"/>
              <a:gd name="connsiteX6" fmla="*/ 60675 w 5000438"/>
              <a:gd name="connsiteY6" fmla="*/ 1190617 h 5400962"/>
              <a:gd name="connsiteX7" fmla="*/ 2299956 w 5000438"/>
              <a:gd name="connsiteY7" fmla="*/ 0 h 54009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000438" h="5400962">
                <a:moveTo>
                  <a:pt x="2299956" y="0"/>
                </a:moveTo>
                <a:cubicBezTo>
                  <a:pt x="3791390" y="0"/>
                  <a:pt x="5000438" y="1209047"/>
                  <a:pt x="5000438" y="2700481"/>
                </a:cubicBezTo>
                <a:cubicBezTo>
                  <a:pt x="5000438" y="4191915"/>
                  <a:pt x="3791390" y="5400962"/>
                  <a:pt x="2299956" y="5400962"/>
                </a:cubicBezTo>
                <a:cubicBezTo>
                  <a:pt x="1367810" y="5400962"/>
                  <a:pt x="545971" y="4928678"/>
                  <a:pt x="60675" y="4210346"/>
                </a:cubicBezTo>
                <a:lnTo>
                  <a:pt x="0" y="4110472"/>
                </a:lnTo>
                <a:lnTo>
                  <a:pt x="0" y="1290491"/>
                </a:lnTo>
                <a:lnTo>
                  <a:pt x="60675" y="1190617"/>
                </a:lnTo>
                <a:cubicBezTo>
                  <a:pt x="545971" y="472284"/>
                  <a:pt x="1367810" y="0"/>
                  <a:pt x="2299956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5" name="내용 개체 틀 4" descr="텍스트, 놀이기구이(가) 표시된 사진&#10;&#10;자동 생성된 설명">
            <a:extLst>
              <a:ext uri="{FF2B5EF4-FFF2-40B4-BE49-F238E27FC236}">
                <a16:creationId xmlns:a16="http://schemas.microsoft.com/office/drawing/2014/main" id="{400CBCD6-9EC5-4C73-8377-7EA057FDE766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582" r="14915" b="-1"/>
          <a:stretch/>
        </p:blipFill>
        <p:spPr>
          <a:xfrm>
            <a:off x="20" y="907231"/>
            <a:ext cx="4838021" cy="5063738"/>
          </a:xfrm>
          <a:custGeom>
            <a:avLst/>
            <a:gdLst/>
            <a:ahLst/>
            <a:cxnLst/>
            <a:rect l="l" t="t" r="r" b="b"/>
            <a:pathLst>
              <a:path w="4838041" h="5063738">
                <a:moveTo>
                  <a:pt x="2306172" y="0"/>
                </a:moveTo>
                <a:cubicBezTo>
                  <a:pt x="3704485" y="0"/>
                  <a:pt x="4838041" y="1133556"/>
                  <a:pt x="4838041" y="2531869"/>
                </a:cubicBezTo>
                <a:cubicBezTo>
                  <a:pt x="4838041" y="3930182"/>
                  <a:pt x="3704485" y="5063738"/>
                  <a:pt x="2306172" y="5063738"/>
                </a:cubicBezTo>
                <a:cubicBezTo>
                  <a:pt x="1344832" y="5063738"/>
                  <a:pt x="508631" y="4527956"/>
                  <a:pt x="79886" y="3738709"/>
                </a:cubicBezTo>
                <a:lnTo>
                  <a:pt x="0" y="3572876"/>
                </a:lnTo>
                <a:lnTo>
                  <a:pt x="0" y="1490863"/>
                </a:lnTo>
                <a:lnTo>
                  <a:pt x="79886" y="1325030"/>
                </a:lnTo>
                <a:cubicBezTo>
                  <a:pt x="508631" y="535783"/>
                  <a:pt x="1344832" y="0"/>
                  <a:pt x="2306172" y="0"/>
                </a:cubicBezTo>
                <a:close/>
              </a:path>
            </a:pathLst>
          </a:custGeom>
          <a:effectLst>
            <a:softEdge rad="0"/>
          </a:effectLst>
        </p:spPr>
      </p:pic>
      <p:sp>
        <p:nvSpPr>
          <p:cNvPr id="21" name="Content Placeholder 8">
            <a:extLst>
              <a:ext uri="{FF2B5EF4-FFF2-40B4-BE49-F238E27FC236}">
                <a16:creationId xmlns:a16="http://schemas.microsoft.com/office/drawing/2014/main" id="{33255FE2-7648-401C-A4AB-367167063C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0574" y="2421682"/>
            <a:ext cx="4977578" cy="3639289"/>
          </a:xfrm>
        </p:spPr>
        <p:txBody>
          <a:bodyPr anchor="ctr">
            <a:normAutofit/>
          </a:bodyPr>
          <a:lstStyle/>
          <a:p>
            <a:r>
              <a:rPr lang="ko-KR" altLang="en-US" sz="2000" dirty="0">
                <a:solidFill>
                  <a:srgbClr val="000000"/>
                </a:solidFill>
              </a:rPr>
              <a:t>주요관광지마다 쇼핑센터</a:t>
            </a:r>
            <a:endParaRPr lang="en-US" altLang="ko-KR" sz="2000" dirty="0">
              <a:solidFill>
                <a:srgbClr val="000000"/>
              </a:solidFill>
            </a:endParaRPr>
          </a:p>
          <a:p>
            <a:r>
              <a:rPr lang="ko-KR" altLang="en-US" sz="2000" dirty="0">
                <a:solidFill>
                  <a:srgbClr val="000000"/>
                </a:solidFill>
              </a:rPr>
              <a:t>일본 각지의 특산품</a:t>
            </a:r>
            <a:endParaRPr lang="en-US" altLang="ko-KR" sz="2000" dirty="0">
              <a:solidFill>
                <a:srgbClr val="000000"/>
              </a:solidFill>
            </a:endParaRPr>
          </a:p>
          <a:p>
            <a:r>
              <a:rPr lang="ko-KR" altLang="en-US" sz="2000" dirty="0">
                <a:solidFill>
                  <a:srgbClr val="000000"/>
                </a:solidFill>
              </a:rPr>
              <a:t>면세로 쇼핑가능</a:t>
            </a:r>
            <a:endParaRPr lang="en-US" sz="20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368447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F56F5174-31D9-4DBB-AAB7-A1FD7BDB13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5614875" cy="6858000"/>
          </a:xfrm>
          <a:prstGeom prst="rect">
            <a:avLst/>
          </a:prstGeom>
          <a:gradFill>
            <a:gsLst>
              <a:gs pos="0">
                <a:schemeClr val="accent4"/>
              </a:gs>
              <a:gs pos="25000">
                <a:schemeClr val="accent4"/>
              </a:gs>
              <a:gs pos="94000">
                <a:schemeClr val="accent2"/>
              </a:gs>
              <a:gs pos="100000">
                <a:schemeClr val="accent2"/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AE113210-7872-481A-ADE6-3A05CCAF5E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제목 1">
            <a:extLst>
              <a:ext uri="{FF2B5EF4-FFF2-40B4-BE49-F238E27FC236}">
                <a16:creationId xmlns:a16="http://schemas.microsoft.com/office/drawing/2014/main" id="{FC17DF56-BE4E-4B47-8F0D-EB32AE08DA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4105" y="802955"/>
            <a:ext cx="4977976" cy="1454051"/>
          </a:xfrm>
        </p:spPr>
        <p:txBody>
          <a:bodyPr>
            <a:normAutofit/>
          </a:bodyPr>
          <a:lstStyle/>
          <a:p>
            <a:r>
              <a:rPr lang="ko-KR" altLang="en-US">
                <a:solidFill>
                  <a:srgbClr val="000000"/>
                </a:solidFill>
              </a:rPr>
              <a:t>음식</a:t>
            </a:r>
          </a:p>
        </p:txBody>
      </p:sp>
      <p:sp>
        <p:nvSpPr>
          <p:cNvPr id="16" name="Freeform 62">
            <a:extLst>
              <a:ext uri="{FF2B5EF4-FFF2-40B4-BE49-F238E27FC236}">
                <a16:creationId xmlns:a16="http://schemas.microsoft.com/office/drawing/2014/main" id="{F9A95BEE-6BB1-4A28-A8E6-A34B2E42EF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738619"/>
            <a:ext cx="5000438" cy="5400962"/>
          </a:xfrm>
          <a:custGeom>
            <a:avLst/>
            <a:gdLst>
              <a:gd name="connsiteX0" fmla="*/ 2299956 w 5000438"/>
              <a:gd name="connsiteY0" fmla="*/ 0 h 5400962"/>
              <a:gd name="connsiteX1" fmla="*/ 5000438 w 5000438"/>
              <a:gd name="connsiteY1" fmla="*/ 2700481 h 5400962"/>
              <a:gd name="connsiteX2" fmla="*/ 2299956 w 5000438"/>
              <a:gd name="connsiteY2" fmla="*/ 5400962 h 5400962"/>
              <a:gd name="connsiteX3" fmla="*/ 60675 w 5000438"/>
              <a:gd name="connsiteY3" fmla="*/ 4210346 h 5400962"/>
              <a:gd name="connsiteX4" fmla="*/ 0 w 5000438"/>
              <a:gd name="connsiteY4" fmla="*/ 4110472 h 5400962"/>
              <a:gd name="connsiteX5" fmla="*/ 0 w 5000438"/>
              <a:gd name="connsiteY5" fmla="*/ 1290491 h 5400962"/>
              <a:gd name="connsiteX6" fmla="*/ 60675 w 5000438"/>
              <a:gd name="connsiteY6" fmla="*/ 1190617 h 5400962"/>
              <a:gd name="connsiteX7" fmla="*/ 2299956 w 5000438"/>
              <a:gd name="connsiteY7" fmla="*/ 0 h 54009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000438" h="5400962">
                <a:moveTo>
                  <a:pt x="2299956" y="0"/>
                </a:moveTo>
                <a:cubicBezTo>
                  <a:pt x="3791390" y="0"/>
                  <a:pt x="5000438" y="1209047"/>
                  <a:pt x="5000438" y="2700481"/>
                </a:cubicBezTo>
                <a:cubicBezTo>
                  <a:pt x="5000438" y="4191915"/>
                  <a:pt x="3791390" y="5400962"/>
                  <a:pt x="2299956" y="5400962"/>
                </a:cubicBezTo>
                <a:cubicBezTo>
                  <a:pt x="1367810" y="5400962"/>
                  <a:pt x="545971" y="4928678"/>
                  <a:pt x="60675" y="4210346"/>
                </a:cubicBezTo>
                <a:lnTo>
                  <a:pt x="0" y="4110472"/>
                </a:lnTo>
                <a:lnTo>
                  <a:pt x="0" y="1290491"/>
                </a:lnTo>
                <a:lnTo>
                  <a:pt x="60675" y="1190617"/>
                </a:lnTo>
                <a:cubicBezTo>
                  <a:pt x="545971" y="472284"/>
                  <a:pt x="1367810" y="0"/>
                  <a:pt x="2299956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5" name="내용 개체 틀 4" descr="음식, 그릇이(가) 표시된 사진&#10;&#10;자동 생성된 설명">
            <a:extLst>
              <a:ext uri="{FF2B5EF4-FFF2-40B4-BE49-F238E27FC236}">
                <a16:creationId xmlns:a16="http://schemas.microsoft.com/office/drawing/2014/main" id="{1D2F9343-364B-4E58-AFE0-3C525607289D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900" r="20596" b="-1"/>
          <a:stretch/>
        </p:blipFill>
        <p:spPr>
          <a:xfrm>
            <a:off x="20" y="907231"/>
            <a:ext cx="4838021" cy="5063738"/>
          </a:xfrm>
          <a:custGeom>
            <a:avLst/>
            <a:gdLst/>
            <a:ahLst/>
            <a:cxnLst/>
            <a:rect l="l" t="t" r="r" b="b"/>
            <a:pathLst>
              <a:path w="4838041" h="5063738">
                <a:moveTo>
                  <a:pt x="2306172" y="0"/>
                </a:moveTo>
                <a:cubicBezTo>
                  <a:pt x="3704485" y="0"/>
                  <a:pt x="4838041" y="1133556"/>
                  <a:pt x="4838041" y="2531869"/>
                </a:cubicBezTo>
                <a:cubicBezTo>
                  <a:pt x="4838041" y="3930182"/>
                  <a:pt x="3704485" y="5063738"/>
                  <a:pt x="2306172" y="5063738"/>
                </a:cubicBezTo>
                <a:cubicBezTo>
                  <a:pt x="1344832" y="5063738"/>
                  <a:pt x="508631" y="4527956"/>
                  <a:pt x="79886" y="3738709"/>
                </a:cubicBezTo>
                <a:lnTo>
                  <a:pt x="0" y="3572876"/>
                </a:lnTo>
                <a:lnTo>
                  <a:pt x="0" y="1490863"/>
                </a:lnTo>
                <a:lnTo>
                  <a:pt x="79886" y="1325030"/>
                </a:lnTo>
                <a:cubicBezTo>
                  <a:pt x="508631" y="535783"/>
                  <a:pt x="1344832" y="0"/>
                  <a:pt x="2306172" y="0"/>
                </a:cubicBezTo>
                <a:close/>
              </a:path>
            </a:pathLst>
          </a:custGeom>
          <a:effectLst>
            <a:softEdge rad="0"/>
          </a:effectLst>
        </p:spPr>
      </p:pic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4DA9C948-8F8A-4E90-A20A-ECD4501C6D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0574" y="2421682"/>
            <a:ext cx="4977578" cy="3639289"/>
          </a:xfrm>
        </p:spPr>
        <p:txBody>
          <a:bodyPr anchor="ctr">
            <a:normAutofit/>
          </a:bodyPr>
          <a:lstStyle/>
          <a:p>
            <a:r>
              <a:rPr lang="ko-KR" altLang="en-US" sz="2000" dirty="0">
                <a:solidFill>
                  <a:srgbClr val="000000"/>
                </a:solidFill>
              </a:rPr>
              <a:t>섬나라여서 </a:t>
            </a:r>
            <a:r>
              <a:rPr lang="ko-KR" altLang="en-US" sz="2000" dirty="0" err="1">
                <a:solidFill>
                  <a:srgbClr val="000000"/>
                </a:solidFill>
              </a:rPr>
              <a:t>발달된해산물</a:t>
            </a:r>
            <a:endParaRPr lang="en-US" altLang="ko-KR" sz="2000" dirty="0">
              <a:solidFill>
                <a:srgbClr val="000000"/>
              </a:solidFill>
            </a:endParaRPr>
          </a:p>
          <a:p>
            <a:r>
              <a:rPr lang="ko-KR" altLang="en-US" sz="2000" dirty="0">
                <a:solidFill>
                  <a:srgbClr val="000000"/>
                </a:solidFill>
              </a:rPr>
              <a:t>지역마다 </a:t>
            </a:r>
            <a:r>
              <a:rPr lang="ko-KR" altLang="en-US" sz="2000" dirty="0" err="1">
                <a:solidFill>
                  <a:srgbClr val="000000"/>
                </a:solidFill>
              </a:rPr>
              <a:t>특색있는음식</a:t>
            </a:r>
            <a:endParaRPr lang="en-US" altLang="ko-KR" sz="2000" dirty="0">
              <a:solidFill>
                <a:srgbClr val="000000"/>
              </a:solidFill>
            </a:endParaRPr>
          </a:p>
          <a:p>
            <a:r>
              <a:rPr lang="ko-KR" altLang="en-US" sz="2000" dirty="0">
                <a:solidFill>
                  <a:srgbClr val="000000"/>
                </a:solidFill>
              </a:rPr>
              <a:t>음식의 고급화</a:t>
            </a:r>
            <a:endParaRPr lang="en-US" sz="20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663128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20">
            <a:extLst>
              <a:ext uri="{FF2B5EF4-FFF2-40B4-BE49-F238E27FC236}">
                <a16:creationId xmlns:a16="http://schemas.microsoft.com/office/drawing/2014/main" id="{F56F5174-31D9-4DBB-AAB7-A1FD7BDB13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5614875" cy="6858000"/>
          </a:xfrm>
          <a:prstGeom prst="rect">
            <a:avLst/>
          </a:prstGeom>
          <a:gradFill>
            <a:gsLst>
              <a:gs pos="0">
                <a:schemeClr val="accent1">
                  <a:lumMod val="100000"/>
                  <a:alpha val="82000"/>
                </a:schemeClr>
              </a:gs>
              <a:gs pos="25000">
                <a:schemeClr val="accent1">
                  <a:alpha val="60000"/>
                </a:schemeClr>
              </a:gs>
              <a:gs pos="94000">
                <a:schemeClr val="bg2">
                  <a:lumMod val="75000"/>
                </a:schemeClr>
              </a:gs>
              <a:gs pos="100000">
                <a:schemeClr val="bg2">
                  <a:lumMod val="7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3" name="Picture 22">
            <a:extLst>
              <a:ext uri="{FF2B5EF4-FFF2-40B4-BE49-F238E27FC236}">
                <a16:creationId xmlns:a16="http://schemas.microsoft.com/office/drawing/2014/main" id="{AE113210-7872-481A-ADE6-3A05CCAF5E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제목 1">
            <a:extLst>
              <a:ext uri="{FF2B5EF4-FFF2-40B4-BE49-F238E27FC236}">
                <a16:creationId xmlns:a16="http://schemas.microsoft.com/office/drawing/2014/main" id="{E3400FDC-1AE7-4F38-B422-CF9DD1A584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4105" y="802955"/>
            <a:ext cx="4977976" cy="1454051"/>
          </a:xfrm>
        </p:spPr>
        <p:txBody>
          <a:bodyPr>
            <a:normAutofit/>
          </a:bodyPr>
          <a:lstStyle/>
          <a:p>
            <a:r>
              <a:rPr lang="ko-KR" altLang="en-US">
                <a:solidFill>
                  <a:srgbClr val="000000"/>
                </a:solidFill>
              </a:rPr>
              <a:t>테마파크</a:t>
            </a:r>
          </a:p>
        </p:txBody>
      </p:sp>
      <p:sp>
        <p:nvSpPr>
          <p:cNvPr id="25" name="Freeform 62">
            <a:extLst>
              <a:ext uri="{FF2B5EF4-FFF2-40B4-BE49-F238E27FC236}">
                <a16:creationId xmlns:a16="http://schemas.microsoft.com/office/drawing/2014/main" id="{F9A95BEE-6BB1-4A28-A8E6-A34B2E42EF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738619"/>
            <a:ext cx="5000438" cy="5400962"/>
          </a:xfrm>
          <a:custGeom>
            <a:avLst/>
            <a:gdLst>
              <a:gd name="connsiteX0" fmla="*/ 2299956 w 5000438"/>
              <a:gd name="connsiteY0" fmla="*/ 0 h 5400962"/>
              <a:gd name="connsiteX1" fmla="*/ 5000438 w 5000438"/>
              <a:gd name="connsiteY1" fmla="*/ 2700481 h 5400962"/>
              <a:gd name="connsiteX2" fmla="*/ 2299956 w 5000438"/>
              <a:gd name="connsiteY2" fmla="*/ 5400962 h 5400962"/>
              <a:gd name="connsiteX3" fmla="*/ 60675 w 5000438"/>
              <a:gd name="connsiteY3" fmla="*/ 4210346 h 5400962"/>
              <a:gd name="connsiteX4" fmla="*/ 0 w 5000438"/>
              <a:gd name="connsiteY4" fmla="*/ 4110472 h 5400962"/>
              <a:gd name="connsiteX5" fmla="*/ 0 w 5000438"/>
              <a:gd name="connsiteY5" fmla="*/ 1290491 h 5400962"/>
              <a:gd name="connsiteX6" fmla="*/ 60675 w 5000438"/>
              <a:gd name="connsiteY6" fmla="*/ 1190617 h 5400962"/>
              <a:gd name="connsiteX7" fmla="*/ 2299956 w 5000438"/>
              <a:gd name="connsiteY7" fmla="*/ 0 h 54009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000438" h="5400962">
                <a:moveTo>
                  <a:pt x="2299956" y="0"/>
                </a:moveTo>
                <a:cubicBezTo>
                  <a:pt x="3791390" y="0"/>
                  <a:pt x="5000438" y="1209047"/>
                  <a:pt x="5000438" y="2700481"/>
                </a:cubicBezTo>
                <a:cubicBezTo>
                  <a:pt x="5000438" y="4191915"/>
                  <a:pt x="3791390" y="5400962"/>
                  <a:pt x="2299956" y="5400962"/>
                </a:cubicBezTo>
                <a:cubicBezTo>
                  <a:pt x="1367810" y="5400962"/>
                  <a:pt x="545971" y="4928678"/>
                  <a:pt x="60675" y="4210346"/>
                </a:cubicBezTo>
                <a:lnTo>
                  <a:pt x="0" y="4110472"/>
                </a:lnTo>
                <a:lnTo>
                  <a:pt x="0" y="1290491"/>
                </a:lnTo>
                <a:lnTo>
                  <a:pt x="60675" y="1190617"/>
                </a:lnTo>
                <a:cubicBezTo>
                  <a:pt x="545971" y="472284"/>
                  <a:pt x="1367810" y="0"/>
                  <a:pt x="2299956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7" name="그림 6" descr="건물, 모스크이(가) 표시된 사진&#10;&#10;자동 생성된 설명">
            <a:extLst>
              <a:ext uri="{FF2B5EF4-FFF2-40B4-BE49-F238E27FC236}">
                <a16:creationId xmlns:a16="http://schemas.microsoft.com/office/drawing/2014/main" id="{911E2FA3-C443-4AA3-89F3-AAFC8537C07F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019" r="19656"/>
          <a:stretch/>
        </p:blipFill>
        <p:spPr>
          <a:xfrm>
            <a:off x="20" y="907231"/>
            <a:ext cx="4838021" cy="5063738"/>
          </a:xfrm>
          <a:custGeom>
            <a:avLst/>
            <a:gdLst/>
            <a:ahLst/>
            <a:cxnLst/>
            <a:rect l="l" t="t" r="r" b="b"/>
            <a:pathLst>
              <a:path w="4838041" h="5063738">
                <a:moveTo>
                  <a:pt x="2306172" y="0"/>
                </a:moveTo>
                <a:cubicBezTo>
                  <a:pt x="3704485" y="0"/>
                  <a:pt x="4838041" y="1133556"/>
                  <a:pt x="4838041" y="2531869"/>
                </a:cubicBezTo>
                <a:cubicBezTo>
                  <a:pt x="4838041" y="3930182"/>
                  <a:pt x="3704485" y="5063738"/>
                  <a:pt x="2306172" y="5063738"/>
                </a:cubicBezTo>
                <a:cubicBezTo>
                  <a:pt x="1344832" y="5063738"/>
                  <a:pt x="508631" y="4527956"/>
                  <a:pt x="79886" y="3738709"/>
                </a:cubicBezTo>
                <a:lnTo>
                  <a:pt x="0" y="3572876"/>
                </a:lnTo>
                <a:lnTo>
                  <a:pt x="0" y="1490863"/>
                </a:lnTo>
                <a:lnTo>
                  <a:pt x="79886" y="1325030"/>
                </a:lnTo>
                <a:cubicBezTo>
                  <a:pt x="508631" y="535783"/>
                  <a:pt x="1344832" y="0"/>
                  <a:pt x="2306172" y="0"/>
                </a:cubicBezTo>
                <a:close/>
              </a:path>
            </a:pathLst>
          </a:custGeom>
          <a:effectLst>
            <a:softEdge rad="0"/>
          </a:effectLst>
        </p:spPr>
      </p:pic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66E98D80-8563-4447-88EA-88029AA737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0574" y="2421682"/>
            <a:ext cx="4977578" cy="3639289"/>
          </a:xfrm>
        </p:spPr>
        <p:txBody>
          <a:bodyPr anchor="ctr">
            <a:normAutofit/>
          </a:bodyPr>
          <a:lstStyle/>
          <a:p>
            <a:r>
              <a:rPr lang="ko-KR" altLang="en-US" sz="2000" dirty="0" err="1">
                <a:solidFill>
                  <a:srgbClr val="000000"/>
                </a:solidFill>
              </a:rPr>
              <a:t>디지니랜드</a:t>
            </a:r>
            <a:r>
              <a:rPr lang="en-US" altLang="ko-KR" sz="2000" dirty="0">
                <a:solidFill>
                  <a:srgbClr val="000000"/>
                </a:solidFill>
              </a:rPr>
              <a:t>,USJ </a:t>
            </a:r>
            <a:r>
              <a:rPr lang="ko-KR" altLang="en-US" sz="2000" dirty="0">
                <a:solidFill>
                  <a:srgbClr val="000000"/>
                </a:solidFill>
              </a:rPr>
              <a:t>같은 테마파크</a:t>
            </a:r>
            <a:endParaRPr lang="en-US" altLang="ko-KR" sz="2000" dirty="0">
              <a:solidFill>
                <a:srgbClr val="000000"/>
              </a:solidFill>
            </a:endParaRPr>
          </a:p>
          <a:p>
            <a:r>
              <a:rPr lang="ko-KR" altLang="en-US" sz="2000" dirty="0">
                <a:solidFill>
                  <a:srgbClr val="000000"/>
                </a:solidFill>
              </a:rPr>
              <a:t>버블경제때 지어진 </a:t>
            </a:r>
            <a:r>
              <a:rPr lang="ko-KR" altLang="en-US" sz="2000" dirty="0" err="1">
                <a:solidFill>
                  <a:srgbClr val="000000"/>
                </a:solidFill>
              </a:rPr>
              <a:t>여러놀이공원</a:t>
            </a:r>
            <a:endParaRPr lang="en-US" altLang="ko-KR" sz="2000" dirty="0">
              <a:solidFill>
                <a:srgbClr val="000000"/>
              </a:solidFill>
            </a:endParaRPr>
          </a:p>
          <a:p>
            <a:r>
              <a:rPr lang="ko-KR" altLang="en-US" sz="2000" dirty="0">
                <a:solidFill>
                  <a:srgbClr val="000000"/>
                </a:solidFill>
              </a:rPr>
              <a:t>국제적인 테마파크</a:t>
            </a:r>
            <a:endParaRPr lang="en-US" sz="20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01490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279</TotalTime>
  <Words>209</Words>
  <Application>Microsoft Office PowerPoint</Application>
  <PresentationFormat>와이드스크린</PresentationFormat>
  <Paragraphs>77</Paragraphs>
  <Slides>23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23</vt:i4>
      </vt:variant>
    </vt:vector>
  </HeadingPairs>
  <TitlesOfParts>
    <vt:vector size="26" baseType="lpstr">
      <vt:lpstr>맑은 고딕</vt:lpstr>
      <vt:lpstr>Arial</vt:lpstr>
      <vt:lpstr>Office 테마</vt:lpstr>
      <vt:lpstr>일본관광의 특징  </vt:lpstr>
      <vt:lpstr>목차</vt:lpstr>
      <vt:lpstr>1.일본의  관광자원</vt:lpstr>
      <vt:lpstr>온천</vt:lpstr>
      <vt:lpstr>지역문화</vt:lpstr>
      <vt:lpstr>서브컬쳐</vt:lpstr>
      <vt:lpstr>쇼핑</vt:lpstr>
      <vt:lpstr>음식</vt:lpstr>
      <vt:lpstr>테마파크</vt:lpstr>
      <vt:lpstr>2.일본의 교통</vt:lpstr>
      <vt:lpstr>공항과이어진 교통</vt:lpstr>
      <vt:lpstr>교통패스</vt:lpstr>
      <vt:lpstr>택시</vt:lpstr>
      <vt:lpstr>버스</vt:lpstr>
      <vt:lpstr>지하철</vt:lpstr>
      <vt:lpstr>3.일본의 숙박</vt:lpstr>
      <vt:lpstr>호텔</vt:lpstr>
      <vt:lpstr>료칸</vt:lpstr>
      <vt:lpstr>캡슐호텔</vt:lpstr>
      <vt:lpstr>게스트하우스</vt:lpstr>
      <vt:lpstr>일본관과관련영상</vt:lpstr>
      <vt:lpstr>출처</vt:lpstr>
      <vt:lpstr>감사합니다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일본관광의 특징  </dc:title>
  <dc:creator>손준호</dc:creator>
  <cp:lastModifiedBy>손준호</cp:lastModifiedBy>
  <cp:revision>18</cp:revision>
  <dcterms:created xsi:type="dcterms:W3CDTF">2021-03-23T13:55:26Z</dcterms:created>
  <dcterms:modified xsi:type="dcterms:W3CDTF">2021-03-29T01:39:49Z</dcterms:modified>
</cp:coreProperties>
</file>