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76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2" r:id="rId14"/>
    <p:sldId id="268" r:id="rId15"/>
    <p:sldId id="269" r:id="rId16"/>
    <p:sldId id="270" r:id="rId17"/>
    <p:sldId id="271" r:id="rId18"/>
    <p:sldId id="277" r:id="rId19"/>
    <p:sldId id="273" r:id="rId20"/>
    <p:sldId id="274" r:id="rId21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8416F-18B4-41A6-836B-FFFC75053B3E}" type="datetimeFigureOut">
              <a:rPr lang="ko-KR" altLang="en-US" smtClean="0"/>
              <a:t>2021-03-29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28FB6-DA12-4E26-A776-0B5D9D2103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159080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8416F-18B4-41A6-836B-FFFC75053B3E}" type="datetimeFigureOut">
              <a:rPr lang="ko-KR" altLang="en-US" smtClean="0"/>
              <a:t>2021-03-29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28FB6-DA12-4E26-A776-0B5D9D2103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4301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8416F-18B4-41A6-836B-FFFC75053B3E}" type="datetimeFigureOut">
              <a:rPr lang="ko-KR" altLang="en-US" smtClean="0"/>
              <a:t>2021-03-29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28FB6-DA12-4E26-A776-0B5D9D2103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87663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8416F-18B4-41A6-836B-FFFC75053B3E}" type="datetimeFigureOut">
              <a:rPr lang="ko-KR" altLang="en-US" smtClean="0"/>
              <a:t>2021-03-29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28FB6-DA12-4E26-A776-0B5D9D2103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28161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8416F-18B4-41A6-836B-FFFC75053B3E}" type="datetimeFigureOut">
              <a:rPr lang="ko-KR" altLang="en-US" smtClean="0"/>
              <a:t>2021-03-29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28FB6-DA12-4E26-A776-0B5D9D2103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55400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8416F-18B4-41A6-836B-FFFC75053B3E}" type="datetimeFigureOut">
              <a:rPr lang="ko-KR" altLang="en-US" smtClean="0"/>
              <a:t>2021-03-29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28FB6-DA12-4E26-A776-0B5D9D2103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87585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8416F-18B4-41A6-836B-FFFC75053B3E}" type="datetimeFigureOut">
              <a:rPr lang="ko-KR" altLang="en-US" smtClean="0"/>
              <a:t>2021-03-29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28FB6-DA12-4E26-A776-0B5D9D2103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082183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8416F-18B4-41A6-836B-FFFC75053B3E}" type="datetimeFigureOut">
              <a:rPr lang="ko-KR" altLang="en-US" smtClean="0"/>
              <a:t>2021-03-29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28FB6-DA12-4E26-A776-0B5D9D2103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6884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8416F-18B4-41A6-836B-FFFC75053B3E}" type="datetimeFigureOut">
              <a:rPr lang="ko-KR" altLang="en-US" smtClean="0"/>
              <a:t>2021-03-29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28FB6-DA12-4E26-A776-0B5D9D2103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020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8416F-18B4-41A6-836B-FFFC75053B3E}" type="datetimeFigureOut">
              <a:rPr lang="ko-KR" altLang="en-US" smtClean="0"/>
              <a:t>2021-03-29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28FB6-DA12-4E26-A776-0B5D9D2103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91851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8416F-18B4-41A6-836B-FFFC75053B3E}" type="datetimeFigureOut">
              <a:rPr lang="ko-KR" altLang="en-US" smtClean="0"/>
              <a:t>2021-03-29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28FB6-DA12-4E26-A776-0B5D9D2103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079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F8416F-18B4-41A6-836B-FFFC75053B3E}" type="datetimeFigureOut">
              <a:rPr lang="ko-KR" altLang="en-US" smtClean="0"/>
              <a:t>2021-03-29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628FB6-DA12-4E26-A776-0B5D9D2103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16952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youtube.com/watch?v=7aikc4g6GFs&amp;t=196s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8toch.net/translate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namu.wiki/w/%EB%B6%84%EB%A5%98:%EC%9D%BC%EB%B3%B8%EC%96%B4%EC%9D%98%20%EB%B0%A9%EC%96%B8" TargetMode="External"/><Relationship Id="rId5" Type="http://schemas.openxmlformats.org/officeDocument/2006/relationships/hyperlink" Target="https://ko.wikipedia.org/wiki/%ED%95%9C%EA%B5%AD%EC%96%B4%EC%9D%98_%EB%B0%A9%EC%96%B8" TargetMode="External"/><Relationship Id="rId4" Type="http://schemas.openxmlformats.org/officeDocument/2006/relationships/hyperlink" Target="https://www.google.co.kr/maps/@37.053745,125.6553969,5z?hl=ko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5088" y="3589613"/>
            <a:ext cx="3216912" cy="3267974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0" y="371192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ko-KR" altLang="en-US" dirty="0" smtClean="0"/>
              <a:t>일본 사회와 관광 과제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sz="8000" dirty="0" smtClean="0"/>
              <a:t>[</a:t>
            </a:r>
            <a:r>
              <a:rPr lang="ko-KR" altLang="en-US" sz="8000" dirty="0" smtClean="0"/>
              <a:t>사회언어 </a:t>
            </a:r>
            <a:r>
              <a:rPr lang="en-US" altLang="ko-KR" sz="8000" dirty="0" smtClean="0"/>
              <a:t>– </a:t>
            </a:r>
            <a:r>
              <a:rPr lang="ko-KR" altLang="en-US" sz="8000" dirty="0" smtClean="0"/>
              <a:t>방언</a:t>
            </a:r>
            <a:r>
              <a:rPr lang="en-US" altLang="ko-KR" sz="8000" dirty="0" smtClean="0"/>
              <a:t>]</a:t>
            </a:r>
            <a:endParaRPr lang="ko-KR" altLang="en-US" sz="8000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2933845" y="4663089"/>
            <a:ext cx="9144000" cy="1655762"/>
          </a:xfrm>
        </p:spPr>
        <p:txBody>
          <a:bodyPr>
            <a:noAutofit/>
          </a:bodyPr>
          <a:lstStyle/>
          <a:p>
            <a:pPr algn="r"/>
            <a:r>
              <a:rPr lang="ko-KR" altLang="en-US" sz="4000" dirty="0" smtClean="0"/>
              <a:t>일본어일본학과</a:t>
            </a:r>
            <a:endParaRPr lang="en-US" altLang="ko-KR" sz="4000" dirty="0" smtClean="0"/>
          </a:p>
          <a:p>
            <a:pPr algn="r"/>
            <a:r>
              <a:rPr lang="en-US" altLang="ko-KR" sz="4000" dirty="0" smtClean="0"/>
              <a:t>21*02*61</a:t>
            </a:r>
          </a:p>
          <a:p>
            <a:pPr algn="r"/>
            <a:r>
              <a:rPr lang="ko-KR" altLang="en-US" sz="4000" dirty="0" smtClean="0"/>
              <a:t>박</a:t>
            </a:r>
            <a:r>
              <a:rPr lang="en-US" altLang="ko-KR" sz="4000" dirty="0" smtClean="0"/>
              <a:t>*</a:t>
            </a:r>
            <a:r>
              <a:rPr lang="ko-KR" altLang="en-US" sz="4000" dirty="0" smtClean="0"/>
              <a:t>홍</a:t>
            </a:r>
            <a:endParaRPr lang="ko-KR" altLang="en-US" sz="4000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89613"/>
            <a:ext cx="4175185" cy="3268387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4564" y="23549"/>
            <a:ext cx="3517436" cy="356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048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일본의 방언 </a:t>
            </a:r>
            <a:r>
              <a:rPr lang="en-US" altLang="ko-KR" dirty="0" smtClean="0"/>
              <a:t>[</a:t>
            </a:r>
            <a:r>
              <a:rPr lang="ko-KR" altLang="en-US" dirty="0" smtClean="0"/>
              <a:t>토사 벤</a:t>
            </a:r>
            <a:r>
              <a:rPr lang="en-US" altLang="ko-KR" dirty="0" smtClean="0"/>
              <a:t>]</a:t>
            </a:r>
            <a:endParaRPr lang="ko-KR" altLang="en-US" dirty="0"/>
          </a:p>
        </p:txBody>
      </p:sp>
      <p:pic>
        <p:nvPicPr>
          <p:cNvPr id="5" name="내용 개체 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9999" y="0"/>
            <a:ext cx="4292001" cy="4351338"/>
          </a:xfr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5088" y="3589613"/>
            <a:ext cx="3216912" cy="3267974"/>
          </a:xfrm>
          <a:prstGeom prst="rect">
            <a:avLst/>
          </a:prstGeom>
        </p:spPr>
      </p:pic>
      <p:sp>
        <p:nvSpPr>
          <p:cNvPr id="6" name="제목 1"/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ko-KR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38200" y="1874629"/>
            <a:ext cx="59618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dirty="0" smtClean="0"/>
              <a:t>현재의 </a:t>
            </a:r>
            <a:r>
              <a:rPr lang="ko-KR" altLang="en-US" sz="2400" dirty="0" smtClean="0">
                <a:solidFill>
                  <a:srgbClr val="FF0000"/>
                </a:solidFill>
              </a:rPr>
              <a:t>고치현 지역</a:t>
            </a:r>
            <a:r>
              <a:rPr lang="ko-KR" altLang="en-US" sz="2400" dirty="0" smtClean="0"/>
              <a:t>에서 사용하는 사투리</a:t>
            </a:r>
            <a:endParaRPr lang="ko-KR" alt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838200" y="2520235"/>
            <a:ext cx="66864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dirty="0" smtClean="0"/>
              <a:t>다른 지역 사람들이 </a:t>
            </a:r>
            <a:r>
              <a:rPr lang="ko-KR" altLang="en-US" sz="2400" dirty="0" smtClean="0">
                <a:solidFill>
                  <a:srgbClr val="FF0000"/>
                </a:solidFill>
              </a:rPr>
              <a:t>제대로 알아듣기 힘든 방언</a:t>
            </a:r>
            <a:endParaRPr lang="ko-KR" altLang="en-US" sz="24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8200" y="4912114"/>
            <a:ext cx="3743332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ko-KR" altLang="en-US" sz="2400" dirty="0" smtClean="0"/>
              <a:t>표준 일본어 </a:t>
            </a:r>
            <a:r>
              <a:rPr lang="en-US" altLang="ko-KR" sz="2400" dirty="0" smtClean="0"/>
              <a:t>: </a:t>
            </a:r>
            <a:r>
              <a:rPr lang="ja-JP" altLang="en-US" sz="2400" dirty="0" smtClean="0">
                <a:solidFill>
                  <a:srgbClr val="FF0000"/>
                </a:solidFill>
              </a:rPr>
              <a:t>どうしたの？</a:t>
            </a:r>
            <a:endParaRPr lang="en-US" altLang="ja-JP" sz="2400" dirty="0" smtClean="0"/>
          </a:p>
          <a:p>
            <a:endParaRPr lang="en-US" altLang="ko-KR" sz="2400" dirty="0"/>
          </a:p>
          <a:p>
            <a:r>
              <a:rPr lang="ko-KR" altLang="en-US" sz="2400" dirty="0" smtClean="0"/>
              <a:t>토사 벤 </a:t>
            </a:r>
            <a:r>
              <a:rPr lang="en-US" altLang="ko-KR" sz="2400" dirty="0" smtClean="0"/>
              <a:t>: </a:t>
            </a:r>
            <a:r>
              <a:rPr lang="ja-JP" altLang="en-US" sz="2400" dirty="0" smtClean="0">
                <a:solidFill>
                  <a:srgbClr val="FF0000"/>
                </a:solidFill>
              </a:rPr>
              <a:t>どういたが？</a:t>
            </a:r>
            <a:endParaRPr lang="en-US" altLang="ja-JP" sz="2400" dirty="0" smtClean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8200" y="3127948"/>
            <a:ext cx="30828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dirty="0" smtClean="0">
                <a:solidFill>
                  <a:srgbClr val="FF0000"/>
                </a:solidFill>
              </a:rPr>
              <a:t>が</a:t>
            </a:r>
            <a:r>
              <a:rPr lang="ko-KR" altLang="en-US" sz="2400" dirty="0" smtClean="0"/>
              <a:t> </a:t>
            </a:r>
            <a:r>
              <a:rPr lang="ko-KR" altLang="en-US" sz="2400" dirty="0" err="1" smtClean="0"/>
              <a:t>를</a:t>
            </a:r>
            <a:r>
              <a:rPr lang="ko-KR" altLang="en-US" sz="2400" dirty="0" smtClean="0"/>
              <a:t> 많이 쓰는 방언</a:t>
            </a:r>
            <a:endParaRPr lang="ko-KR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597996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 animBg="1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일본의 방언 </a:t>
            </a:r>
            <a:r>
              <a:rPr lang="en-US" altLang="ko-KR" dirty="0" smtClean="0"/>
              <a:t>[</a:t>
            </a:r>
            <a:r>
              <a:rPr lang="ko-KR" altLang="en-US" dirty="0" err="1" smtClean="0"/>
              <a:t>하카타</a:t>
            </a:r>
            <a:r>
              <a:rPr lang="ko-KR" altLang="en-US" dirty="0" smtClean="0"/>
              <a:t> 벤</a:t>
            </a:r>
            <a:r>
              <a:rPr lang="en-US" altLang="ko-KR" dirty="0" smtClean="0"/>
              <a:t>]</a:t>
            </a:r>
            <a:endParaRPr lang="ko-KR" altLang="en-US" dirty="0"/>
          </a:p>
        </p:txBody>
      </p:sp>
      <p:pic>
        <p:nvPicPr>
          <p:cNvPr id="8" name="내용 개체 틀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9999" y="0"/>
            <a:ext cx="4292001" cy="4351338"/>
          </a:xfr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5088" y="3589613"/>
            <a:ext cx="3216912" cy="326797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72860" y="1966823"/>
            <a:ext cx="40959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dirty="0" smtClean="0"/>
              <a:t>주로 </a:t>
            </a:r>
            <a:r>
              <a:rPr lang="ko-KR" altLang="en-US" sz="2400" dirty="0" err="1" smtClean="0">
                <a:solidFill>
                  <a:srgbClr val="FF0000"/>
                </a:solidFill>
              </a:rPr>
              <a:t>후쿠오카현에서</a:t>
            </a:r>
            <a:r>
              <a:rPr lang="ko-KR" altLang="en-US" sz="2400" dirty="0" smtClean="0">
                <a:solidFill>
                  <a:srgbClr val="FF0000"/>
                </a:solidFill>
              </a:rPr>
              <a:t> 사용됨</a:t>
            </a:r>
            <a:endParaRPr lang="ko-KR" altLang="en-US" sz="24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2860" y="3152317"/>
            <a:ext cx="53463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dirty="0" smtClean="0">
                <a:solidFill>
                  <a:srgbClr val="FF0000"/>
                </a:solidFill>
              </a:rPr>
              <a:t>조선 시대 역관들</a:t>
            </a:r>
            <a:r>
              <a:rPr lang="ko-KR" altLang="en-US" sz="2400" dirty="0" smtClean="0"/>
              <a:t>이 구사하던 일본어</a:t>
            </a:r>
            <a:endParaRPr lang="ko-KR" alt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672860" y="2550944"/>
            <a:ext cx="43140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dirty="0" smtClean="0">
                <a:solidFill>
                  <a:srgbClr val="FF0000"/>
                </a:solidFill>
              </a:rPr>
              <a:t>조선</a:t>
            </a:r>
            <a:r>
              <a:rPr lang="ko-KR" altLang="en-US" sz="2400" dirty="0" smtClean="0"/>
              <a:t>과 </a:t>
            </a:r>
            <a:r>
              <a:rPr lang="ko-KR" altLang="en-US" sz="2400" dirty="0" smtClean="0">
                <a:solidFill>
                  <a:srgbClr val="FF0000"/>
                </a:solidFill>
              </a:rPr>
              <a:t>교류</a:t>
            </a:r>
            <a:r>
              <a:rPr lang="ko-KR" altLang="en-US" sz="2400" dirty="0" smtClean="0"/>
              <a:t>가 </a:t>
            </a:r>
            <a:r>
              <a:rPr lang="ko-KR" altLang="en-US" sz="2400" dirty="0" smtClean="0">
                <a:solidFill>
                  <a:srgbClr val="FF0000"/>
                </a:solidFill>
              </a:rPr>
              <a:t>가장 많은 지역</a:t>
            </a:r>
            <a:endParaRPr lang="ko-KR" altLang="en-US" sz="24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38200" y="4912114"/>
            <a:ext cx="4527201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ko-KR" altLang="en-US" sz="2400" dirty="0" smtClean="0"/>
              <a:t>표준 일본어 </a:t>
            </a:r>
            <a:r>
              <a:rPr lang="en-US" altLang="ko-KR" sz="2400" dirty="0" smtClean="0"/>
              <a:t>:</a:t>
            </a:r>
            <a:r>
              <a:rPr lang="ja-JP" altLang="en-US" sz="2400" dirty="0" smtClean="0"/>
              <a:t>おはよう</a:t>
            </a:r>
            <a:r>
              <a:rPr lang="ja-JP" altLang="en-US" sz="2400" dirty="0" smtClean="0">
                <a:solidFill>
                  <a:srgbClr val="FF0000"/>
                </a:solidFill>
              </a:rPr>
              <a:t>ございます</a:t>
            </a:r>
            <a:endParaRPr lang="en-US" altLang="ja-JP" sz="2400" dirty="0" smtClean="0">
              <a:solidFill>
                <a:srgbClr val="FF0000"/>
              </a:solidFill>
            </a:endParaRPr>
          </a:p>
          <a:p>
            <a:endParaRPr lang="en-US" altLang="ko-KR" sz="2400" dirty="0" smtClean="0"/>
          </a:p>
          <a:p>
            <a:r>
              <a:rPr lang="ko-KR" altLang="en-US" sz="2400" dirty="0" err="1" smtClean="0"/>
              <a:t>하카타</a:t>
            </a:r>
            <a:r>
              <a:rPr lang="ko-KR" altLang="en-US" sz="2400" dirty="0" smtClean="0"/>
              <a:t> 벤 </a:t>
            </a:r>
            <a:r>
              <a:rPr lang="en-US" altLang="ko-KR" sz="2400" dirty="0" smtClean="0"/>
              <a:t>: </a:t>
            </a:r>
            <a:r>
              <a:rPr lang="ja-JP" altLang="en-US" sz="2400" dirty="0" smtClean="0"/>
              <a:t>おはよう</a:t>
            </a:r>
            <a:r>
              <a:rPr lang="ja-JP" altLang="en-US" sz="2400" dirty="0" smtClean="0">
                <a:solidFill>
                  <a:srgbClr val="FF0000"/>
                </a:solidFill>
              </a:rPr>
              <a:t>ごじゃいます</a:t>
            </a:r>
            <a:endParaRPr lang="en-US" altLang="ja-JP" sz="24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6840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일본의 방언 </a:t>
            </a:r>
            <a:r>
              <a:rPr lang="en-US" altLang="ko-KR" dirty="0" smtClean="0"/>
              <a:t>[</a:t>
            </a:r>
            <a:r>
              <a:rPr lang="ko-KR" altLang="en-US" dirty="0" err="1" smtClean="0"/>
              <a:t>아마미어</a:t>
            </a:r>
            <a:r>
              <a:rPr lang="en-US" altLang="ko-KR" dirty="0" smtClean="0"/>
              <a:t>]</a:t>
            </a:r>
            <a:endParaRPr lang="ko-KR" altLang="en-US" dirty="0"/>
          </a:p>
        </p:txBody>
      </p:sp>
      <p:pic>
        <p:nvPicPr>
          <p:cNvPr id="5" name="내용 개체 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9999" y="0"/>
            <a:ext cx="4292001" cy="4351338"/>
          </a:xfr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5088" y="3589613"/>
            <a:ext cx="3216912" cy="326797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15992" y="1971442"/>
            <a:ext cx="67954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dirty="0" err="1" smtClean="0"/>
              <a:t>가고시마</a:t>
            </a:r>
            <a:r>
              <a:rPr lang="ko-KR" altLang="en-US" sz="2400" dirty="0" smtClean="0"/>
              <a:t> 현 남부 </a:t>
            </a:r>
            <a:r>
              <a:rPr lang="ko-KR" altLang="en-US" sz="2400" dirty="0" err="1" smtClean="0">
                <a:solidFill>
                  <a:srgbClr val="FF0000"/>
                </a:solidFill>
              </a:rPr>
              <a:t>아마미</a:t>
            </a:r>
            <a:r>
              <a:rPr lang="ko-KR" altLang="en-US" sz="2400" dirty="0" smtClean="0">
                <a:solidFill>
                  <a:srgbClr val="FF0000"/>
                </a:solidFill>
              </a:rPr>
              <a:t> 군도</a:t>
            </a:r>
            <a:r>
              <a:rPr lang="ko-KR" altLang="en-US" sz="2400" dirty="0" smtClean="0"/>
              <a:t>에서 쓰이는 언어</a:t>
            </a:r>
            <a:endParaRPr lang="ko-KR" alt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715992" y="2580472"/>
            <a:ext cx="50193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dirty="0" smtClean="0">
                <a:solidFill>
                  <a:srgbClr val="FF0000"/>
                </a:solidFill>
              </a:rPr>
              <a:t>유네스코</a:t>
            </a:r>
            <a:r>
              <a:rPr lang="ko-KR" altLang="en-US" sz="2400" dirty="0" smtClean="0"/>
              <a:t>에서 </a:t>
            </a:r>
            <a:r>
              <a:rPr lang="ko-KR" altLang="en-US" sz="2400" dirty="0" smtClean="0">
                <a:solidFill>
                  <a:srgbClr val="FF0000"/>
                </a:solidFill>
              </a:rPr>
              <a:t>지정</a:t>
            </a:r>
            <a:r>
              <a:rPr lang="ko-KR" altLang="en-US" sz="2400" dirty="0" smtClean="0"/>
              <a:t>한 </a:t>
            </a:r>
            <a:r>
              <a:rPr lang="ko-KR" altLang="en-US" sz="2400" dirty="0" smtClean="0">
                <a:solidFill>
                  <a:srgbClr val="FF0000"/>
                </a:solidFill>
              </a:rPr>
              <a:t>소멸위기언어</a:t>
            </a:r>
            <a:endParaRPr lang="ko-KR" altLang="en-US" sz="24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5992" y="3189502"/>
            <a:ext cx="5779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dirty="0" err="1" smtClean="0"/>
              <a:t>오키노에라부</a:t>
            </a:r>
            <a:r>
              <a:rPr lang="en-US" altLang="ko-KR" sz="2400" dirty="0" smtClean="0"/>
              <a:t>-</a:t>
            </a:r>
            <a:r>
              <a:rPr lang="ko-KR" altLang="en-US" sz="2400" dirty="0" smtClean="0"/>
              <a:t>요론</a:t>
            </a:r>
            <a:r>
              <a:rPr lang="en-US" altLang="ko-KR" sz="2400" dirty="0" smtClean="0"/>
              <a:t>-</a:t>
            </a:r>
            <a:r>
              <a:rPr lang="ko-KR" altLang="en-US" sz="2400" dirty="0" smtClean="0"/>
              <a:t>오키나와북부 </a:t>
            </a:r>
            <a:r>
              <a:rPr lang="ko-KR" altLang="en-US" sz="2400" dirty="0" err="1" smtClean="0"/>
              <a:t>제방언</a:t>
            </a:r>
            <a:endParaRPr lang="ko-KR" alt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838200" y="4912114"/>
            <a:ext cx="3579826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ko-KR" altLang="en-US" sz="2400" dirty="0" smtClean="0"/>
              <a:t>표준 일본어 </a:t>
            </a:r>
            <a:r>
              <a:rPr lang="en-US" altLang="ko-KR" sz="2400" dirty="0" smtClean="0"/>
              <a:t>:</a:t>
            </a:r>
            <a:r>
              <a:rPr lang="ko-KR" altLang="en-US" sz="2400" dirty="0"/>
              <a:t> </a:t>
            </a:r>
            <a:r>
              <a:rPr lang="ja-JP" altLang="en-US" sz="2400" dirty="0" smtClean="0">
                <a:solidFill>
                  <a:srgbClr val="FF0000"/>
                </a:solidFill>
              </a:rPr>
              <a:t>行かない</a:t>
            </a:r>
            <a:r>
              <a:rPr lang="ja-JP" altLang="en-US" sz="2400" dirty="0">
                <a:solidFill>
                  <a:srgbClr val="FF0000"/>
                </a:solidFill>
              </a:rPr>
              <a:t>で</a:t>
            </a:r>
            <a:endParaRPr lang="en-US" altLang="ja-JP" sz="2400" dirty="0" smtClean="0">
              <a:solidFill>
                <a:srgbClr val="FF0000"/>
              </a:solidFill>
            </a:endParaRPr>
          </a:p>
          <a:p>
            <a:endParaRPr lang="en-US" altLang="ko-KR" sz="2400" dirty="0" smtClean="0"/>
          </a:p>
          <a:p>
            <a:r>
              <a:rPr lang="ko-KR" altLang="en-US" sz="2400" dirty="0" err="1" smtClean="0"/>
              <a:t>아마미어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: </a:t>
            </a:r>
            <a:r>
              <a:rPr lang="ja-JP" altLang="en-US" sz="2400" dirty="0">
                <a:solidFill>
                  <a:srgbClr val="FF0000"/>
                </a:solidFill>
              </a:rPr>
              <a:t>行きゅんにゃ</a:t>
            </a:r>
            <a:endParaRPr lang="en-US" altLang="ja-JP" sz="24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039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986227"/>
            <a:ext cx="10515600" cy="1325563"/>
          </a:xfrm>
        </p:spPr>
        <p:txBody>
          <a:bodyPr/>
          <a:lstStyle/>
          <a:p>
            <a:r>
              <a:rPr lang="ko-KR" altLang="en-US" dirty="0" smtClean="0"/>
              <a:t>여기서부터는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ko-KR" altLang="en-US" dirty="0" smtClean="0"/>
              <a:t>일본어가 일본어가 아닙니다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ko-KR" dirty="0" smtClean="0"/>
          </a:p>
          <a:p>
            <a:pPr marL="0" indent="0">
              <a:buNone/>
            </a:pPr>
            <a:r>
              <a:rPr lang="en-US" altLang="ko-KR" dirty="0" smtClean="0"/>
              <a:t> </a:t>
            </a:r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5088" y="3589613"/>
            <a:ext cx="3216912" cy="3267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570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일본의 방언 </a:t>
            </a:r>
            <a:r>
              <a:rPr lang="en-US" altLang="ko-KR" dirty="0" smtClean="0"/>
              <a:t>[</a:t>
            </a:r>
            <a:r>
              <a:rPr lang="ko-KR" altLang="en-US" dirty="0" err="1" smtClean="0"/>
              <a:t>하치조</a:t>
            </a:r>
            <a:r>
              <a:rPr lang="ko-KR" altLang="en-US" dirty="0" smtClean="0"/>
              <a:t> 방언</a:t>
            </a:r>
            <a:r>
              <a:rPr lang="en-US" altLang="ko-KR" dirty="0" smtClean="0"/>
              <a:t>]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ko-KR" dirty="0" smtClean="0"/>
          </a:p>
          <a:p>
            <a:pPr marL="0" indent="0">
              <a:buNone/>
            </a:pPr>
            <a:r>
              <a:rPr lang="en-US" altLang="ko-KR" dirty="0" smtClean="0"/>
              <a:t> </a:t>
            </a:r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5088" y="3589613"/>
            <a:ext cx="3216912" cy="326797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8200" y="1985134"/>
            <a:ext cx="38972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dirty="0" smtClean="0"/>
              <a:t>한국의 </a:t>
            </a:r>
            <a:r>
              <a:rPr lang="ko-KR" altLang="en-US" sz="2400" dirty="0" smtClean="0">
                <a:solidFill>
                  <a:srgbClr val="FF0000"/>
                </a:solidFill>
              </a:rPr>
              <a:t>제주도와 같은 개념</a:t>
            </a:r>
            <a:endParaRPr lang="ko-KR" altLang="en-US" sz="2400" dirty="0">
              <a:solidFill>
                <a:srgbClr val="FF0000"/>
              </a:solidFill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8020" y="0"/>
            <a:ext cx="3593980" cy="334409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38200" y="2550013"/>
            <a:ext cx="51283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dirty="0" smtClean="0"/>
              <a:t>표준 일본어와 </a:t>
            </a:r>
            <a:r>
              <a:rPr lang="ko-KR" altLang="en-US" sz="2400" dirty="0" smtClean="0">
                <a:solidFill>
                  <a:srgbClr val="FF0000"/>
                </a:solidFill>
              </a:rPr>
              <a:t>의사소통이 불가능함</a:t>
            </a:r>
            <a:endParaRPr lang="ko-KR" altLang="en-US" sz="24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8200" y="3714566"/>
            <a:ext cx="49295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dirty="0" smtClean="0">
                <a:solidFill>
                  <a:srgbClr val="FF0000"/>
                </a:solidFill>
              </a:rPr>
              <a:t>유네스코</a:t>
            </a:r>
            <a:r>
              <a:rPr lang="ko-KR" altLang="en-US" sz="2400" dirty="0" smtClean="0"/>
              <a:t>가 </a:t>
            </a:r>
            <a:r>
              <a:rPr lang="ko-KR" altLang="en-US" sz="2400" dirty="0" smtClean="0">
                <a:solidFill>
                  <a:srgbClr val="FF0000"/>
                </a:solidFill>
              </a:rPr>
              <a:t>지정</a:t>
            </a:r>
            <a:r>
              <a:rPr lang="ko-KR" altLang="en-US" sz="2400" dirty="0" smtClean="0"/>
              <a:t>한 </a:t>
            </a:r>
            <a:r>
              <a:rPr lang="ko-KR" altLang="en-US" sz="2400" dirty="0" smtClean="0">
                <a:solidFill>
                  <a:srgbClr val="FF0000"/>
                </a:solidFill>
              </a:rPr>
              <a:t>절멸 위기 언어</a:t>
            </a:r>
            <a:endParaRPr lang="ko-KR" altLang="en-US" sz="24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8200" y="4912114"/>
            <a:ext cx="4767652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ko-KR" altLang="en-US" sz="2400" dirty="0" smtClean="0"/>
              <a:t>표준 일본어 </a:t>
            </a:r>
            <a:r>
              <a:rPr lang="en-US" altLang="ko-KR" sz="2400" dirty="0" smtClean="0"/>
              <a:t>:</a:t>
            </a:r>
            <a:r>
              <a:rPr lang="ja-JP" altLang="en-US" sz="2400" dirty="0" smtClean="0"/>
              <a:t>おはようございます</a:t>
            </a:r>
            <a:endParaRPr lang="en-US" altLang="ja-JP" sz="2400" dirty="0" smtClean="0"/>
          </a:p>
          <a:p>
            <a:endParaRPr lang="en-US" altLang="ko-KR" sz="2400" dirty="0" smtClean="0"/>
          </a:p>
          <a:p>
            <a:r>
              <a:rPr lang="ko-KR" altLang="en-US" sz="2400" dirty="0" err="1" smtClean="0"/>
              <a:t>하치조</a:t>
            </a:r>
            <a:r>
              <a:rPr lang="ko-KR" altLang="en-US" sz="2400" dirty="0" smtClean="0"/>
              <a:t> 방언 </a:t>
            </a:r>
            <a:r>
              <a:rPr lang="en-US" altLang="ko-KR" sz="2400" dirty="0" smtClean="0"/>
              <a:t>: </a:t>
            </a:r>
            <a:r>
              <a:rPr lang="ja-JP" altLang="en-US" sz="2400" dirty="0" smtClean="0">
                <a:solidFill>
                  <a:srgbClr val="FF0000"/>
                </a:solidFill>
              </a:rPr>
              <a:t>ヤスミ　ヤロワカーイ</a:t>
            </a:r>
            <a:endParaRPr lang="en-US" altLang="ja-JP" sz="2400" dirty="0" smtClean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8200" y="3132289"/>
            <a:ext cx="29738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dirty="0" smtClean="0">
                <a:solidFill>
                  <a:srgbClr val="FF0000"/>
                </a:solidFill>
              </a:rPr>
              <a:t>별개의 언어</a:t>
            </a:r>
            <a:r>
              <a:rPr lang="ko-KR" altLang="en-US" sz="2400" dirty="0" smtClean="0"/>
              <a:t>로 간주</a:t>
            </a:r>
            <a:endParaRPr lang="ko-KR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609355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 animBg="1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일본의 방언 </a:t>
            </a:r>
            <a:r>
              <a:rPr lang="en-US" altLang="ko-KR" dirty="0" smtClean="0"/>
              <a:t>[</a:t>
            </a:r>
            <a:r>
              <a:rPr lang="ko-KR" altLang="en-US" dirty="0" err="1" smtClean="0"/>
              <a:t>미야코어</a:t>
            </a:r>
            <a:r>
              <a:rPr lang="en-US" altLang="ko-KR" dirty="0" smtClean="0"/>
              <a:t>]</a:t>
            </a:r>
            <a:endParaRPr lang="ko-KR" altLang="en-US" dirty="0"/>
          </a:p>
        </p:txBody>
      </p:sp>
      <p:pic>
        <p:nvPicPr>
          <p:cNvPr id="5" name="내용 개체 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7238" y="0"/>
            <a:ext cx="3884762" cy="3289678"/>
          </a:xfr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5088" y="3589613"/>
            <a:ext cx="3216912" cy="326797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17585" y="1888899"/>
            <a:ext cx="60708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dirty="0" smtClean="0"/>
              <a:t>오키나와 </a:t>
            </a:r>
            <a:r>
              <a:rPr lang="ko-KR" altLang="en-US" sz="2400" dirty="0" smtClean="0">
                <a:solidFill>
                  <a:srgbClr val="FF0000"/>
                </a:solidFill>
              </a:rPr>
              <a:t>남부 </a:t>
            </a:r>
            <a:r>
              <a:rPr lang="ko-KR" altLang="en-US" sz="2400" dirty="0" err="1" smtClean="0">
                <a:solidFill>
                  <a:srgbClr val="FF0000"/>
                </a:solidFill>
              </a:rPr>
              <a:t>미야코</a:t>
            </a:r>
            <a:r>
              <a:rPr lang="ko-KR" altLang="en-US" sz="2400" dirty="0" smtClean="0">
                <a:solidFill>
                  <a:srgbClr val="FF0000"/>
                </a:solidFill>
              </a:rPr>
              <a:t> 섬</a:t>
            </a:r>
            <a:r>
              <a:rPr lang="ko-KR" altLang="en-US" sz="2400" dirty="0" smtClean="0"/>
              <a:t>에서 쓰이는 언어</a:t>
            </a:r>
            <a:endParaRPr lang="ko-KR" alt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517585" y="2419700"/>
            <a:ext cx="63786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dirty="0" smtClean="0"/>
              <a:t>다른 </a:t>
            </a:r>
            <a:r>
              <a:rPr lang="ko-KR" altLang="en-US" sz="2400" dirty="0" err="1" smtClean="0"/>
              <a:t>오키나와어에</a:t>
            </a:r>
            <a:r>
              <a:rPr lang="ko-KR" altLang="en-US" sz="2400" dirty="0" smtClean="0"/>
              <a:t> 비해 </a:t>
            </a:r>
            <a:r>
              <a:rPr lang="ko-KR" altLang="en-US" sz="2400" dirty="0" smtClean="0">
                <a:solidFill>
                  <a:srgbClr val="FF0000"/>
                </a:solidFill>
              </a:rPr>
              <a:t>원형이 잘 보전된 편</a:t>
            </a:r>
            <a:endParaRPr lang="ko-KR" altLang="en-US" sz="24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7585" y="2950501"/>
            <a:ext cx="65774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dirty="0" smtClean="0">
                <a:solidFill>
                  <a:srgbClr val="FF0000"/>
                </a:solidFill>
              </a:rPr>
              <a:t>사전지식이 없다면 </a:t>
            </a:r>
            <a:r>
              <a:rPr lang="ko-KR" altLang="en-US" sz="2400" dirty="0" smtClean="0"/>
              <a:t>오키나와 </a:t>
            </a:r>
            <a:r>
              <a:rPr lang="ko-KR" altLang="en-US" sz="2400" dirty="0" err="1" smtClean="0">
                <a:solidFill>
                  <a:srgbClr val="FF0000"/>
                </a:solidFill>
              </a:rPr>
              <a:t>본섬</a:t>
            </a:r>
            <a:r>
              <a:rPr lang="ko-KR" altLang="en-US" sz="2400" dirty="0" smtClean="0">
                <a:solidFill>
                  <a:srgbClr val="FF0000"/>
                </a:solidFill>
              </a:rPr>
              <a:t> 사람도 모름</a:t>
            </a:r>
            <a:endParaRPr lang="ko-KR" altLang="en-US" sz="24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8200" y="4912114"/>
            <a:ext cx="3639138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ko-KR" altLang="en-US" sz="2400" dirty="0" smtClean="0"/>
              <a:t>표준 일본어 </a:t>
            </a:r>
            <a:r>
              <a:rPr lang="en-US" altLang="ko-KR" sz="2400" dirty="0" smtClean="0"/>
              <a:t>:</a:t>
            </a:r>
            <a:r>
              <a:rPr lang="ja-JP" altLang="en-US" sz="2400" dirty="0" smtClean="0"/>
              <a:t> 二人一緒に</a:t>
            </a:r>
            <a:endParaRPr lang="en-US" altLang="ja-JP" sz="2400" dirty="0" smtClean="0"/>
          </a:p>
          <a:p>
            <a:endParaRPr lang="en-US" altLang="ko-KR" sz="2400" dirty="0" smtClean="0"/>
          </a:p>
          <a:p>
            <a:r>
              <a:rPr lang="ko-KR" altLang="en-US" sz="2400" dirty="0" err="1" smtClean="0"/>
              <a:t>미야코어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: </a:t>
            </a:r>
            <a:r>
              <a:rPr lang="en-US" altLang="ja-JP" sz="2400" dirty="0" err="1" smtClean="0">
                <a:solidFill>
                  <a:srgbClr val="FF0000"/>
                </a:solidFill>
              </a:rPr>
              <a:t>futaz</a:t>
            </a:r>
            <a:r>
              <a:rPr lang="en-US" altLang="ja-JP" sz="2400" dirty="0" smtClean="0">
                <a:solidFill>
                  <a:srgbClr val="FF0000"/>
                </a:solidFill>
              </a:rPr>
              <a:t> </a:t>
            </a:r>
            <a:r>
              <a:rPr lang="en-US" altLang="ja-JP" sz="2400" dirty="0" err="1" smtClean="0">
                <a:solidFill>
                  <a:srgbClr val="FF0000"/>
                </a:solidFill>
              </a:rPr>
              <a:t>maciki</a:t>
            </a:r>
            <a:endParaRPr lang="en-US" altLang="ja-JP" sz="24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6664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일본의 방언 </a:t>
            </a:r>
            <a:r>
              <a:rPr lang="en-US" altLang="ko-KR" dirty="0" smtClean="0"/>
              <a:t>[</a:t>
            </a:r>
            <a:r>
              <a:rPr lang="ko-KR" altLang="en-US" dirty="0" err="1" smtClean="0"/>
              <a:t>야에야마어</a:t>
            </a:r>
            <a:r>
              <a:rPr lang="en-US" altLang="ko-KR" dirty="0" smtClean="0"/>
              <a:t>]</a:t>
            </a:r>
            <a:endParaRPr lang="ko-KR" altLang="en-US" dirty="0"/>
          </a:p>
        </p:txBody>
      </p:sp>
      <p:pic>
        <p:nvPicPr>
          <p:cNvPr id="5" name="내용 개체 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8445" y="0"/>
            <a:ext cx="4143555" cy="3504499"/>
          </a:xfr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5088" y="3589613"/>
            <a:ext cx="3216912" cy="326797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38200" y="1860549"/>
            <a:ext cx="49295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dirty="0" smtClean="0"/>
              <a:t>오키나와 현 </a:t>
            </a:r>
            <a:r>
              <a:rPr lang="ko-KR" altLang="en-US" sz="2400" dirty="0" smtClean="0">
                <a:solidFill>
                  <a:srgbClr val="FF0000"/>
                </a:solidFill>
              </a:rPr>
              <a:t>서부</a:t>
            </a:r>
            <a:r>
              <a:rPr lang="ko-KR" altLang="en-US" sz="2400" dirty="0" smtClean="0"/>
              <a:t>에서 쓰이는 언어</a:t>
            </a:r>
            <a:endParaRPr lang="ko-KR" alt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838200" y="2492075"/>
            <a:ext cx="41761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dirty="0" err="1" smtClean="0"/>
              <a:t>수마무니</a:t>
            </a:r>
            <a:r>
              <a:rPr lang="en-US" altLang="ko-KR" sz="2400" dirty="0" smtClean="0"/>
              <a:t>(</a:t>
            </a:r>
            <a:r>
              <a:rPr lang="ko-KR" altLang="en-US" sz="2400" dirty="0" smtClean="0"/>
              <a:t>スマムニ</a:t>
            </a:r>
            <a:r>
              <a:rPr lang="en-US" altLang="ko-KR" sz="2400" dirty="0" smtClean="0"/>
              <a:t>)</a:t>
            </a:r>
            <a:r>
              <a:rPr lang="ko-KR" altLang="en-US" sz="2400" dirty="0" smtClean="0"/>
              <a:t>라고도 함</a:t>
            </a:r>
            <a:endParaRPr lang="ko-KR" alt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838199" y="3048042"/>
            <a:ext cx="49295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dirty="0" smtClean="0">
                <a:solidFill>
                  <a:srgbClr val="FF0000"/>
                </a:solidFill>
              </a:rPr>
              <a:t>유네스코</a:t>
            </a:r>
            <a:r>
              <a:rPr lang="ko-KR" altLang="en-US" sz="2400" dirty="0" smtClean="0"/>
              <a:t>가 </a:t>
            </a:r>
            <a:r>
              <a:rPr lang="ko-KR" altLang="en-US" sz="2400" dirty="0" smtClean="0">
                <a:solidFill>
                  <a:srgbClr val="FF0000"/>
                </a:solidFill>
              </a:rPr>
              <a:t>지정</a:t>
            </a:r>
            <a:r>
              <a:rPr lang="ko-KR" altLang="en-US" sz="2400" dirty="0" smtClean="0"/>
              <a:t>한 </a:t>
            </a:r>
            <a:r>
              <a:rPr lang="ko-KR" altLang="en-US" sz="2400" dirty="0" smtClean="0">
                <a:solidFill>
                  <a:srgbClr val="FF0000"/>
                </a:solidFill>
              </a:rPr>
              <a:t>절멸 위기 언어</a:t>
            </a:r>
            <a:endParaRPr lang="ko-KR" altLang="en-US" sz="24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8200" y="4912114"/>
            <a:ext cx="3474028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ko-KR" altLang="en-US" sz="2400" dirty="0" smtClean="0"/>
              <a:t>표준 일본어 </a:t>
            </a:r>
            <a:r>
              <a:rPr lang="en-US" altLang="ko-KR" sz="2400" dirty="0" smtClean="0"/>
              <a:t>:</a:t>
            </a:r>
            <a:r>
              <a:rPr lang="ja-JP" altLang="en-US" sz="2400" dirty="0" smtClean="0"/>
              <a:t> 昨日 </a:t>
            </a:r>
            <a:r>
              <a:rPr lang="en-US" altLang="ja-JP" sz="2400" dirty="0" smtClean="0"/>
              <a:t>, </a:t>
            </a:r>
            <a:r>
              <a:rPr lang="ko-KR" altLang="en-US" sz="2400" dirty="0" smtClean="0"/>
              <a:t>人</a:t>
            </a:r>
            <a:endParaRPr lang="en-US" altLang="ja-JP" sz="2400" dirty="0" smtClean="0"/>
          </a:p>
          <a:p>
            <a:endParaRPr lang="en-US" altLang="ko-KR" sz="2400" dirty="0" smtClean="0"/>
          </a:p>
          <a:p>
            <a:r>
              <a:rPr lang="ko-KR" altLang="en-US" sz="2400" dirty="0" err="1" smtClean="0"/>
              <a:t>야에야마어</a:t>
            </a:r>
            <a:r>
              <a:rPr lang="ko-KR" altLang="en-US" sz="2400" dirty="0" smtClean="0"/>
              <a:t> </a:t>
            </a:r>
            <a:r>
              <a:rPr lang="en-US" altLang="ko-KR" sz="2400" dirty="0" smtClean="0">
                <a:solidFill>
                  <a:srgbClr val="FF0000"/>
                </a:solidFill>
              </a:rPr>
              <a:t>: </a:t>
            </a:r>
            <a:r>
              <a:rPr lang="en-US" altLang="ko-KR" sz="2400" dirty="0" err="1" smtClean="0">
                <a:solidFill>
                  <a:srgbClr val="FF0000"/>
                </a:solidFill>
              </a:rPr>
              <a:t>jinu</a:t>
            </a:r>
            <a:r>
              <a:rPr lang="en-US" altLang="ko-KR" sz="2400" dirty="0" smtClean="0">
                <a:solidFill>
                  <a:srgbClr val="FF0000"/>
                </a:solidFill>
              </a:rPr>
              <a:t> , </a:t>
            </a:r>
            <a:r>
              <a:rPr lang="en-US" altLang="ko-KR" sz="2400" dirty="0" err="1" smtClean="0">
                <a:solidFill>
                  <a:srgbClr val="FF0000"/>
                </a:solidFill>
              </a:rPr>
              <a:t>pusu</a:t>
            </a:r>
            <a:endParaRPr lang="en-US" altLang="ja-JP" sz="24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2699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일본의 방언 </a:t>
            </a:r>
            <a:r>
              <a:rPr lang="en-US" altLang="ko-KR" dirty="0" smtClean="0"/>
              <a:t>[</a:t>
            </a:r>
            <a:r>
              <a:rPr lang="ko-KR" altLang="en-US" dirty="0" err="1" smtClean="0"/>
              <a:t>쿠니가미어</a:t>
            </a:r>
            <a:r>
              <a:rPr lang="en-US" altLang="ko-KR" dirty="0" smtClean="0"/>
              <a:t>]</a:t>
            </a:r>
            <a:endParaRPr lang="ko-KR" altLang="en-US" dirty="0"/>
          </a:p>
        </p:txBody>
      </p:sp>
      <p:pic>
        <p:nvPicPr>
          <p:cNvPr id="5" name="내용 개체 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6528" y="0"/>
            <a:ext cx="2875472" cy="3623714"/>
          </a:xfr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5088" y="3589613"/>
            <a:ext cx="3216912" cy="326797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41145" y="1727077"/>
            <a:ext cx="58528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dirty="0" smtClean="0"/>
              <a:t>오키나와 섬 </a:t>
            </a:r>
            <a:r>
              <a:rPr lang="ko-KR" altLang="en-US" sz="2400" dirty="0" smtClean="0">
                <a:solidFill>
                  <a:srgbClr val="FF0000"/>
                </a:solidFill>
              </a:rPr>
              <a:t>북부</a:t>
            </a:r>
            <a:r>
              <a:rPr lang="ko-KR" altLang="en-US" sz="2400" dirty="0" smtClean="0"/>
              <a:t>에서 사용되는 언어이다</a:t>
            </a:r>
            <a:endParaRPr lang="ko-KR" alt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838200" y="2247307"/>
            <a:ext cx="58881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dirty="0" err="1" smtClean="0">
                <a:solidFill>
                  <a:srgbClr val="FF0000"/>
                </a:solidFill>
              </a:rPr>
              <a:t>오키노에라부</a:t>
            </a:r>
            <a:r>
              <a:rPr lang="en-US" altLang="ko-KR" sz="2400" dirty="0" smtClean="0">
                <a:solidFill>
                  <a:srgbClr val="FF0000"/>
                </a:solidFill>
              </a:rPr>
              <a:t>-</a:t>
            </a:r>
            <a:r>
              <a:rPr lang="ko-KR" altLang="en-US" sz="2400" dirty="0" smtClean="0">
                <a:solidFill>
                  <a:srgbClr val="FF0000"/>
                </a:solidFill>
              </a:rPr>
              <a:t>요론</a:t>
            </a:r>
            <a:r>
              <a:rPr lang="en-US" altLang="ko-KR" sz="2400" dirty="0" smtClean="0">
                <a:solidFill>
                  <a:srgbClr val="FF0000"/>
                </a:solidFill>
              </a:rPr>
              <a:t>-</a:t>
            </a:r>
            <a:r>
              <a:rPr lang="ko-KR" altLang="en-US" sz="2400" dirty="0" smtClean="0">
                <a:solidFill>
                  <a:srgbClr val="FF0000"/>
                </a:solidFill>
              </a:rPr>
              <a:t>오키나와 북부 </a:t>
            </a:r>
            <a:r>
              <a:rPr lang="ko-KR" altLang="en-US" sz="2400" dirty="0" err="1" smtClean="0">
                <a:solidFill>
                  <a:srgbClr val="FF0000"/>
                </a:solidFill>
              </a:rPr>
              <a:t>제방언</a:t>
            </a:r>
            <a:endParaRPr lang="ko-KR" altLang="en-US" sz="24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8200" y="3265591"/>
            <a:ext cx="49295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dirty="0" smtClean="0">
                <a:solidFill>
                  <a:srgbClr val="FF0000"/>
                </a:solidFill>
              </a:rPr>
              <a:t>유네스코</a:t>
            </a:r>
            <a:r>
              <a:rPr lang="ko-KR" altLang="en-US" sz="2400" dirty="0" smtClean="0"/>
              <a:t>가 </a:t>
            </a:r>
            <a:r>
              <a:rPr lang="ko-KR" altLang="en-US" sz="2400" dirty="0" smtClean="0">
                <a:solidFill>
                  <a:srgbClr val="FF0000"/>
                </a:solidFill>
              </a:rPr>
              <a:t>지정</a:t>
            </a:r>
            <a:r>
              <a:rPr lang="ko-KR" altLang="en-US" sz="2400" dirty="0" smtClean="0"/>
              <a:t>한 </a:t>
            </a:r>
            <a:r>
              <a:rPr lang="ko-KR" altLang="en-US" sz="2400" dirty="0" smtClean="0">
                <a:solidFill>
                  <a:srgbClr val="FF0000"/>
                </a:solidFill>
              </a:rPr>
              <a:t>절멸 위기 언어</a:t>
            </a:r>
            <a:endParaRPr lang="ko-KR" altLang="en-US" sz="24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8200" y="2767537"/>
            <a:ext cx="53174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dirty="0" smtClean="0"/>
              <a:t>현재 사용자는 </a:t>
            </a:r>
            <a:r>
              <a:rPr lang="en-US" altLang="ko-KR" sz="2400" dirty="0" smtClean="0">
                <a:solidFill>
                  <a:srgbClr val="FF0000"/>
                </a:solidFill>
              </a:rPr>
              <a:t>1</a:t>
            </a:r>
            <a:r>
              <a:rPr lang="ko-KR" altLang="en-US" sz="2400" dirty="0" smtClean="0">
                <a:solidFill>
                  <a:srgbClr val="FF0000"/>
                </a:solidFill>
              </a:rPr>
              <a:t>만 명이 채 되지 않음</a:t>
            </a:r>
            <a:endParaRPr lang="ko-KR" altLang="en-US" sz="24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8200" y="4912114"/>
            <a:ext cx="2895344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ko-KR" altLang="en-US" sz="2400" dirty="0" smtClean="0"/>
              <a:t>표준 일본어 </a:t>
            </a:r>
            <a:r>
              <a:rPr lang="en-US" altLang="ko-KR" sz="2400" dirty="0" smtClean="0"/>
              <a:t>:</a:t>
            </a:r>
            <a:r>
              <a:rPr lang="ja-JP" altLang="en-US" sz="2400" dirty="0" smtClean="0"/>
              <a:t> 見る</a:t>
            </a:r>
            <a:endParaRPr lang="en-US" altLang="ja-JP" sz="2400" dirty="0" smtClean="0"/>
          </a:p>
          <a:p>
            <a:endParaRPr lang="en-US" altLang="ko-KR" sz="2400" dirty="0" smtClean="0"/>
          </a:p>
          <a:p>
            <a:r>
              <a:rPr lang="ko-KR" altLang="en-US" sz="2400" dirty="0" err="1"/>
              <a:t>쿠니가미어</a:t>
            </a:r>
            <a:r>
              <a:rPr lang="ko-KR" altLang="en-US" sz="2400" dirty="0"/>
              <a:t> </a:t>
            </a:r>
            <a:r>
              <a:rPr lang="en-US" altLang="ko-KR" sz="2400" dirty="0" smtClean="0"/>
              <a:t>: </a:t>
            </a:r>
            <a:r>
              <a:rPr lang="en-US" altLang="ko-KR" sz="2400" dirty="0" err="1" smtClean="0">
                <a:solidFill>
                  <a:srgbClr val="FF0000"/>
                </a:solidFill>
              </a:rPr>
              <a:t>mijuru</a:t>
            </a:r>
            <a:endParaRPr lang="en-US" altLang="ja-JP" sz="24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6921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/>
            </a:r>
            <a:br>
              <a:rPr lang="ko-KR" altLang="en-US" dirty="0"/>
            </a:b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ko-KR" dirty="0">
                <a:hlinkClick r:id="rId2"/>
              </a:rPr>
              <a:t>https://www.youtube.com/watch?v=7aikc4g6GFs&amp;t=196s</a:t>
            </a:r>
            <a:endParaRPr lang="ko-KR" altLang="en-US" dirty="0"/>
          </a:p>
        </p:txBody>
      </p:sp>
      <p:sp>
        <p:nvSpPr>
          <p:cNvPr id="4" name="제목 1"/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dirty="0"/>
              <a:t>일본 전국 </a:t>
            </a:r>
            <a:r>
              <a:rPr lang="en-US" altLang="ko-KR" dirty="0"/>
              <a:t>47</a:t>
            </a:r>
            <a:r>
              <a:rPr lang="ko-KR" altLang="en-US" dirty="0"/>
              <a:t>개 </a:t>
            </a:r>
            <a:r>
              <a:rPr lang="ko-KR" altLang="en-US" dirty="0" smtClean="0"/>
              <a:t>사투리 </a:t>
            </a:r>
            <a:r>
              <a:rPr lang="ko-KR" altLang="en-US" dirty="0" err="1" smtClean="0"/>
              <a:t>유튜브</a:t>
            </a:r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5088" y="3589613"/>
            <a:ext cx="3216912" cy="3267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180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출처</a:t>
            </a:r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5088" y="3589613"/>
            <a:ext cx="3216912" cy="326797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6507" y="3704438"/>
            <a:ext cx="58687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hlinkClick r:id="rId3"/>
              </a:rPr>
              <a:t>https://www.8toch.net/translate/</a:t>
            </a:r>
            <a:r>
              <a:rPr lang="en-US" altLang="ko-KR" dirty="0" smtClean="0"/>
              <a:t> </a:t>
            </a:r>
            <a:r>
              <a:rPr lang="ko-KR" altLang="en-US" dirty="0" smtClean="0"/>
              <a:t>일본어 사투리 번역기</a:t>
            </a:r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6507" y="3116088"/>
            <a:ext cx="803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hlinkClick r:id="rId4"/>
              </a:rPr>
              <a:t>https://www.google.co.kr/maps/@37.053745,125.6553969,5z?hl=ko</a:t>
            </a:r>
            <a:r>
              <a:rPr lang="en-US" altLang="ko-KR" dirty="0" smtClean="0"/>
              <a:t> </a:t>
            </a:r>
            <a:r>
              <a:rPr lang="ko-KR" altLang="en-US" dirty="0" err="1" smtClean="0"/>
              <a:t>구글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맵</a:t>
            </a:r>
            <a:endParaRPr lang="ko-KR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6507" y="1421754"/>
            <a:ext cx="115974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hlinkClick r:id="rId5"/>
              </a:rPr>
              <a:t>https://ko.wikipedia.org/wiki/%ED%95%9C%EA%B5%AD%EC%96%B4%EC%9D%98_%EB%B0%A9%EC%96%B8</a:t>
            </a:r>
            <a:endParaRPr lang="en-US" altLang="ko-KR" dirty="0" smtClean="0"/>
          </a:p>
          <a:p>
            <a:r>
              <a:rPr lang="ko-KR" altLang="en-US" dirty="0" smtClean="0"/>
              <a:t>한국의 방언</a:t>
            </a:r>
            <a:endParaRPr lang="ko-KR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56507" y="2102437"/>
            <a:ext cx="726032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hlinkClick r:id="rId6"/>
              </a:rPr>
              <a:t>https://namu.wiki/w/%EB%B6%84%EB%A5%98:%EC%9D%BC%</a:t>
            </a:r>
          </a:p>
          <a:p>
            <a:r>
              <a:rPr lang="en-US" altLang="ko-KR" dirty="0" smtClean="0">
                <a:hlinkClick r:id="rId6"/>
              </a:rPr>
              <a:t>EB%B3%B8%EC%96%B4%EC%9D%98%20%EB%B0%A9%EC%96%B8</a:t>
            </a:r>
            <a:endParaRPr lang="en-US" altLang="ko-KR" dirty="0" smtClean="0"/>
          </a:p>
          <a:p>
            <a:r>
              <a:rPr lang="ko-KR" altLang="en-US" dirty="0" smtClean="0"/>
              <a:t>일본의 방언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58484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목차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왜 주제가 방언인가</a:t>
            </a:r>
            <a:r>
              <a:rPr lang="en-US" altLang="ko-KR" dirty="0" smtClean="0"/>
              <a:t>?</a:t>
            </a:r>
          </a:p>
          <a:p>
            <a:endParaRPr lang="en-US" altLang="ko-KR" dirty="0"/>
          </a:p>
          <a:p>
            <a:r>
              <a:rPr lang="ko-KR" altLang="en-US" dirty="0" smtClean="0"/>
              <a:t>한국의 방언 </a:t>
            </a:r>
            <a:r>
              <a:rPr lang="en-US" altLang="ko-KR" dirty="0"/>
              <a:t>[</a:t>
            </a:r>
            <a:r>
              <a:rPr lang="ko-KR" altLang="en-US" dirty="0" smtClean="0"/>
              <a:t>간단</a:t>
            </a:r>
            <a:r>
              <a:rPr lang="en-US" altLang="ko-KR" dirty="0" smtClean="0"/>
              <a:t>]</a:t>
            </a:r>
          </a:p>
          <a:p>
            <a:endParaRPr lang="en-US" altLang="ko-KR" dirty="0" smtClean="0"/>
          </a:p>
          <a:p>
            <a:r>
              <a:rPr lang="ko-KR" altLang="en-US" dirty="0" smtClean="0"/>
              <a:t>일본의 방언 </a:t>
            </a:r>
            <a:r>
              <a:rPr lang="en-US" altLang="ko-KR" dirty="0" smtClean="0"/>
              <a:t>[11</a:t>
            </a:r>
            <a:r>
              <a:rPr lang="ko-KR" altLang="en-US" dirty="0" smtClean="0"/>
              <a:t>가지</a:t>
            </a:r>
            <a:r>
              <a:rPr lang="en-US" altLang="ko-KR" dirty="0" smtClean="0"/>
              <a:t>]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53886" y="4411406"/>
            <a:ext cx="36311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더욱 많지만 </a:t>
            </a:r>
            <a:r>
              <a:rPr lang="ko-KR" altLang="en-US" dirty="0" err="1" smtClean="0"/>
              <a:t>위키피디아에</a:t>
            </a:r>
            <a:endParaRPr lang="en-US" altLang="ko-KR" dirty="0" smtClean="0"/>
          </a:p>
          <a:p>
            <a:r>
              <a:rPr lang="ko-KR" altLang="en-US" dirty="0" smtClean="0"/>
              <a:t>소개된 방언들만 찾아보았습니다</a:t>
            </a:r>
            <a:r>
              <a:rPr lang="en-US" altLang="ko-KR" dirty="0" smtClean="0"/>
              <a:t>.</a:t>
            </a: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4564" y="23549"/>
            <a:ext cx="3517436" cy="3566064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5088" y="3589613"/>
            <a:ext cx="3216912" cy="3267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964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57587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감사합니다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16707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왜 주제가 방언인가</a:t>
            </a:r>
            <a:r>
              <a:rPr lang="en-US" altLang="ko-KR" dirty="0" smtClean="0"/>
              <a:t>??</a:t>
            </a:r>
            <a:endParaRPr lang="ko-KR" altLang="en-US" dirty="0"/>
          </a:p>
        </p:txBody>
      </p:sp>
      <p:pic>
        <p:nvPicPr>
          <p:cNvPr id="6" name="내용 개체 틀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197" y="1601912"/>
            <a:ext cx="4406418" cy="4351338"/>
          </a:xfrm>
        </p:spPr>
      </p:pic>
      <p:sp>
        <p:nvSpPr>
          <p:cNvPr id="7" name="TextBox 6"/>
          <p:cNvSpPr txBox="1"/>
          <p:nvPr/>
        </p:nvSpPr>
        <p:spPr>
          <a:xfrm>
            <a:off x="5530788" y="1690688"/>
            <a:ext cx="4775666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500" dirty="0" smtClean="0"/>
              <a:t>사회 </a:t>
            </a:r>
            <a:r>
              <a:rPr lang="en-US" altLang="ko-KR" sz="2500" dirty="0" smtClean="0"/>
              <a:t>: </a:t>
            </a:r>
            <a:r>
              <a:rPr lang="ko-KR" altLang="en-US" sz="2500" dirty="0" smtClean="0"/>
              <a:t>두 사람 이상이 모인 집단</a:t>
            </a:r>
            <a:endParaRPr lang="ko-KR" altLang="en-US" sz="2500" dirty="0"/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2561" y="1518314"/>
            <a:ext cx="4028235" cy="533762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520152" y="2718906"/>
            <a:ext cx="5833648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500" dirty="0" smtClean="0"/>
              <a:t>일본인이 모이면 일본어로 대화를 한다</a:t>
            </a:r>
            <a:r>
              <a:rPr lang="en-US" altLang="ko-KR" sz="2500" dirty="0" smtClean="0"/>
              <a:t>.</a:t>
            </a:r>
            <a:endParaRPr lang="ko-KR" altLang="en-US" sz="2500" dirty="0"/>
          </a:p>
        </p:txBody>
      </p:sp>
      <p:sp>
        <p:nvSpPr>
          <p:cNvPr id="10" name="TextBox 9"/>
          <p:cNvSpPr txBox="1"/>
          <p:nvPr/>
        </p:nvSpPr>
        <p:spPr>
          <a:xfrm>
            <a:off x="5530788" y="3233016"/>
            <a:ext cx="4551246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500" dirty="0" smtClean="0"/>
              <a:t>지역 마다 방언이 모두 다르다</a:t>
            </a:r>
            <a:r>
              <a:rPr lang="en-US" altLang="ko-KR" sz="2500" dirty="0" smtClean="0"/>
              <a:t>.</a:t>
            </a:r>
            <a:endParaRPr lang="ko-KR" altLang="en-US" sz="2500" dirty="0"/>
          </a:p>
        </p:txBody>
      </p:sp>
      <p:sp>
        <p:nvSpPr>
          <p:cNvPr id="11" name="TextBox 10"/>
          <p:cNvSpPr txBox="1"/>
          <p:nvPr/>
        </p:nvSpPr>
        <p:spPr>
          <a:xfrm>
            <a:off x="5530788" y="3710070"/>
            <a:ext cx="1653017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500" dirty="0" smtClean="0"/>
              <a:t>흥미롭다</a:t>
            </a:r>
            <a:r>
              <a:rPr lang="en-US" altLang="ko-KR" sz="2500" dirty="0" smtClean="0"/>
              <a:t>!!</a:t>
            </a:r>
            <a:endParaRPr lang="ko-KR" altLang="en-US" sz="2500" dirty="0"/>
          </a:p>
        </p:txBody>
      </p:sp>
      <p:sp>
        <p:nvSpPr>
          <p:cNvPr id="12" name="TextBox 11"/>
          <p:cNvSpPr txBox="1"/>
          <p:nvPr/>
        </p:nvSpPr>
        <p:spPr>
          <a:xfrm>
            <a:off x="5530788" y="2204797"/>
            <a:ext cx="4256293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500" dirty="0" smtClean="0"/>
              <a:t>저는 일본어일본학과의 학생</a:t>
            </a:r>
            <a:endParaRPr lang="ko-KR" altLang="en-US" sz="2500" dirty="0"/>
          </a:p>
        </p:txBody>
      </p:sp>
      <p:pic>
        <p:nvPicPr>
          <p:cNvPr id="13" name="그림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5088" y="3589613"/>
            <a:ext cx="3216912" cy="3267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831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9" grpId="0"/>
      <p:bldP spid="10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03194" y="243298"/>
            <a:ext cx="10515600" cy="1325563"/>
          </a:xfrm>
        </p:spPr>
        <p:txBody>
          <a:bodyPr/>
          <a:lstStyle/>
          <a:p>
            <a:r>
              <a:rPr lang="ko-KR" altLang="en-US" dirty="0" smtClean="0"/>
              <a:t>한국의 방언 </a:t>
            </a:r>
            <a:r>
              <a:rPr lang="en-US" altLang="ko-KR" dirty="0"/>
              <a:t>[</a:t>
            </a:r>
            <a:r>
              <a:rPr lang="ko-KR" altLang="en-US" dirty="0" smtClean="0"/>
              <a:t>간단</a:t>
            </a:r>
            <a:r>
              <a:rPr lang="en-US" altLang="ko-KR" dirty="0" smtClean="0"/>
              <a:t>]</a:t>
            </a:r>
            <a:endParaRPr lang="ko-KR" altLang="en-US" dirty="0"/>
          </a:p>
        </p:txBody>
      </p:sp>
      <p:pic>
        <p:nvPicPr>
          <p:cNvPr id="7" name="내용 개체 틀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4453" y="1346895"/>
            <a:ext cx="4089424" cy="5390605"/>
          </a:xfrm>
        </p:spPr>
      </p:pic>
      <p:sp>
        <p:nvSpPr>
          <p:cNvPr id="8" name="TextBox 7"/>
          <p:cNvSpPr txBox="1"/>
          <p:nvPr/>
        </p:nvSpPr>
        <p:spPr>
          <a:xfrm>
            <a:off x="2781076" y="2239013"/>
            <a:ext cx="20697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/>
              <a:t>1.</a:t>
            </a:r>
            <a:r>
              <a:rPr lang="ko-KR" altLang="en-US" sz="2400" dirty="0"/>
              <a:t>평안도 방언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682862" y="1488005"/>
            <a:ext cx="20697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/>
              <a:t>2.</a:t>
            </a:r>
            <a:r>
              <a:rPr lang="ko-KR" altLang="en-US" sz="2400" dirty="0"/>
              <a:t>함경도 방언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758213" y="4346868"/>
            <a:ext cx="17620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/>
              <a:t>3.</a:t>
            </a:r>
            <a:r>
              <a:rPr lang="ko-KR" altLang="en-US" sz="2400" dirty="0"/>
              <a:t>중부 </a:t>
            </a:r>
            <a:r>
              <a:rPr lang="ko-KR" altLang="en-US" sz="2400" dirty="0" smtClean="0"/>
              <a:t>방언</a:t>
            </a:r>
            <a:endParaRPr lang="ko-KR" alt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3382392" y="5330947"/>
            <a:ext cx="20697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 smtClean="0"/>
              <a:t>4.</a:t>
            </a:r>
            <a:r>
              <a:rPr lang="ko-KR" altLang="en-US" sz="2400" dirty="0" smtClean="0"/>
              <a:t>전라도 방언</a:t>
            </a:r>
            <a:endParaRPr lang="ko-KR" alt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7163651" y="4989251"/>
            <a:ext cx="20697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 smtClean="0"/>
              <a:t>5.</a:t>
            </a:r>
            <a:r>
              <a:rPr lang="ko-KR" altLang="en-US" sz="2400" dirty="0" smtClean="0"/>
              <a:t>경상도 방언</a:t>
            </a:r>
            <a:endParaRPr lang="ko-KR" alt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2343956" y="6275835"/>
            <a:ext cx="31822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 smtClean="0"/>
              <a:t>6.</a:t>
            </a:r>
            <a:r>
              <a:rPr lang="ko-KR" altLang="en-US" sz="2400" dirty="0" smtClean="0"/>
              <a:t>제주도</a:t>
            </a:r>
            <a:r>
              <a:rPr lang="en-US" altLang="ko-KR" sz="2400" dirty="0" smtClean="0"/>
              <a:t>(</a:t>
            </a:r>
            <a:r>
              <a:rPr lang="ko-KR" altLang="en-US" sz="2400" dirty="0" smtClean="0"/>
              <a:t>濟州道</a:t>
            </a:r>
            <a:r>
              <a:rPr lang="en-US" altLang="ko-KR" sz="2400" dirty="0" smtClean="0"/>
              <a:t>) </a:t>
            </a:r>
            <a:r>
              <a:rPr lang="ko-KR" altLang="en-US" sz="2400" dirty="0" smtClean="0"/>
              <a:t>방언</a:t>
            </a:r>
          </a:p>
        </p:txBody>
      </p:sp>
    </p:spTree>
    <p:extLst>
      <p:ext uri="{BB962C8B-B14F-4D97-AF65-F5344CB8AC3E}">
        <p14:creationId xmlns:p14="http://schemas.microsoft.com/office/powerpoint/2010/main" val="3381891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 </a:t>
            </a:r>
            <a:endParaRPr lang="ko-KR" altLang="en-US" dirty="0"/>
          </a:p>
        </p:txBody>
      </p:sp>
      <p:pic>
        <p:nvPicPr>
          <p:cNvPr id="4" name="내용 개체 틀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818" y="504274"/>
            <a:ext cx="4162985" cy="595691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32421" y="820157"/>
            <a:ext cx="5702523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5000" dirty="0" smtClean="0"/>
              <a:t>잠자리의</a:t>
            </a:r>
            <a:endParaRPr lang="en-US" altLang="ko-KR" sz="5000" dirty="0" smtClean="0"/>
          </a:p>
          <a:p>
            <a:r>
              <a:rPr lang="ko-KR" altLang="en-US" sz="5000" dirty="0" smtClean="0"/>
              <a:t>각 지방 별</a:t>
            </a:r>
            <a:endParaRPr lang="en-US" altLang="ko-KR" sz="5000" dirty="0" smtClean="0"/>
          </a:p>
          <a:p>
            <a:r>
              <a:rPr lang="ko-KR" altLang="en-US" sz="5000" dirty="0" smtClean="0"/>
              <a:t>사투리</a:t>
            </a:r>
            <a:endParaRPr lang="ko-KR" altLang="en-US" sz="5000" dirty="0"/>
          </a:p>
        </p:txBody>
      </p:sp>
    </p:spTree>
    <p:extLst>
      <p:ext uri="{BB962C8B-B14F-4D97-AF65-F5344CB8AC3E}">
        <p14:creationId xmlns:p14="http://schemas.microsoft.com/office/powerpoint/2010/main" val="1329302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일본의 방언 </a:t>
            </a:r>
            <a:r>
              <a:rPr lang="en-US" altLang="ko-KR" dirty="0" smtClean="0"/>
              <a:t>[</a:t>
            </a:r>
            <a:r>
              <a:rPr lang="ko-KR" altLang="en-US" dirty="0" err="1" smtClean="0"/>
              <a:t>토호쿠</a:t>
            </a:r>
            <a:r>
              <a:rPr lang="ko-KR" altLang="en-US" dirty="0"/>
              <a:t> </a:t>
            </a:r>
            <a:r>
              <a:rPr lang="ko-KR" altLang="en-US" dirty="0" smtClean="0"/>
              <a:t>벤</a:t>
            </a:r>
            <a:r>
              <a:rPr lang="en-US" altLang="ko-KR" dirty="0" smtClean="0"/>
              <a:t>]</a:t>
            </a:r>
            <a:endParaRPr lang="ko-KR" altLang="en-US" dirty="0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9999" y="0"/>
            <a:ext cx="4292001" cy="4351338"/>
          </a:xfrm>
        </p:spPr>
      </p:pic>
      <p:sp>
        <p:nvSpPr>
          <p:cNvPr id="5" name="TextBox 4"/>
          <p:cNvSpPr txBox="1"/>
          <p:nvPr/>
        </p:nvSpPr>
        <p:spPr>
          <a:xfrm>
            <a:off x="838200" y="1974142"/>
            <a:ext cx="48734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dirty="0" err="1" smtClean="0">
                <a:solidFill>
                  <a:srgbClr val="FF0000"/>
                </a:solidFill>
              </a:rPr>
              <a:t>도호쿠</a:t>
            </a:r>
            <a:r>
              <a:rPr lang="ko-KR" altLang="en-US" sz="2800" dirty="0" smtClean="0">
                <a:solidFill>
                  <a:srgbClr val="FF0000"/>
                </a:solidFill>
              </a:rPr>
              <a:t> 지방에서 </a:t>
            </a:r>
            <a:r>
              <a:rPr lang="ko-KR" altLang="en-US" sz="2800" dirty="0" smtClean="0"/>
              <a:t>쓰이는 방언</a:t>
            </a:r>
            <a:endParaRPr lang="ko-KR" alt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838200" y="2553365"/>
            <a:ext cx="60773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dirty="0" smtClean="0"/>
              <a:t>유독 알아듣기 힘들고 </a:t>
            </a:r>
            <a:r>
              <a:rPr lang="ko-KR" altLang="en-US" sz="2800" dirty="0" smtClean="0">
                <a:solidFill>
                  <a:srgbClr val="FF0000"/>
                </a:solidFill>
              </a:rPr>
              <a:t>굉장히 이질적</a:t>
            </a:r>
            <a:endParaRPr lang="ko-KR" altLang="en-US" sz="28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8200" y="3133612"/>
            <a:ext cx="56541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dirty="0" smtClean="0">
                <a:solidFill>
                  <a:srgbClr val="FF0000"/>
                </a:solidFill>
              </a:rPr>
              <a:t>할아버지와 손자가 말이 안 통하는 정도</a:t>
            </a:r>
            <a:endParaRPr lang="ko-KR" altLang="en-US" sz="2400" dirty="0">
              <a:solidFill>
                <a:srgbClr val="FF0000"/>
              </a:solidFill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5088" y="3589613"/>
            <a:ext cx="3216912" cy="326797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38200" y="551227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ko-KR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38200" y="4912114"/>
            <a:ext cx="4801314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ko-KR" altLang="en-US" sz="2400" dirty="0" smtClean="0"/>
              <a:t>표준 일본어 </a:t>
            </a:r>
            <a:r>
              <a:rPr lang="en-US" altLang="ko-KR" sz="2400" dirty="0" smtClean="0"/>
              <a:t>: </a:t>
            </a:r>
            <a:r>
              <a:rPr lang="ja-JP" altLang="en-US" sz="2400" dirty="0" smtClean="0"/>
              <a:t>おはよう</a:t>
            </a:r>
            <a:r>
              <a:rPr lang="ja-JP" altLang="en-US" sz="2400" dirty="0" smtClean="0">
                <a:solidFill>
                  <a:srgbClr val="FF0000"/>
                </a:solidFill>
              </a:rPr>
              <a:t>ございます</a:t>
            </a:r>
            <a:endParaRPr lang="en-US" altLang="ja-JP" sz="2400" dirty="0" smtClean="0">
              <a:solidFill>
                <a:srgbClr val="FF0000"/>
              </a:solidFill>
            </a:endParaRPr>
          </a:p>
          <a:p>
            <a:endParaRPr lang="en-US" altLang="ko-KR" sz="2400" dirty="0"/>
          </a:p>
          <a:p>
            <a:r>
              <a:rPr lang="ko-KR" altLang="en-US" sz="2400" dirty="0" err="1" smtClean="0"/>
              <a:t>토호쿠</a:t>
            </a:r>
            <a:r>
              <a:rPr lang="ko-KR" altLang="en-US" sz="2400" dirty="0" smtClean="0"/>
              <a:t> 벤 </a:t>
            </a:r>
            <a:r>
              <a:rPr lang="en-US" altLang="ko-KR" sz="2400" dirty="0" smtClean="0"/>
              <a:t>:    </a:t>
            </a:r>
            <a:r>
              <a:rPr lang="ja-JP" altLang="en-US" sz="2400" dirty="0" smtClean="0"/>
              <a:t>おはよう</a:t>
            </a:r>
            <a:r>
              <a:rPr lang="ja-JP" altLang="en-US" sz="2400" dirty="0" smtClean="0">
                <a:solidFill>
                  <a:srgbClr val="FF0000"/>
                </a:solidFill>
              </a:rPr>
              <a:t>ござりす</a:t>
            </a:r>
            <a:r>
              <a:rPr lang="ja-JP" altLang="en-US" sz="2400" dirty="0" smtClean="0"/>
              <a:t>	</a:t>
            </a:r>
            <a:endParaRPr lang="ko-KR" altLang="en-US" sz="2400" dirty="0"/>
          </a:p>
        </p:txBody>
      </p:sp>
    </p:spTree>
    <p:extLst>
      <p:ext uri="{BB962C8B-B14F-4D97-AF65-F5344CB8AC3E}">
        <p14:creationId xmlns:p14="http://schemas.microsoft.com/office/powerpoint/2010/main" val="550459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일본의 방언 </a:t>
            </a:r>
            <a:r>
              <a:rPr lang="en-US" altLang="ko-KR" dirty="0" smtClean="0"/>
              <a:t>[</a:t>
            </a:r>
            <a:r>
              <a:rPr lang="ko-KR" altLang="en-US" dirty="0" smtClean="0"/>
              <a:t>에도 벤</a:t>
            </a:r>
            <a:r>
              <a:rPr lang="en-US" altLang="ko-KR" dirty="0" smtClean="0"/>
              <a:t>]</a:t>
            </a:r>
            <a:endParaRPr lang="ko-KR" altLang="en-US" dirty="0"/>
          </a:p>
        </p:txBody>
      </p:sp>
      <p:pic>
        <p:nvPicPr>
          <p:cNvPr id="5" name="내용 개체 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9999" y="0"/>
            <a:ext cx="4292001" cy="4351338"/>
          </a:xfr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5088" y="3589613"/>
            <a:ext cx="3216912" cy="326797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38200" y="2119821"/>
            <a:ext cx="2249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dirty="0" smtClean="0">
                <a:solidFill>
                  <a:srgbClr val="FF0000"/>
                </a:solidFill>
              </a:rPr>
              <a:t>과거 에도 방언</a:t>
            </a:r>
            <a:endParaRPr lang="ko-KR" altLang="en-US" sz="24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8200" y="3070568"/>
            <a:ext cx="40062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dirty="0" smtClean="0">
                <a:solidFill>
                  <a:srgbClr val="FF0000"/>
                </a:solidFill>
              </a:rPr>
              <a:t>무사 계급</a:t>
            </a:r>
            <a:r>
              <a:rPr lang="ko-KR" altLang="en-US" sz="2400" dirty="0" smtClean="0"/>
              <a:t>의 </a:t>
            </a:r>
            <a:r>
              <a:rPr lang="ko-KR" altLang="en-US" sz="2400" dirty="0" err="1" smtClean="0"/>
              <a:t>야마노테어과</a:t>
            </a:r>
            <a:endParaRPr lang="en-US" altLang="ko-KR" sz="2400" dirty="0"/>
          </a:p>
          <a:p>
            <a:r>
              <a:rPr lang="ko-KR" altLang="en-US" sz="2400" dirty="0" smtClean="0">
                <a:solidFill>
                  <a:srgbClr val="FF0000"/>
                </a:solidFill>
              </a:rPr>
              <a:t>평민 계급</a:t>
            </a:r>
            <a:r>
              <a:rPr lang="ko-KR" altLang="en-US" sz="2400" dirty="0" smtClean="0"/>
              <a:t>의 </a:t>
            </a:r>
            <a:r>
              <a:rPr lang="ko-KR" altLang="en-US" sz="2400" dirty="0" err="1" smtClean="0"/>
              <a:t>에도어로</a:t>
            </a:r>
            <a:r>
              <a:rPr lang="ko-KR" altLang="en-US" sz="2400" dirty="0" smtClean="0"/>
              <a:t> 구분</a:t>
            </a:r>
            <a:endParaRPr lang="ko-KR" alt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838200" y="2581486"/>
            <a:ext cx="38972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dirty="0" smtClean="0"/>
              <a:t>우리나라로 치면 </a:t>
            </a:r>
            <a:r>
              <a:rPr lang="ko-KR" altLang="en-US" sz="2400" dirty="0" smtClean="0">
                <a:solidFill>
                  <a:srgbClr val="FF0000"/>
                </a:solidFill>
              </a:rPr>
              <a:t>서울 방언</a:t>
            </a:r>
            <a:endParaRPr lang="ko-KR" altLang="en-US" sz="24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8200" y="4912114"/>
            <a:ext cx="4801314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ko-KR" altLang="en-US" sz="2400" dirty="0" smtClean="0"/>
              <a:t>표준 일본어 </a:t>
            </a:r>
            <a:r>
              <a:rPr lang="en-US" altLang="ko-KR" sz="2400" dirty="0" smtClean="0"/>
              <a:t>: </a:t>
            </a:r>
            <a:r>
              <a:rPr lang="ja-JP" altLang="en-US" sz="2400" dirty="0" smtClean="0"/>
              <a:t>おはよう</a:t>
            </a:r>
            <a:r>
              <a:rPr lang="ja-JP" altLang="en-US" sz="2400" dirty="0" smtClean="0">
                <a:solidFill>
                  <a:srgbClr val="FF0000"/>
                </a:solidFill>
              </a:rPr>
              <a:t>ございます</a:t>
            </a:r>
            <a:endParaRPr lang="en-US" altLang="ja-JP" sz="2400" dirty="0" smtClean="0">
              <a:solidFill>
                <a:srgbClr val="FF0000"/>
              </a:solidFill>
            </a:endParaRPr>
          </a:p>
          <a:p>
            <a:endParaRPr lang="en-US" altLang="ko-KR" sz="2400" dirty="0"/>
          </a:p>
          <a:p>
            <a:r>
              <a:rPr lang="ko-KR" altLang="en-US" sz="2400" dirty="0" smtClean="0"/>
              <a:t>에도 벤</a:t>
            </a:r>
            <a:r>
              <a:rPr lang="en-US" altLang="ko-KR" sz="2400" dirty="0" smtClean="0"/>
              <a:t>:    </a:t>
            </a:r>
            <a:r>
              <a:rPr lang="ja-JP" altLang="en-US" sz="2400" dirty="0" smtClean="0"/>
              <a:t>おはよう</a:t>
            </a:r>
            <a:r>
              <a:rPr lang="ja-JP" altLang="en-US" sz="2400" dirty="0" smtClean="0">
                <a:solidFill>
                  <a:srgbClr val="FF0000"/>
                </a:solidFill>
              </a:rPr>
              <a:t>で御座います</a:t>
            </a:r>
            <a:endParaRPr lang="en-US" altLang="ja-JP" sz="2400" dirty="0" smtClean="0">
              <a:solidFill>
                <a:srgbClr val="FF0000"/>
              </a:solidFill>
            </a:endParaRPr>
          </a:p>
          <a:p>
            <a:r>
              <a:rPr lang="en-US" altLang="ko-KR" sz="2400" dirty="0"/>
              <a:t>	</a:t>
            </a:r>
            <a:r>
              <a:rPr lang="en-US" altLang="ko-KR" sz="2400" dirty="0" smtClean="0"/>
              <a:t> </a:t>
            </a:r>
            <a:r>
              <a:rPr lang="ko-KR" altLang="en-US" sz="2400" dirty="0" err="1" smtClean="0"/>
              <a:t>데고자이마스</a:t>
            </a:r>
            <a:r>
              <a:rPr lang="en-US" altLang="ko-KR" sz="2400" dirty="0" smtClean="0"/>
              <a:t>, </a:t>
            </a:r>
            <a:r>
              <a:rPr lang="ko-KR" altLang="en-US" sz="2400" dirty="0" smtClean="0"/>
              <a:t>데 </a:t>
            </a:r>
            <a:r>
              <a:rPr lang="ko-KR" altLang="en-US" sz="2400" dirty="0" err="1" smtClean="0"/>
              <a:t>고자루</a:t>
            </a:r>
            <a:r>
              <a:rPr lang="ja-JP" altLang="en-US" sz="2400" dirty="0" smtClean="0"/>
              <a:t>	</a:t>
            </a:r>
            <a:endParaRPr lang="ko-KR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190435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일본의 방언 </a:t>
            </a:r>
            <a:r>
              <a:rPr lang="en-US" altLang="ko-KR" dirty="0" smtClean="0"/>
              <a:t>[</a:t>
            </a:r>
            <a:r>
              <a:rPr lang="ko-KR" altLang="en-US" dirty="0" smtClean="0"/>
              <a:t>나고야 벤</a:t>
            </a:r>
            <a:r>
              <a:rPr lang="en-US" altLang="ko-KR" dirty="0" smtClean="0"/>
              <a:t>]</a:t>
            </a:r>
            <a:endParaRPr lang="ko-KR" altLang="en-US" dirty="0"/>
          </a:p>
        </p:txBody>
      </p:sp>
      <p:pic>
        <p:nvPicPr>
          <p:cNvPr id="5" name="내용 개체 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9999" y="0"/>
            <a:ext cx="4292001" cy="4351338"/>
          </a:xfr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5088" y="3589613"/>
            <a:ext cx="3216912" cy="326797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38200" y="1872711"/>
            <a:ext cx="44807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dirty="0" smtClean="0"/>
              <a:t>현재 </a:t>
            </a:r>
            <a:r>
              <a:rPr lang="ko-KR" altLang="en-US" sz="2000" dirty="0" err="1" smtClean="0">
                <a:solidFill>
                  <a:srgbClr val="FF0000"/>
                </a:solidFill>
              </a:rPr>
              <a:t>아이치</a:t>
            </a:r>
            <a:r>
              <a:rPr lang="ko-KR" altLang="en-US" sz="2000" dirty="0" smtClean="0">
                <a:solidFill>
                  <a:srgbClr val="FF0000"/>
                </a:solidFill>
              </a:rPr>
              <a:t> </a:t>
            </a:r>
            <a:r>
              <a:rPr lang="ko-KR" altLang="en-US" sz="2000" dirty="0" err="1" smtClean="0">
                <a:solidFill>
                  <a:srgbClr val="FF0000"/>
                </a:solidFill>
              </a:rPr>
              <a:t>현</a:t>
            </a:r>
            <a:r>
              <a:rPr lang="ko-KR" altLang="en-US" sz="2000" dirty="0" err="1" smtClean="0"/>
              <a:t>에서</a:t>
            </a:r>
            <a:r>
              <a:rPr lang="ko-KR" altLang="en-US" sz="2000" dirty="0" smtClean="0"/>
              <a:t> 사용하는 사투리</a:t>
            </a:r>
            <a:endParaRPr lang="ko-KR" alt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838200" y="2440095"/>
            <a:ext cx="32752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dirty="0" smtClean="0"/>
              <a:t>강렬한 어조로 </a:t>
            </a:r>
            <a:r>
              <a:rPr lang="ko-KR" altLang="en-US" sz="2000" dirty="0" smtClean="0">
                <a:solidFill>
                  <a:srgbClr val="FF0000"/>
                </a:solidFill>
              </a:rPr>
              <a:t>알려져 있음</a:t>
            </a:r>
            <a:endParaRPr lang="ko-KR" altLang="en-US" sz="20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8200" y="3013674"/>
            <a:ext cx="41344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dirty="0" smtClean="0">
                <a:solidFill>
                  <a:srgbClr val="FF0000"/>
                </a:solidFill>
              </a:rPr>
              <a:t>사실은</a:t>
            </a:r>
            <a:r>
              <a:rPr lang="ko-KR" altLang="en-US" sz="2000" dirty="0" smtClean="0"/>
              <a:t> 부드럽고 조금 느릿한 어조</a:t>
            </a:r>
            <a:endParaRPr lang="ko-KR" alt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838200" y="3581058"/>
            <a:ext cx="51379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dirty="0" smtClean="0"/>
              <a:t>말끝마다 </a:t>
            </a:r>
            <a:r>
              <a:rPr lang="ko-KR" altLang="en-US" sz="2000" dirty="0" err="1" smtClean="0">
                <a:solidFill>
                  <a:srgbClr val="FF0000"/>
                </a:solidFill>
              </a:rPr>
              <a:t>먀먀</a:t>
            </a:r>
            <a:r>
              <a:rPr lang="en-US" altLang="ko-KR" sz="2000" dirty="0" smtClean="0">
                <a:solidFill>
                  <a:srgbClr val="FF0000"/>
                </a:solidFill>
              </a:rPr>
              <a:t>(</a:t>
            </a:r>
            <a:r>
              <a:rPr lang="ko-KR" altLang="en-US" sz="2000" dirty="0" smtClean="0">
                <a:solidFill>
                  <a:srgbClr val="FF0000"/>
                </a:solidFill>
              </a:rPr>
              <a:t>みゃーみゃー</a:t>
            </a:r>
            <a:r>
              <a:rPr lang="en-US" altLang="ko-KR" sz="2000" dirty="0" smtClean="0">
                <a:solidFill>
                  <a:srgbClr val="FF0000"/>
                </a:solidFill>
              </a:rPr>
              <a:t>)</a:t>
            </a:r>
            <a:r>
              <a:rPr lang="ko-KR" altLang="en-US" sz="2000" dirty="0" smtClean="0">
                <a:solidFill>
                  <a:srgbClr val="FF0000"/>
                </a:solidFill>
              </a:rPr>
              <a:t>거리는 사투리</a:t>
            </a:r>
            <a:endParaRPr lang="ko-KR" altLang="en-US" sz="20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8200" y="4912114"/>
            <a:ext cx="5724644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ko-KR" altLang="en-US" sz="2400" dirty="0" smtClean="0"/>
              <a:t>표준 일본어 </a:t>
            </a:r>
            <a:r>
              <a:rPr lang="en-US" altLang="ko-KR" sz="2400" dirty="0" smtClean="0"/>
              <a:t>: </a:t>
            </a:r>
            <a:r>
              <a:rPr lang="ja-JP" altLang="en-US" sz="2400" dirty="0" smtClean="0"/>
              <a:t>おはよう</a:t>
            </a:r>
            <a:r>
              <a:rPr lang="ja-JP" altLang="en-US" sz="2400" dirty="0" smtClean="0">
                <a:solidFill>
                  <a:srgbClr val="FF0000"/>
                </a:solidFill>
              </a:rPr>
              <a:t>ございます</a:t>
            </a:r>
            <a:endParaRPr lang="en-US" altLang="ja-JP" sz="2400" dirty="0" smtClean="0">
              <a:solidFill>
                <a:srgbClr val="FF0000"/>
              </a:solidFill>
            </a:endParaRPr>
          </a:p>
          <a:p>
            <a:endParaRPr lang="en-US" altLang="ko-KR" sz="2400" dirty="0"/>
          </a:p>
          <a:p>
            <a:r>
              <a:rPr lang="ko-KR" altLang="en-US" sz="2400" dirty="0" smtClean="0"/>
              <a:t>나고야 벤</a:t>
            </a:r>
            <a:r>
              <a:rPr lang="en-US" altLang="ko-KR" sz="2400" dirty="0" smtClean="0"/>
              <a:t>:    </a:t>
            </a:r>
            <a:r>
              <a:rPr lang="ja-JP" altLang="en-US" sz="2400" dirty="0" smtClean="0"/>
              <a:t>おはよう</a:t>
            </a:r>
            <a:r>
              <a:rPr lang="ja-JP" altLang="en-US" sz="2400" dirty="0" smtClean="0">
                <a:solidFill>
                  <a:srgbClr val="FF0000"/>
                </a:solidFill>
              </a:rPr>
              <a:t>ごぜゃーます</a:t>
            </a:r>
            <a:r>
              <a:rPr lang="ja-JP" altLang="en-US" sz="2400" dirty="0" smtClean="0"/>
              <a:t>	</a:t>
            </a:r>
            <a:endParaRPr lang="ko-KR" altLang="en-US" sz="2400" dirty="0"/>
          </a:p>
        </p:txBody>
      </p:sp>
    </p:spTree>
    <p:extLst>
      <p:ext uri="{BB962C8B-B14F-4D97-AF65-F5344CB8AC3E}">
        <p14:creationId xmlns:p14="http://schemas.microsoft.com/office/powerpoint/2010/main" val="941895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내용 개체 틀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9999" y="0"/>
            <a:ext cx="4292001" cy="4351338"/>
          </a:xfr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5088" y="3589613"/>
            <a:ext cx="3216912" cy="3267974"/>
          </a:xfrm>
          <a:prstGeom prst="rect">
            <a:avLst/>
          </a:prstGeom>
        </p:spPr>
      </p:pic>
      <p:sp>
        <p:nvSpPr>
          <p:cNvPr id="5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일본의 방언 </a:t>
            </a:r>
            <a:r>
              <a:rPr lang="en-US" altLang="ko-KR" dirty="0" smtClean="0"/>
              <a:t>[</a:t>
            </a:r>
            <a:r>
              <a:rPr lang="ko-KR" altLang="en-US" dirty="0" err="1" smtClean="0"/>
              <a:t>칸사이</a:t>
            </a:r>
            <a:r>
              <a:rPr lang="ko-KR" altLang="en-US" dirty="0" smtClean="0"/>
              <a:t> 벤</a:t>
            </a:r>
            <a:r>
              <a:rPr lang="en-US" altLang="ko-KR" dirty="0" smtClean="0"/>
              <a:t>]</a:t>
            </a:r>
            <a:endParaRPr lang="ko-KR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07366" y="2009955"/>
            <a:ext cx="59618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dirty="0" err="1" smtClean="0">
                <a:solidFill>
                  <a:srgbClr val="FF0000"/>
                </a:solidFill>
              </a:rPr>
              <a:t>칸사이</a:t>
            </a:r>
            <a:r>
              <a:rPr lang="ko-KR" altLang="en-US" sz="2400" dirty="0" smtClean="0">
                <a:solidFill>
                  <a:srgbClr val="FF0000"/>
                </a:solidFill>
              </a:rPr>
              <a:t> 지방</a:t>
            </a:r>
            <a:r>
              <a:rPr lang="ko-KR" altLang="en-US" sz="2400" dirty="0" smtClean="0"/>
              <a:t>에서 사용되는 지역의 사투리</a:t>
            </a:r>
            <a:endParaRPr lang="ko-KR" alt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707366" y="2716126"/>
            <a:ext cx="37657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dirty="0" smtClean="0"/>
              <a:t>현에 따라 </a:t>
            </a:r>
            <a:r>
              <a:rPr lang="ko-KR" altLang="en-US" sz="2400" dirty="0" smtClean="0">
                <a:solidFill>
                  <a:srgbClr val="FF0000"/>
                </a:solidFill>
              </a:rPr>
              <a:t>차이가 있는 편</a:t>
            </a:r>
            <a:r>
              <a:rPr lang="en-US" altLang="ko-KR" sz="2400" dirty="0" smtClean="0"/>
              <a:t>.</a:t>
            </a:r>
            <a:endParaRPr lang="ko-KR" alt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707366" y="3300185"/>
            <a:ext cx="378821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dirty="0" smtClean="0"/>
              <a:t>오사카에서 쓰는 </a:t>
            </a:r>
            <a:r>
              <a:rPr lang="ko-KR" altLang="en-US" sz="2400" dirty="0" err="1" smtClean="0">
                <a:solidFill>
                  <a:srgbClr val="FF0000"/>
                </a:solidFill>
              </a:rPr>
              <a:t>오사카벤</a:t>
            </a:r>
            <a:endParaRPr lang="en-US" altLang="ko-KR" sz="2400" dirty="0" smtClean="0">
              <a:solidFill>
                <a:srgbClr val="FF0000"/>
              </a:solidFill>
            </a:endParaRPr>
          </a:p>
          <a:p>
            <a:r>
              <a:rPr lang="ko-KR" altLang="en-US" sz="2400" dirty="0" err="1" smtClean="0"/>
              <a:t>교토에서</a:t>
            </a:r>
            <a:r>
              <a:rPr lang="ko-KR" altLang="en-US" sz="2400" dirty="0" smtClean="0"/>
              <a:t> 쓰는 </a:t>
            </a:r>
            <a:r>
              <a:rPr lang="ko-KR" altLang="en-US" sz="2400" dirty="0" err="1" smtClean="0">
                <a:solidFill>
                  <a:srgbClr val="FF0000"/>
                </a:solidFill>
              </a:rPr>
              <a:t>교토벤</a:t>
            </a:r>
            <a:endParaRPr lang="ko-KR" altLang="en-US" sz="24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7366" y="4351338"/>
            <a:ext cx="31726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dirty="0" err="1" smtClean="0"/>
              <a:t>교토말이</a:t>
            </a:r>
            <a:r>
              <a:rPr lang="ko-KR" altLang="en-US" sz="2400" dirty="0" smtClean="0"/>
              <a:t> </a:t>
            </a:r>
            <a:r>
              <a:rPr lang="ko-KR" altLang="en-US" sz="2400" dirty="0" smtClean="0">
                <a:solidFill>
                  <a:srgbClr val="FF0000"/>
                </a:solidFill>
              </a:rPr>
              <a:t>표준어 </a:t>
            </a:r>
            <a:r>
              <a:rPr lang="ko-KR" altLang="en-US" sz="2400" dirty="0" err="1" smtClean="0"/>
              <a:t>였다</a:t>
            </a:r>
            <a:endParaRPr lang="ko-KR" alt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838200" y="4912114"/>
            <a:ext cx="4612160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ko-KR" altLang="en-US" sz="2400" dirty="0" smtClean="0"/>
              <a:t>표준 일본어 </a:t>
            </a:r>
            <a:r>
              <a:rPr lang="en-US" altLang="ko-KR" sz="2400" dirty="0" smtClean="0"/>
              <a:t>: </a:t>
            </a:r>
            <a:r>
              <a:rPr lang="ja-JP" altLang="en-US" sz="2400" dirty="0" smtClean="0">
                <a:solidFill>
                  <a:srgbClr val="FF0000"/>
                </a:solidFill>
              </a:rPr>
              <a:t>おはよう</a:t>
            </a:r>
            <a:r>
              <a:rPr lang="ja-JP" altLang="en-US" sz="2400" dirty="0" smtClean="0"/>
              <a:t>ございます</a:t>
            </a:r>
            <a:endParaRPr lang="en-US" altLang="ja-JP" sz="2400" dirty="0" smtClean="0"/>
          </a:p>
          <a:p>
            <a:endParaRPr lang="en-US" altLang="ko-KR" sz="2400" dirty="0"/>
          </a:p>
          <a:p>
            <a:r>
              <a:rPr lang="ko-KR" altLang="en-US" sz="2400" dirty="0" err="1" smtClean="0"/>
              <a:t>칸사이</a:t>
            </a:r>
            <a:r>
              <a:rPr lang="ko-KR" altLang="en-US" sz="2400" dirty="0" smtClean="0"/>
              <a:t> 벤 </a:t>
            </a:r>
            <a:r>
              <a:rPr lang="en-US" altLang="ko-KR" sz="2400" dirty="0" smtClean="0"/>
              <a:t>:  </a:t>
            </a:r>
            <a:r>
              <a:rPr lang="ja-JP" altLang="en-US" sz="2400" dirty="0" smtClean="0"/>
              <a:t>おはよう</a:t>
            </a:r>
            <a:r>
              <a:rPr lang="ja-JP" altLang="en-US" sz="2400" dirty="0" smtClean="0">
                <a:solidFill>
                  <a:srgbClr val="FF0000"/>
                </a:solidFill>
              </a:rPr>
              <a:t>ございます</a:t>
            </a:r>
            <a:endParaRPr lang="en-US" altLang="ja-JP" sz="2400" dirty="0" smtClean="0"/>
          </a:p>
          <a:p>
            <a:r>
              <a:rPr lang="en-US" altLang="ja-JP" sz="2400" dirty="0">
                <a:solidFill>
                  <a:srgbClr val="FF0000"/>
                </a:solidFill>
              </a:rPr>
              <a:t>	</a:t>
            </a:r>
            <a:r>
              <a:rPr lang="en-US" altLang="ja-JP" sz="2400" dirty="0" smtClean="0">
                <a:solidFill>
                  <a:srgbClr val="FF0000"/>
                </a:solidFill>
              </a:rPr>
              <a:t>	[</a:t>
            </a:r>
            <a:r>
              <a:rPr lang="ko-KR" altLang="en-US" sz="2400" dirty="0" smtClean="0">
                <a:solidFill>
                  <a:srgbClr val="FF0000"/>
                </a:solidFill>
              </a:rPr>
              <a:t>억양의 차이</a:t>
            </a:r>
            <a:r>
              <a:rPr lang="en-US" altLang="ja-JP" sz="2400" dirty="0" smtClean="0">
                <a:solidFill>
                  <a:srgbClr val="FF0000"/>
                </a:solidFill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295261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 animBg="1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608</Words>
  <Application>Microsoft Office PowerPoint</Application>
  <PresentationFormat>와이드스크린</PresentationFormat>
  <Paragraphs>132</Paragraphs>
  <Slides>20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20</vt:i4>
      </vt:variant>
    </vt:vector>
  </HeadingPairs>
  <TitlesOfParts>
    <vt:vector size="24" baseType="lpstr">
      <vt:lpstr>ＭＳ Ｐゴシック</vt:lpstr>
      <vt:lpstr>맑은 고딕</vt:lpstr>
      <vt:lpstr>Arial</vt:lpstr>
      <vt:lpstr>Office 테마</vt:lpstr>
      <vt:lpstr>일본 사회와 관광 과제  [사회언어 – 방언]</vt:lpstr>
      <vt:lpstr>목차</vt:lpstr>
      <vt:lpstr>왜 주제가 방언인가??</vt:lpstr>
      <vt:lpstr>한국의 방언 [간단]</vt:lpstr>
      <vt:lpstr> </vt:lpstr>
      <vt:lpstr>일본의 방언 [토호쿠 벤]</vt:lpstr>
      <vt:lpstr>일본의 방언 [에도 벤]</vt:lpstr>
      <vt:lpstr>일본의 방언 [나고야 벤]</vt:lpstr>
      <vt:lpstr>일본의 방언 [칸사이 벤]</vt:lpstr>
      <vt:lpstr>일본의 방언 [토사 벤]</vt:lpstr>
      <vt:lpstr>일본의 방언 [하카타 벤]</vt:lpstr>
      <vt:lpstr>일본의 방언 [아마미어]</vt:lpstr>
      <vt:lpstr>여기서부터는 일본어가 일본어가 아닙니다.</vt:lpstr>
      <vt:lpstr>일본의 방언 [하치조 방언]</vt:lpstr>
      <vt:lpstr>일본의 방언 [미야코어]</vt:lpstr>
      <vt:lpstr>일본의 방언 [야에야마어]</vt:lpstr>
      <vt:lpstr>일본의 방언 [쿠니가미어]</vt:lpstr>
      <vt:lpstr> </vt:lpstr>
      <vt:lpstr>출처</vt:lpstr>
      <vt:lpstr>감사합니다.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일본 사회와 관광 과제  [사회언어 – 방언]</dc:title>
  <dc:creator>USER</dc:creator>
  <cp:lastModifiedBy>USER</cp:lastModifiedBy>
  <cp:revision>14</cp:revision>
  <dcterms:created xsi:type="dcterms:W3CDTF">2021-03-22T11:18:31Z</dcterms:created>
  <dcterms:modified xsi:type="dcterms:W3CDTF">2021-03-29T08:26:32Z</dcterms:modified>
</cp:coreProperties>
</file>