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82" r:id="rId5"/>
    <p:sldId id="280" r:id="rId6"/>
    <p:sldId id="281" r:id="rId7"/>
    <p:sldId id="262" r:id="rId8"/>
    <p:sldId id="276" r:id="rId9"/>
    <p:sldId id="277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8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2E1"/>
    <a:srgbClr val="EC5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8217D-B08B-4CE2-8C70-566BD19408D0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4EED-237D-42BA-A8EA-0F9D0438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00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4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0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0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25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82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89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74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7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95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0C2E1"/>
            </a:gs>
            <a:gs pos="92000">
              <a:srgbClr val="85C2FF"/>
            </a:gs>
            <a:gs pos="98000">
              <a:srgbClr val="C4D6EB"/>
            </a:gs>
            <a:gs pos="76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1A16-E6B7-4C6A-A3C7-E1506C641EF6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8282-656F-45B2-8941-81F55A29BC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66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om.in/articles/wagashi/wg8-wagashi-kinds-season-wagashi-history-history" TargetMode="External"/><Relationship Id="rId2" Type="http://schemas.openxmlformats.org/officeDocument/2006/relationships/hyperlink" Target="http://oyatsu-daisuki.com/defini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ujingaho.jp/gourmet/sweets/a49324/nippon-cake-parfe-2018022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rQe-7eToB6w&amp;t=42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rgbClr val="F0C2E1"/>
            </a:gs>
            <a:gs pos="92000">
              <a:srgbClr val="85C2FF"/>
            </a:gs>
            <a:gs pos="98000">
              <a:srgbClr val="C4D6EB"/>
            </a:gs>
            <a:gs pos="76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/>
              <a:t>일본의 간식 문화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학번</a:t>
            </a:r>
            <a:r>
              <a:rPr lang="en-US" altLang="ko-KR" b="1" dirty="0" smtClean="0">
                <a:solidFill>
                  <a:schemeClr val="tx1"/>
                </a:solidFill>
              </a:rPr>
              <a:t>-22101630</a:t>
            </a: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이름</a:t>
            </a:r>
            <a:r>
              <a:rPr lang="en-US" altLang="ko-KR" b="1" dirty="0" smtClean="0">
                <a:solidFill>
                  <a:schemeClr val="tx1"/>
                </a:solidFill>
              </a:rPr>
              <a:t>-</a:t>
            </a:r>
            <a:r>
              <a:rPr lang="ko-KR" altLang="en-US" b="1" dirty="0" smtClean="0">
                <a:solidFill>
                  <a:schemeClr val="tx1"/>
                </a:solidFill>
              </a:rPr>
              <a:t>조영준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관광지와 간식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오카야마현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일본 </a:t>
            </a:r>
            <a:r>
              <a:rPr lang="ko-KR" altLang="en-US" sz="2800" b="1" dirty="0" err="1" smtClean="0"/>
              <a:t>주고</a:t>
            </a:r>
            <a:r>
              <a:rPr lang="ko-KR" altLang="en-US" sz="2800" b="1" dirty="0" err="1"/>
              <a:t>쿠</a:t>
            </a:r>
            <a:r>
              <a:rPr lang="en-US" altLang="ko-KR" sz="2800" b="1" dirty="0" smtClean="0"/>
              <a:t>(</a:t>
            </a:r>
            <a:r>
              <a:rPr lang="ko-KR" altLang="en-US" sz="2800" b="1" dirty="0"/>
              <a:t>中國</a:t>
            </a:r>
            <a:r>
              <a:rPr lang="en-US" altLang="ko-KR" sz="2800" b="1" dirty="0"/>
              <a:t>)</a:t>
            </a:r>
            <a:r>
              <a:rPr lang="ko-KR" altLang="en-US" sz="2800" b="1" dirty="0" smtClean="0"/>
              <a:t> 지방</a:t>
            </a:r>
            <a:r>
              <a:rPr lang="ko-KR" altLang="en-US" sz="2800" dirty="0" smtClean="0"/>
              <a:t>에 위치한 </a:t>
            </a:r>
            <a:r>
              <a:rPr lang="ko-KR" altLang="en-US" sz="2800" b="1" dirty="0" smtClean="0"/>
              <a:t>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縣</a:t>
            </a:r>
            <a:r>
              <a:rPr lang="en-US" altLang="ko-KR" sz="2800" b="1" dirty="0" smtClean="0"/>
              <a:t>)</a:t>
            </a:r>
          </a:p>
          <a:p>
            <a:r>
              <a:rPr lang="ko-KR" altLang="en-US" sz="2800" b="1" dirty="0" smtClean="0"/>
              <a:t>포도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복숭아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배 </a:t>
            </a:r>
            <a:r>
              <a:rPr lang="ko-KR" altLang="en-US" sz="2800" dirty="0" smtClean="0"/>
              <a:t>등의 </a:t>
            </a:r>
            <a:r>
              <a:rPr lang="ko-KR" altLang="en-US" sz="2800" b="1" dirty="0" smtClean="0"/>
              <a:t>과일</a:t>
            </a:r>
            <a:r>
              <a:rPr lang="ko-KR" altLang="en-US" sz="2800" dirty="0" smtClean="0"/>
              <a:t>들이 재배되어 과일을 활용하여 만든 간식들이 인기가 많다</a:t>
            </a:r>
            <a:r>
              <a:rPr lang="en-US" altLang="ko-KR" sz="2800" dirty="0" smtClean="0"/>
              <a:t>.</a:t>
            </a:r>
          </a:p>
          <a:p>
            <a:endParaRPr lang="ko-KR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528392" cy="27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과자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음료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4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 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과자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 ①</a:t>
            </a:r>
            <a:endParaRPr lang="ko-KR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err="1" smtClean="0"/>
              <a:t>도라야키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sz="2800" dirty="0" smtClean="0"/>
              <a:t>밀가루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달</a:t>
            </a:r>
            <a:r>
              <a:rPr lang="ko-KR" altLang="en-US" sz="2800" dirty="0"/>
              <a:t>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설탕을 사용해 만든 스폰지 반죽에 팥 반죽을 끼운 간</a:t>
            </a:r>
            <a:r>
              <a:rPr lang="ko-KR" altLang="en-US" sz="2800" dirty="0"/>
              <a:t>식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3924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744416" cy="27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 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과자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 ②</a:t>
            </a:r>
            <a:endParaRPr lang="ko-KR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smtClean="0"/>
              <a:t>경단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-</a:t>
            </a:r>
            <a:r>
              <a:rPr lang="ko-KR" altLang="en-US" sz="2800" dirty="0" smtClean="0"/>
              <a:t>쌀가루를 뜨거운 물을 이용하여 찌거나 삶아낸  구슬 모양 떡</a:t>
            </a:r>
            <a:endParaRPr lang="en-US" altLang="ko-KR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30963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0963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 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과자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 ③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5196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smtClean="0"/>
              <a:t>푸딩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4000" dirty="0" smtClean="0"/>
              <a:t>-</a:t>
            </a:r>
            <a:r>
              <a:rPr lang="ko-KR" altLang="en-US" sz="2800" dirty="0" smtClean="0"/>
              <a:t>계란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우유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설탕을 주재료로 하여 부드럽게 찜 한 과자</a:t>
            </a:r>
            <a:r>
              <a:rPr lang="en-US" altLang="ko-KR" sz="2800" dirty="0" smtClean="0"/>
              <a:t>. </a:t>
            </a:r>
            <a:endParaRPr lang="ko-KR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650480" cy="30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718800" cy="30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과자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 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 ④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smtClean="0"/>
              <a:t>파르페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-</a:t>
            </a:r>
            <a:r>
              <a:rPr lang="ko-KR" altLang="en-US" sz="2800" dirty="0" smtClean="0"/>
              <a:t>키가 큰 유리잔에 아이스크림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과일을 넣어 만든 빙과</a:t>
            </a:r>
            <a:endParaRPr lang="ko-KR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528392" cy="27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120008" cy="28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과자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 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 ⑤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smtClean="0"/>
              <a:t>전병</a:t>
            </a:r>
            <a:r>
              <a:rPr lang="en-US" altLang="ko-KR" sz="4000" b="1" dirty="0" smtClean="0"/>
              <a:t>(</a:t>
            </a:r>
            <a:r>
              <a:rPr lang="ko-KR" altLang="en-US" sz="4000" b="1" dirty="0" err="1" smtClean="0"/>
              <a:t>쌀과자</a:t>
            </a:r>
            <a:r>
              <a:rPr lang="en-US" altLang="ko-KR" sz="4000" b="1" dirty="0" smtClean="0"/>
              <a:t>)</a:t>
            </a:r>
          </a:p>
          <a:p>
            <a:pPr marL="0" indent="0">
              <a:buNone/>
            </a:pP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곡물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쌀</a:t>
            </a:r>
            <a:r>
              <a:rPr lang="en-US" altLang="ko-KR" sz="2800" b="1" dirty="0" smtClean="0"/>
              <a:t>)</a:t>
            </a:r>
            <a:r>
              <a:rPr lang="ko-KR" altLang="en-US" sz="2800" b="1" dirty="0" smtClean="0"/>
              <a:t> 가루를 사용하여 만든 전통 과자</a:t>
            </a:r>
            <a:endParaRPr lang="ko-KR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51820"/>
            <a:ext cx="345638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182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2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음료 ①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smtClean="0"/>
              <a:t>멜론소다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탄산 </a:t>
            </a:r>
            <a:r>
              <a:rPr lang="ko-KR" altLang="en-US" sz="2800" dirty="0" err="1" smtClean="0"/>
              <a:t>음료중</a:t>
            </a:r>
            <a:r>
              <a:rPr lang="ko-KR" altLang="en-US" sz="2800" dirty="0" smtClean="0"/>
              <a:t> 하나로 밝은 녹색이 특징</a:t>
            </a:r>
            <a:r>
              <a:rPr lang="en-US" altLang="ko-KR" sz="2800" b="1" dirty="0" smtClean="0"/>
              <a:t>.</a:t>
            </a:r>
          </a:p>
          <a:p>
            <a:pPr marL="0" indent="0">
              <a:buNone/>
            </a:pPr>
            <a:endParaRPr lang="ko-KR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33056"/>
            <a:ext cx="352839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84376" cy="25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음료 ②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err="1" smtClean="0"/>
              <a:t>라무네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일본의 음료 중 가장 많은 </a:t>
            </a:r>
            <a:r>
              <a:rPr lang="ko-KR" altLang="en-US" sz="2800" dirty="0" err="1" smtClean="0"/>
              <a:t>사랑을받고</a:t>
            </a:r>
            <a:r>
              <a:rPr lang="ko-KR" altLang="en-US" sz="2800" dirty="0" smtClean="0"/>
              <a:t> 있는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dirty="0" smtClean="0"/>
              <a:t>청량음</a:t>
            </a:r>
            <a:r>
              <a:rPr lang="ko-KR" altLang="en-US" sz="2800" dirty="0"/>
              <a:t>료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dirty="0" smtClean="0"/>
              <a:t> 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72408" cy="28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0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</a:t>
            </a:r>
            <a:r>
              <a:rPr lang="ko-KR" alt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자주먹는</a:t>
            </a:r>
            <a:r>
              <a:rPr lang="ko-KR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간식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음료 ③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b="1" dirty="0" smtClean="0"/>
              <a:t>녹차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약간 씁쓸한 맛이 나면서 </a:t>
            </a:r>
            <a:r>
              <a:rPr lang="ko-KR" altLang="en-US" sz="2800" dirty="0" err="1" smtClean="0"/>
              <a:t>목넘김이</a:t>
            </a:r>
            <a:r>
              <a:rPr lang="ko-KR" altLang="en-US" sz="2800" dirty="0" smtClean="0"/>
              <a:t> 인상적인 음료</a:t>
            </a:r>
            <a:endParaRPr lang="en-US" altLang="ko-KR" sz="2800" dirty="0" smtClean="0"/>
          </a:p>
          <a:p>
            <a:pPr marL="0" indent="0">
              <a:buNone/>
            </a:pPr>
            <a:endParaRPr lang="ko-KR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168352" cy="27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77016"/>
            <a:ext cx="3145532" cy="286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1728192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차</a:t>
            </a:r>
            <a:r>
              <a:rPr lang="ko-KR" altLang="en-US" b="1" dirty="0"/>
              <a:t>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간식의 정의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관광지와 간식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간식 종류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60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참고문</a:t>
            </a:r>
            <a:r>
              <a:rPr lang="ko-KR" altLang="en-US" b="1" dirty="0" err="1"/>
              <a:t>허</a:t>
            </a:r>
            <a:r>
              <a:rPr lang="ko-KR" altLang="en-US" b="1" dirty="0" err="1" smtClean="0"/>
              <a:t>자료들</a:t>
            </a:r>
            <a:r>
              <a:rPr lang="ko-KR" altLang="en-US" b="1" dirty="0" smtClean="0"/>
              <a:t> 출처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http://oyatsu-daisuki.com/definition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miroom.in/articles/wagashi/wg8-wagashi-kinds-season-wagashi-history-history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www.fujingaho.jp/gourmet/sweets/a49324/nippon-cake-parfe-20180222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http://www.zenkaren.net/_0400/_0402</a:t>
            </a:r>
          </a:p>
          <a:p>
            <a:pPr marL="0" indent="0">
              <a:buNone/>
            </a:pPr>
            <a:r>
              <a:rPr lang="ko-KR" altLang="en-US" dirty="0" smtClean="0"/>
              <a:t>검색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야후재팬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7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ありがとうございます。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3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간식의 정의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간식의 어원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en-US" altLang="ko-KR" dirty="0"/>
          </a:p>
          <a:p>
            <a:pPr marL="514350" indent="-514350">
              <a:buAutoNum type="arabicParenR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간식의 발전과정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en-US" altLang="ko-KR" dirty="0" smtClean="0"/>
          </a:p>
          <a:p>
            <a:pPr marL="514350" indent="-514350">
              <a:buAutoNum type="arabicParenR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일본에서의 간식을 보는 시각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3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간식의 정의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</a:rPr>
            </a:b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간식의 어원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일본 간식의 뜻은 </a:t>
            </a:r>
            <a:r>
              <a:rPr lang="ko-KR" altLang="en-US" sz="2800" b="1" dirty="0" err="1" smtClean="0"/>
              <a:t>오야쯔</a:t>
            </a:r>
            <a:r>
              <a:rPr lang="en-US" altLang="ko-KR" sz="2800" b="1" dirty="0" smtClean="0"/>
              <a:t>(</a:t>
            </a:r>
            <a:r>
              <a:rPr lang="ja-JP" altLang="en-US" sz="2800" b="1" dirty="0"/>
              <a:t>おや</a:t>
            </a:r>
            <a:r>
              <a:rPr lang="ja-JP" altLang="en-US" sz="2800" b="1" dirty="0" smtClean="0"/>
              <a:t>つ</a:t>
            </a:r>
            <a:r>
              <a:rPr lang="en-US" altLang="ja-JP" sz="2800" b="1" dirty="0" smtClean="0"/>
              <a:t>)</a:t>
            </a:r>
          </a:p>
          <a:p>
            <a:r>
              <a:rPr lang="ko-KR" altLang="en-US" sz="2800" b="1" dirty="0" err="1" smtClean="0"/>
              <a:t>에도시대</a:t>
            </a:r>
            <a:r>
              <a:rPr lang="ko-KR" altLang="en-US" sz="2800" b="1" dirty="0" smtClean="0"/>
              <a:t> </a:t>
            </a:r>
            <a:r>
              <a:rPr lang="ko-KR" altLang="en-US" sz="2800" dirty="0" smtClean="0"/>
              <a:t>에는 </a:t>
            </a:r>
            <a:r>
              <a:rPr lang="en-US" altLang="ko-KR" sz="2800" b="1" dirty="0" smtClean="0"/>
              <a:t>1</a:t>
            </a:r>
            <a:r>
              <a:rPr lang="ko-KR" altLang="en-US" sz="2800" b="1" dirty="0" smtClean="0"/>
              <a:t>일 </a:t>
            </a:r>
            <a:r>
              <a:rPr lang="en-US" altLang="ko-KR" sz="2800" b="1" dirty="0" smtClean="0"/>
              <a:t>2</a:t>
            </a:r>
            <a:r>
              <a:rPr lang="ko-KR" altLang="en-US" sz="2800" b="1" dirty="0" smtClean="0"/>
              <a:t>끼 식사 </a:t>
            </a:r>
            <a:r>
              <a:rPr lang="ko-KR" altLang="en-US" sz="2800" dirty="0" err="1" smtClean="0"/>
              <a:t>하는것으로</a:t>
            </a:r>
            <a:r>
              <a:rPr lang="ko-KR" altLang="en-US" sz="2800" dirty="0" smtClean="0"/>
              <a:t> 정해져 있었음</a:t>
            </a:r>
            <a:r>
              <a:rPr lang="en-US" altLang="ko-KR" sz="2800" dirty="0" smtClean="0"/>
              <a:t>.</a:t>
            </a:r>
          </a:p>
          <a:p>
            <a:pPr lvl="0"/>
            <a:r>
              <a:rPr lang="ko-KR" altLang="en-US" sz="2800" dirty="0">
                <a:solidFill>
                  <a:prstClr val="black"/>
                </a:solidFill>
              </a:rPr>
              <a:t>당시 일본에서는 하루를 </a:t>
            </a:r>
            <a:r>
              <a:rPr lang="ko-KR" altLang="en-US" sz="2800" b="1" dirty="0">
                <a:solidFill>
                  <a:prstClr val="black"/>
                </a:solidFill>
              </a:rPr>
              <a:t>두 시간씩 끊어서</a:t>
            </a:r>
            <a:r>
              <a:rPr lang="ko-KR" altLang="en-US" sz="2800" dirty="0">
                <a:solidFill>
                  <a:prstClr val="black"/>
                </a:solidFill>
              </a:rPr>
              <a:t> 세었음</a:t>
            </a:r>
            <a:r>
              <a:rPr lang="en-US" altLang="ko-KR" sz="2800" dirty="0">
                <a:solidFill>
                  <a:prstClr val="black"/>
                </a:solidFill>
              </a:rPr>
              <a:t>.</a:t>
            </a:r>
          </a:p>
          <a:p>
            <a:r>
              <a:rPr lang="ko-KR" altLang="en-US" sz="2800" dirty="0" smtClean="0"/>
              <a:t>오후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시부터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시 사이의 시간을 </a:t>
            </a:r>
            <a:r>
              <a:rPr lang="en-US" altLang="ko-KR" sz="2800" b="1" dirty="0" smtClean="0"/>
              <a:t>8</a:t>
            </a:r>
            <a:r>
              <a:rPr lang="ko-KR" altLang="en-US" sz="2800" b="1" dirty="0" smtClean="0"/>
              <a:t>개</a:t>
            </a:r>
            <a:r>
              <a:rPr lang="en-US" altLang="ko-KR" sz="2800" b="1" dirty="0" smtClean="0"/>
              <a:t>[</a:t>
            </a:r>
            <a:r>
              <a:rPr lang="ko-KR" altLang="en-US" sz="2800" b="1" dirty="0" err="1" smtClean="0"/>
              <a:t>얏쯔</a:t>
            </a:r>
            <a:r>
              <a:rPr lang="ko-KR" altLang="en-US" sz="2800" b="1" dirty="0" smtClean="0"/>
              <a:t> 시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八</a:t>
            </a:r>
            <a:r>
              <a:rPr lang="ja-JP" altLang="en-US" sz="2800" b="1" dirty="0"/>
              <a:t>っ</a:t>
            </a:r>
            <a:r>
              <a:rPr lang="ko-KR" altLang="en-US" sz="2800" b="1" dirty="0" smtClean="0"/>
              <a:t>時</a:t>
            </a:r>
            <a:r>
              <a:rPr lang="en-US" altLang="ko-KR" sz="2800" b="1" dirty="0" smtClean="0"/>
              <a:t>)]</a:t>
            </a:r>
            <a:r>
              <a:rPr lang="ko-KR" altLang="en-US" sz="2800" dirty="0" smtClean="0"/>
              <a:t>라고 부름</a:t>
            </a:r>
            <a:r>
              <a:rPr lang="en-US" altLang="ko-KR" sz="2800" dirty="0" smtClean="0"/>
              <a:t>.</a:t>
            </a:r>
          </a:p>
          <a:p>
            <a:r>
              <a:rPr lang="ko-KR" altLang="en-US" sz="2800" dirty="0" smtClean="0"/>
              <a:t>이 때 먹는 </a:t>
            </a:r>
            <a:r>
              <a:rPr lang="ko-KR" altLang="en-US" sz="2800" dirty="0"/>
              <a:t>간식을 </a:t>
            </a:r>
            <a:r>
              <a:rPr lang="ko-KR" altLang="en-US" sz="2800" dirty="0" err="1"/>
              <a:t>오야쯔</a:t>
            </a:r>
            <a:r>
              <a:rPr lang="en-US" altLang="ko-KR" sz="2800" dirty="0"/>
              <a:t>(</a:t>
            </a:r>
            <a:r>
              <a:rPr lang="ja-JP" altLang="en-US" sz="2800" dirty="0"/>
              <a:t>おやつ</a:t>
            </a:r>
            <a:r>
              <a:rPr lang="en-US" altLang="ja-JP" sz="2800" dirty="0"/>
              <a:t>)</a:t>
            </a:r>
            <a:r>
              <a:rPr lang="ko-KR" altLang="en-US" sz="2800" dirty="0" smtClean="0"/>
              <a:t>라고 부르게 되었고 </a:t>
            </a:r>
            <a:r>
              <a:rPr lang="ko-KR" altLang="en-US" sz="2800" b="1" dirty="0" smtClean="0"/>
              <a:t>현재</a:t>
            </a:r>
            <a:r>
              <a:rPr lang="ko-KR" altLang="en-US" sz="2800" dirty="0" smtClean="0"/>
              <a:t>에는 시간관계 </a:t>
            </a:r>
            <a:r>
              <a:rPr lang="ko-KR" altLang="en-US" sz="2800" dirty="0"/>
              <a:t>없이 </a:t>
            </a:r>
            <a:r>
              <a:rPr lang="ko-KR" altLang="en-US" sz="2800" dirty="0" err="1"/>
              <a:t>오야쯔</a:t>
            </a:r>
            <a:r>
              <a:rPr lang="en-US" altLang="ko-KR" sz="2800" dirty="0"/>
              <a:t>(</a:t>
            </a:r>
            <a:r>
              <a:rPr lang="ja-JP" altLang="en-US" sz="2800" dirty="0"/>
              <a:t>おやつ</a:t>
            </a:r>
            <a:r>
              <a:rPr lang="en-US" altLang="ja-JP" sz="2800" dirty="0"/>
              <a:t>)</a:t>
            </a:r>
            <a:r>
              <a:rPr lang="ko-KR" altLang="en-US" sz="2800" dirty="0" smtClean="0"/>
              <a:t>라고 부름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4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간식의 정의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간식의 발전과정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ko-KR" altLang="en-US" dirty="0" smtClean="0"/>
              <a:t>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0188" cy="4248471"/>
          </a:xfrm>
          <a:ln w="76200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ko-KR" altLang="en-US" sz="2800" b="1" dirty="0" smtClean="0"/>
              <a:t>고대시대</a:t>
            </a:r>
            <a:r>
              <a:rPr lang="ko-KR" altLang="en-US" sz="2800" dirty="0" smtClean="0"/>
              <a:t>에는 </a:t>
            </a:r>
            <a:r>
              <a:rPr lang="ko-KR" altLang="en-US" sz="2800" b="1" dirty="0" smtClean="0"/>
              <a:t>과일</a:t>
            </a:r>
            <a:r>
              <a:rPr lang="ko-KR" altLang="en-US" sz="2800" dirty="0" smtClean="0"/>
              <a:t>을 주로 먹음</a:t>
            </a:r>
            <a:endParaRPr lang="en-US" altLang="ko-KR" sz="2800" dirty="0" smtClean="0"/>
          </a:p>
          <a:p>
            <a:r>
              <a:rPr lang="en-US" altLang="ko-KR" sz="2800" b="1" dirty="0" smtClean="0"/>
              <a:t>704</a:t>
            </a:r>
            <a:r>
              <a:rPr lang="ko-KR" altLang="en-US" sz="2800" b="1" dirty="0" smtClean="0"/>
              <a:t>년</a:t>
            </a:r>
            <a:r>
              <a:rPr lang="ko-KR" altLang="en-US" sz="2800" dirty="0" smtClean="0"/>
              <a:t> 당나라의 사절인 </a:t>
            </a:r>
            <a:r>
              <a:rPr lang="ko-KR" altLang="en-US" sz="2800" b="1" dirty="0" err="1" smtClean="0"/>
              <a:t>견당사</a:t>
            </a:r>
            <a:r>
              <a:rPr lang="ko-KR" altLang="en-US" sz="2800" dirty="0" err="1" smtClean="0"/>
              <a:t>를</a:t>
            </a:r>
            <a:r>
              <a:rPr lang="ko-KR" altLang="en-US" sz="2800" dirty="0" smtClean="0"/>
              <a:t> 통해 </a:t>
            </a:r>
            <a:r>
              <a:rPr lang="en-US" altLang="ko-KR" sz="2800" dirty="0" smtClean="0"/>
              <a:t>8</a:t>
            </a:r>
            <a:r>
              <a:rPr lang="ko-KR" altLang="en-US" sz="2800" dirty="0" smtClean="0"/>
              <a:t>종의 당나라 과자와 제조법이 일본에 전해짐</a:t>
            </a:r>
            <a:r>
              <a:rPr lang="en-US" altLang="ko-KR" sz="2800" dirty="0" smtClean="0"/>
              <a:t>.</a:t>
            </a:r>
          </a:p>
          <a:p>
            <a:r>
              <a:rPr lang="ko-KR" altLang="en-US" sz="2800" b="1" dirty="0" err="1" smtClean="0"/>
              <a:t>가마쿠라</a:t>
            </a:r>
            <a:r>
              <a:rPr lang="ko-KR" altLang="en-US" sz="2800" b="1" dirty="0" smtClean="0"/>
              <a:t> 시대</a:t>
            </a:r>
            <a:r>
              <a:rPr lang="ko-KR" altLang="en-US" sz="2800" dirty="0" smtClean="0"/>
              <a:t>에 </a:t>
            </a:r>
            <a:r>
              <a:rPr lang="ko-KR" altLang="en-US" sz="2800" b="1" dirty="0" smtClean="0"/>
              <a:t>차</a:t>
            </a:r>
            <a:r>
              <a:rPr lang="ko-KR" altLang="en-US" sz="2800" dirty="0" smtClean="0"/>
              <a:t>의 재배 보급량이 증가</a:t>
            </a:r>
            <a:r>
              <a:rPr lang="ko-KR" altLang="en-US" sz="2800" dirty="0"/>
              <a:t>하</a:t>
            </a:r>
            <a:r>
              <a:rPr lang="ko-KR" altLang="en-US" sz="2800" dirty="0" smtClean="0"/>
              <a:t>면서 </a:t>
            </a:r>
            <a:r>
              <a:rPr lang="ko-KR" altLang="en-US" sz="2800" b="1" dirty="0" smtClean="0"/>
              <a:t>시각적</a:t>
            </a:r>
            <a:r>
              <a:rPr lang="ko-KR" altLang="en-US" sz="2800" dirty="0" smtClean="0"/>
              <a:t>으로 뛰어난 과자들이 만들어지기 시작됨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ko-KR" altLang="en-US" dirty="0" smtClean="0"/>
              <a:t>근대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204863"/>
            <a:ext cx="4041775" cy="4248473"/>
          </a:xfrm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ko-KR" altLang="en-US" b="1" dirty="0" err="1" smtClean="0"/>
              <a:t>무로마치</a:t>
            </a:r>
            <a:r>
              <a:rPr lang="ko-KR" altLang="en-US" b="1" dirty="0" smtClean="0"/>
              <a:t> 시대</a:t>
            </a:r>
            <a:r>
              <a:rPr lang="en-US" altLang="ko-KR" b="1" dirty="0" smtClean="0"/>
              <a:t>(1543</a:t>
            </a:r>
            <a:r>
              <a:rPr lang="ko-KR" altLang="en-US" b="1" dirty="0" smtClean="0"/>
              <a:t>년</a:t>
            </a:r>
            <a:r>
              <a:rPr lang="en-US" altLang="ko-KR" b="1" dirty="0" smtClean="0"/>
              <a:t>)</a:t>
            </a:r>
            <a:r>
              <a:rPr lang="ko-KR" altLang="en-US" dirty="0" err="1" smtClean="0"/>
              <a:t>에</a:t>
            </a:r>
            <a:r>
              <a:rPr lang="ko-KR" altLang="en-US" b="1" dirty="0" err="1" smtClean="0"/>
              <a:t>포르투갈</a:t>
            </a:r>
            <a:r>
              <a:rPr lang="ko-KR" altLang="en-US" dirty="0" smtClean="0"/>
              <a:t> 선박에 의해 </a:t>
            </a:r>
            <a:r>
              <a:rPr lang="ko-KR" altLang="en-US" b="1" dirty="0" err="1" smtClean="0"/>
              <a:t>카스테라</a:t>
            </a:r>
            <a:r>
              <a:rPr lang="en-US" altLang="ko-KR" dirty="0" smtClean="0"/>
              <a:t>, </a:t>
            </a:r>
            <a:r>
              <a:rPr lang="ko-KR" altLang="en-US" b="1" dirty="0" err="1" smtClean="0"/>
              <a:t>비스킷</a:t>
            </a:r>
            <a:r>
              <a:rPr lang="ko-KR" altLang="en-US" dirty="0" err="1" smtClean="0"/>
              <a:t>등의</a:t>
            </a:r>
            <a:r>
              <a:rPr lang="ko-KR" altLang="en-US" dirty="0" smtClean="0"/>
              <a:t> 간식이 전해짐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/>
              <a:t>에도 시대</a:t>
            </a:r>
            <a:r>
              <a:rPr lang="ko-KR" altLang="en-US" dirty="0" smtClean="0"/>
              <a:t>에 들어서면서 과자산업이 빠르게 발달함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/>
              <a:t>메이지 </a:t>
            </a:r>
            <a:r>
              <a:rPr lang="ko-KR" altLang="en-US" b="1" dirty="0" err="1" smtClean="0"/>
              <a:t>시대</a:t>
            </a:r>
            <a:r>
              <a:rPr lang="ko-KR" altLang="en-US" dirty="0" err="1" smtClean="0"/>
              <a:t>이후</a:t>
            </a:r>
            <a:r>
              <a:rPr lang="ko-KR" altLang="en-US" dirty="0" smtClean="0"/>
              <a:t> 양과자 제조 기술과 서양식 재료가 도입됨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7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간식의 정의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</a:rPr>
            </a:b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일본인들이 생각하는 간식의 뜻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간식의 의미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ln w="76200"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2800" dirty="0" smtClean="0"/>
              <a:t>스트레스 사회에서 </a:t>
            </a:r>
            <a:r>
              <a:rPr lang="ko-KR" altLang="en-US" sz="2800" b="1" dirty="0" smtClean="0"/>
              <a:t>욕탕</a:t>
            </a:r>
            <a:r>
              <a:rPr lang="ko-KR" altLang="en-US" sz="2800" dirty="0" smtClean="0"/>
              <a:t>과 같은 존재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b="1" dirty="0" smtClean="0"/>
              <a:t>의사소통</a:t>
            </a:r>
            <a:r>
              <a:rPr lang="ko-KR" altLang="en-US" sz="2800" dirty="0" smtClean="0"/>
              <a:t>을 </a:t>
            </a:r>
            <a:r>
              <a:rPr lang="ko-KR" altLang="en-US" sz="2800" dirty="0" err="1" smtClean="0"/>
              <a:t>원할하게해주는</a:t>
            </a:r>
            <a:r>
              <a:rPr lang="ko-KR" altLang="en-US" sz="2800" dirty="0" smtClean="0"/>
              <a:t> 존재 </a:t>
            </a:r>
            <a:endParaRPr lang="ko-KR" altLang="en-US" sz="2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ko-KR" altLang="en-US" dirty="0" smtClean="0"/>
              <a:t>간식의 미래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간식을 전하면 </a:t>
            </a:r>
            <a:r>
              <a:rPr lang="ko-KR" altLang="en-US" b="1" dirty="0" smtClean="0"/>
              <a:t>모든 인류가 평등하다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생각과</a:t>
            </a:r>
            <a:r>
              <a:rPr lang="en-US" altLang="ko-KR" dirty="0"/>
              <a:t> </a:t>
            </a:r>
            <a:r>
              <a:rPr lang="ko-KR" altLang="en-US" dirty="0" smtClean="0"/>
              <a:t>자연스레 세계평화에도 기여할 수 있다고 보고 그것이 간식의 미래라고 본다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5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관광지와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간식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이누야마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마을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en-US" altLang="ko-KR" b="1" dirty="0"/>
          </a:p>
          <a:p>
            <a:pPr marL="514350" indent="-514350">
              <a:buAutoNum type="arabicParenR"/>
            </a:pP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아라시야마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교토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marL="514350" indent="-514350">
              <a:buAutoNum type="arabicParenR"/>
            </a:pPr>
            <a:endParaRPr lang="en-US" altLang="ko-KR" b="1" dirty="0"/>
          </a:p>
          <a:p>
            <a:pPr marL="514350" indent="-514350">
              <a:buAutoNum type="arabicParenR"/>
            </a:pP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오카야마현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en-US" altLang="ko-KR" dirty="0"/>
          </a:p>
          <a:p>
            <a:pPr marL="514350" indent="-514350">
              <a:buAutoNum type="arabicParenR"/>
            </a:pPr>
            <a:endParaRPr lang="en-US" altLang="ko-KR" b="1" dirty="0" smtClean="0"/>
          </a:p>
          <a:p>
            <a:pPr marL="514350" indent="-514350">
              <a:buAutoNum type="arabicParenR"/>
            </a:pPr>
            <a:endParaRPr lang="en-US" altLang="ko-KR" b="1" dirty="0"/>
          </a:p>
          <a:p>
            <a:pPr marL="514350" indent="-514350">
              <a:buAutoNum type="arabicParenR"/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96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관광지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간식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/>
            </a:r>
            <a:br>
              <a:rPr lang="en-US" altLang="ko-KR" sz="2400" b="1" dirty="0" smtClean="0">
                <a:solidFill>
                  <a:srgbClr val="FF0000"/>
                </a:solidFill>
              </a:rPr>
            </a:b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이누야마시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일본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아이치현</a:t>
            </a:r>
            <a:r>
              <a:rPr lang="ko-KR" altLang="en-US" sz="2800" b="1" dirty="0" smtClean="0"/>
              <a:t> 가장자리에 위치</a:t>
            </a:r>
            <a:r>
              <a:rPr lang="en-US" altLang="ko-KR" sz="2800" b="1" dirty="0" smtClean="0"/>
              <a:t>. </a:t>
            </a:r>
            <a:endParaRPr lang="en-US" altLang="ko-KR" sz="2800" b="1" dirty="0"/>
          </a:p>
          <a:p>
            <a:r>
              <a:rPr lang="ko-KR" altLang="en-US" sz="2800" dirty="0" smtClean="0"/>
              <a:t>일본의 국보로 지정된 </a:t>
            </a:r>
            <a:r>
              <a:rPr lang="ko-KR" altLang="en-US" sz="2800" b="1" dirty="0" err="1" smtClean="0"/>
              <a:t>이누야마</a:t>
            </a:r>
            <a:r>
              <a:rPr lang="ko-KR" altLang="en-US" sz="2800" b="1" dirty="0" smtClean="0"/>
              <a:t> 성이 </a:t>
            </a:r>
            <a:r>
              <a:rPr lang="ko-KR" altLang="en-US" sz="2800" dirty="0" smtClean="0"/>
              <a:t>유명함</a:t>
            </a:r>
            <a:r>
              <a:rPr lang="en-US" altLang="ko-KR" sz="2800" dirty="0" smtClean="0"/>
              <a:t>.</a:t>
            </a:r>
          </a:p>
          <a:p>
            <a:r>
              <a:rPr lang="ko-KR" altLang="en-US" sz="2800" dirty="0" smtClean="0"/>
              <a:t>맛 뿐만 아니라 </a:t>
            </a:r>
            <a:r>
              <a:rPr lang="ko-KR" altLang="en-US" sz="2800" b="1" dirty="0" smtClean="0"/>
              <a:t>사진 찍기</a:t>
            </a:r>
            <a:r>
              <a:rPr lang="ko-KR" altLang="en-US" sz="2800" dirty="0" smtClean="0"/>
              <a:t>에도 좋은 간식거리가 유명함</a:t>
            </a:r>
            <a:endParaRPr lang="en-US" altLang="ko-KR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383773" cy="2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61048" cy="279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관광지와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간식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아라시야마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교토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“</a:t>
            </a:r>
            <a:r>
              <a:rPr lang="ko-KR" altLang="en-US" sz="2800" b="1" dirty="0" err="1" smtClean="0"/>
              <a:t>도게츠교</a:t>
            </a:r>
            <a:r>
              <a:rPr lang="en-US" altLang="ko-KR" sz="2800" b="1" dirty="0" smtClean="0"/>
              <a:t>”, “</a:t>
            </a:r>
            <a:r>
              <a:rPr lang="ko-KR" altLang="en-US" sz="2800" b="1" dirty="0" smtClean="0"/>
              <a:t>죽림의 소경</a:t>
            </a:r>
            <a:r>
              <a:rPr lang="en-US" altLang="ko-KR" sz="2800" b="1" dirty="0" smtClean="0"/>
              <a:t>”</a:t>
            </a:r>
            <a:r>
              <a:rPr lang="ko-KR" altLang="en-US" sz="2800" dirty="0" smtClean="0"/>
              <a:t>등</a:t>
            </a:r>
            <a:r>
              <a:rPr lang="ko-KR" altLang="en-US" sz="2800" b="1" dirty="0" smtClean="0"/>
              <a:t> </a:t>
            </a:r>
            <a:r>
              <a:rPr lang="ko-KR" altLang="en-US" sz="2800" dirty="0" smtClean="0"/>
              <a:t>아름다운 경관이</a:t>
            </a:r>
            <a:r>
              <a:rPr lang="ko-KR" altLang="en-US" sz="2800" b="1" dirty="0" smtClean="0"/>
              <a:t> </a:t>
            </a:r>
            <a:r>
              <a:rPr lang="ko-KR" altLang="en-US" sz="2800" dirty="0" smtClean="0"/>
              <a:t>집결해 있는 </a:t>
            </a:r>
            <a:r>
              <a:rPr lang="ko-KR" altLang="en-US" sz="2800" b="1" dirty="0" err="1" smtClean="0"/>
              <a:t>교토</a:t>
            </a:r>
            <a:r>
              <a:rPr lang="ko-KR" altLang="en-US" sz="2800" dirty="0" err="1" smtClean="0"/>
              <a:t>를</a:t>
            </a:r>
            <a:r>
              <a:rPr lang="ko-KR" altLang="en-US" sz="2800" dirty="0" smtClean="0"/>
              <a:t> 대표하는 관광 명소</a:t>
            </a:r>
            <a:endParaRPr lang="en-US" altLang="ko-KR" sz="2800" dirty="0" smtClean="0"/>
          </a:p>
          <a:p>
            <a:r>
              <a:rPr lang="ko-KR" altLang="en-US" sz="2800" b="1" dirty="0" smtClean="0"/>
              <a:t>고사리 떡</a:t>
            </a:r>
            <a:r>
              <a:rPr lang="ko-KR" altLang="en-US" sz="2800" dirty="0" smtClean="0"/>
              <a:t>이나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두부아이스크림</a:t>
            </a:r>
            <a:r>
              <a:rPr lang="ko-KR" altLang="en-US" sz="2800" dirty="0" err="1" smtClean="0"/>
              <a:t>등</a:t>
            </a:r>
            <a:r>
              <a:rPr lang="ko-KR" altLang="en-US" sz="2800" dirty="0" smtClean="0"/>
              <a:t> 간식거리가 많이 있음 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b="1" dirty="0" smtClean="0">
                <a:hlinkClick r:id="rId2"/>
              </a:rPr>
              <a:t>https://www.youtube.com/watch?v=rQe-7eToB6w&amp;t=42s</a:t>
            </a:r>
            <a:endParaRPr lang="en-US" altLang="ko-KR" sz="2800" b="1" dirty="0"/>
          </a:p>
          <a:p>
            <a:endParaRPr lang="en-US" altLang="ko-KR" sz="2800" b="1" dirty="0" smtClean="0"/>
          </a:p>
          <a:p>
            <a:endParaRPr lang="en-US" altLang="ko-KR" sz="2800" b="1" dirty="0"/>
          </a:p>
          <a:p>
            <a:endParaRPr lang="en-US" altLang="ko-KR" sz="2800" b="1" dirty="0" smtClean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0044"/>
            <a:ext cx="3744416" cy="276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49" y="4016048"/>
            <a:ext cx="3384016" cy="25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502</Words>
  <Application>Microsoft Office PowerPoint</Application>
  <PresentationFormat>화면 슬라이드 쇼(4:3)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일본의 간식 문화</vt:lpstr>
      <vt:lpstr>차례</vt:lpstr>
      <vt:lpstr>1. 일본 간식의 정의</vt:lpstr>
      <vt:lpstr>1. 일본 간식의 정의 1) 일본 간식의 어원</vt:lpstr>
      <vt:lpstr>1. 일본 간식의 정의 2) 일본 간식의 발전과정</vt:lpstr>
      <vt:lpstr>1. 일본 간식의 정의 3)일본인들이 생각하는 간식의 뜻</vt:lpstr>
      <vt:lpstr>2. 일본의 관광지와 간식</vt:lpstr>
      <vt:lpstr>2. 일본의 관광지와 간식 1) 이누야마시</vt:lpstr>
      <vt:lpstr>2. 일본의 관광지와 간식 2) 아라시야마[교토]</vt:lpstr>
      <vt:lpstr>2. 일본의 관광지와 간식 3) 오카야마현</vt:lpstr>
      <vt:lpstr>3. 일본인들이 자주먹는 간식 </vt:lpstr>
      <vt:lpstr>3. 일본인들이 자주먹는 간식  1)과자, 빵, 떡 ①</vt:lpstr>
      <vt:lpstr>3. 일본인들이 자주먹는 간식  1)과자, 빵, 떡 ②</vt:lpstr>
      <vt:lpstr>3. 일본인들이 자주먹는 간식  1)과자, 빵, 떡 ③</vt:lpstr>
      <vt:lpstr>3. 일본인들이 자주먹는 간식 1)과자, 빵 ,떡 ④</vt:lpstr>
      <vt:lpstr>3. 일본인들이 자주먹는 간식 1)과자, 빵 ,떡 ⑤</vt:lpstr>
      <vt:lpstr>3. 일본인들이 자주먹는 간식 2)음료 ①</vt:lpstr>
      <vt:lpstr>3. 일본인들이 자주먹는 간식 2)음료 ②</vt:lpstr>
      <vt:lpstr>3. 일본인들이 자주먹는 간식 2)음료 ③</vt:lpstr>
      <vt:lpstr>참고문허자료들 출처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디저트 문화</dc:title>
  <dc:creator>Windows 사용자</dc:creator>
  <cp:lastModifiedBy>Windows 사용자</cp:lastModifiedBy>
  <cp:revision>101</cp:revision>
  <dcterms:created xsi:type="dcterms:W3CDTF">2021-03-24T08:56:28Z</dcterms:created>
  <dcterms:modified xsi:type="dcterms:W3CDTF">2021-03-29T14:26:49Z</dcterms:modified>
</cp:coreProperties>
</file>