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2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30T15:46:29.198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  <p:cm authorId="1" dt="2021-03-30T15:47:23.303" idx="2">
    <p:pos x="146" y="146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youtube.com/watch?v=ysyp5AuYcxY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watch?v=hdhLYfLWErY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fGxnivdve8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gGXjEdFjzc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 smtClean="0"/>
              <a:t>마츠리</a:t>
            </a:r>
            <a:r>
              <a:rPr lang="en-US" altLang="ko-KR" dirty="0" smtClean="0"/>
              <a:t>(</a:t>
            </a:r>
            <a:r>
              <a:rPr lang="ko-KR" altLang="en-US" dirty="0"/>
              <a:t>祭</a:t>
            </a:r>
            <a:r>
              <a:rPr lang="ja-JP" altLang="en-US" dirty="0" smtClean="0"/>
              <a:t>り</a:t>
            </a:r>
            <a:r>
              <a:rPr lang="en-US" altLang="ja-JP" dirty="0" smtClean="0"/>
              <a:t>)</a:t>
            </a:r>
            <a:r>
              <a:rPr lang="ko-KR" altLang="en-US" dirty="0" smtClean="0"/>
              <a:t>의 국가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7218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3.1 </a:t>
            </a:r>
            <a:r>
              <a:rPr lang="ko-KR" altLang="en-US" dirty="0" smtClean="0"/>
              <a:t>삿포로 눈 축제 주요 활동 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38" y="2615346"/>
            <a:ext cx="3766800" cy="2652224"/>
          </a:xfrm>
        </p:spPr>
      </p:pic>
      <p:pic>
        <p:nvPicPr>
          <p:cNvPr id="9" name="내용 개체 틀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60" y="2692338"/>
            <a:ext cx="3261947" cy="2637754"/>
          </a:xfrm>
        </p:spPr>
      </p:pic>
      <p:sp>
        <p:nvSpPr>
          <p:cNvPr id="8" name="TextBox 7"/>
          <p:cNvSpPr txBox="1"/>
          <p:nvPr/>
        </p:nvSpPr>
        <p:spPr>
          <a:xfrm>
            <a:off x="1375507" y="5547282"/>
            <a:ext cx="4110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/>
              <a:t>스스키노</a:t>
            </a:r>
            <a:r>
              <a:rPr lang="ko-KR" altLang="en-US" b="1" dirty="0"/>
              <a:t> 얼음 조각 경연대회</a:t>
            </a:r>
            <a:r>
              <a:rPr lang="en-US" altLang="ko-KR" b="1" dirty="0"/>
              <a:t>(</a:t>
            </a:r>
            <a:r>
              <a:rPr lang="ko-KR" altLang="en-US" b="1" dirty="0"/>
              <a:t>すすきの氷の祭典</a:t>
            </a:r>
            <a:r>
              <a:rPr lang="en-US" altLang="ko-KR" b="1" dirty="0"/>
              <a:t>)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93169" y="5547282"/>
            <a:ext cx="35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국제 눈 조각 경연대회</a:t>
            </a:r>
            <a:r>
              <a:rPr lang="en-US" altLang="ko-KR" b="1" dirty="0"/>
              <a:t>(</a:t>
            </a:r>
            <a:r>
              <a:rPr lang="ko-KR" altLang="en-US" b="1" dirty="0"/>
              <a:t>國際雪像コンクール</a:t>
            </a:r>
            <a:r>
              <a:rPr lang="en-US" altLang="ko-KR" b="1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5167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3.2 </a:t>
            </a:r>
            <a:r>
              <a:rPr lang="ko-KR" altLang="en-US" dirty="0" smtClean="0"/>
              <a:t>교토 기온 </a:t>
            </a:r>
            <a:r>
              <a:rPr lang="ko-KR" altLang="en-US" dirty="0" err="1" smtClean="0"/>
              <a:t>마츠리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衹園祭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일본 교토</a:t>
            </a:r>
            <a:r>
              <a:rPr lang="en-US" altLang="ko-KR" dirty="0"/>
              <a:t>(</a:t>
            </a:r>
            <a:r>
              <a:rPr lang="ko-KR" altLang="en-US" dirty="0"/>
              <a:t>京都</a:t>
            </a:r>
            <a:r>
              <a:rPr lang="en-US" altLang="ko-KR" dirty="0"/>
              <a:t>) </a:t>
            </a:r>
            <a:r>
              <a:rPr lang="ko-KR" altLang="en-US" dirty="0" err="1"/>
              <a:t>히가시야마</a:t>
            </a:r>
            <a:r>
              <a:rPr lang="ko-KR" altLang="en-US" dirty="0"/>
              <a:t> 구</a:t>
            </a:r>
            <a:r>
              <a:rPr lang="en-US" altLang="ko-KR" dirty="0"/>
              <a:t>(</a:t>
            </a:r>
            <a:r>
              <a:rPr lang="ko-KR" altLang="en-US" dirty="0"/>
              <a:t>東山區</a:t>
            </a:r>
            <a:r>
              <a:rPr lang="en-US" altLang="ko-KR" dirty="0"/>
              <a:t>) </a:t>
            </a:r>
            <a:r>
              <a:rPr lang="ko-KR" altLang="en-US" dirty="0"/>
              <a:t>기온</a:t>
            </a:r>
            <a:r>
              <a:rPr lang="en-US" altLang="ko-KR" dirty="0"/>
              <a:t>(</a:t>
            </a:r>
            <a:r>
              <a:rPr lang="ko-KR" altLang="en-US" dirty="0"/>
              <a:t>祇園</a:t>
            </a:r>
            <a:r>
              <a:rPr lang="en-US" altLang="ko-KR" dirty="0"/>
              <a:t>) </a:t>
            </a:r>
            <a:r>
              <a:rPr lang="ko-KR" altLang="en-US" dirty="0"/>
              <a:t>지역 및 교토 시내에서 매년 </a:t>
            </a:r>
            <a:r>
              <a:rPr lang="en-US" altLang="ko-KR" dirty="0"/>
              <a:t>7</a:t>
            </a:r>
            <a:r>
              <a:rPr lang="ko-KR" altLang="en-US" dirty="0"/>
              <a:t>월 </a:t>
            </a:r>
            <a:r>
              <a:rPr lang="en-US" altLang="ko-KR" dirty="0"/>
              <a:t>1</a:t>
            </a:r>
            <a:r>
              <a:rPr lang="ko-KR" altLang="en-US" dirty="0"/>
              <a:t>일부터 </a:t>
            </a:r>
            <a:r>
              <a:rPr lang="en-US" altLang="ko-KR" dirty="0"/>
              <a:t>31</a:t>
            </a:r>
            <a:r>
              <a:rPr lang="ko-KR" altLang="en-US" dirty="0"/>
              <a:t>일까지 한 달간 열리는 민속 축제다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도쿄의 간다 </a:t>
            </a:r>
            <a:r>
              <a:rPr lang="ko-KR" altLang="en-US" dirty="0" err="1" smtClean="0"/>
              <a:t>마츠리</a:t>
            </a:r>
            <a:r>
              <a:rPr lang="en-US" altLang="ko-KR" dirty="0"/>
              <a:t>(</a:t>
            </a:r>
            <a:r>
              <a:rPr lang="ko-KR" altLang="en-US" dirty="0"/>
              <a:t>神田祭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오사카의 텐진 </a:t>
            </a:r>
            <a:r>
              <a:rPr lang="ko-KR" altLang="en-US" dirty="0" err="1" smtClean="0"/>
              <a:t>마츠리</a:t>
            </a:r>
            <a:r>
              <a:rPr lang="en-US" altLang="ko-KR" dirty="0"/>
              <a:t>(</a:t>
            </a:r>
            <a:r>
              <a:rPr lang="ko-KR" altLang="en-US" dirty="0"/>
              <a:t>天神祭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 함께 일본의 </a:t>
            </a:r>
            <a:r>
              <a:rPr lang="en-US" altLang="ko-KR" dirty="0" smtClean="0"/>
              <a:t>3</a:t>
            </a:r>
            <a:r>
              <a:rPr lang="ko-KR" altLang="en-US" dirty="0" smtClean="0"/>
              <a:t>대 축제이다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5296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3.2 </a:t>
            </a:r>
            <a:r>
              <a:rPr lang="ko-KR" altLang="en-US" b="1" dirty="0" err="1"/>
              <a:t>요이야마</a:t>
            </a:r>
            <a:r>
              <a:rPr lang="en-US" altLang="ko-KR" b="1" dirty="0"/>
              <a:t>(</a:t>
            </a:r>
            <a:r>
              <a:rPr lang="ko-KR" altLang="en-US" b="1" dirty="0"/>
              <a:t>宵山</a:t>
            </a:r>
            <a:r>
              <a:rPr lang="en-US" altLang="ko-KR" b="1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 err="1" smtClean="0"/>
              <a:t>야마보코</a:t>
            </a:r>
            <a:r>
              <a:rPr lang="ko-KR" altLang="en-US" dirty="0" smtClean="0"/>
              <a:t> 순행의 전야제로       </a:t>
            </a:r>
            <a:r>
              <a:rPr lang="ko-KR" altLang="en-US" dirty="0" err="1" smtClean="0"/>
              <a:t>야마보코</a:t>
            </a:r>
            <a:r>
              <a:rPr lang="ko-KR" altLang="en-US" dirty="0" smtClean="0"/>
              <a:t> 순행과 더불어                   기온 </a:t>
            </a:r>
            <a:r>
              <a:rPr lang="ko-KR" altLang="en-US" dirty="0" err="1" smtClean="0"/>
              <a:t>마츠리의</a:t>
            </a:r>
            <a:r>
              <a:rPr lang="ko-KR" altLang="en-US" dirty="0" smtClean="0"/>
              <a:t> 가장 대표적인 행사이다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오랜 전통을 지닌 가옥이나 점포에서 대대로 보관해오던 병풍이나 골동품을 공개하는 행사가 펼쳐진다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964418"/>
          </a:xfrm>
        </p:spPr>
        <p:txBody>
          <a:bodyPr>
            <a:normAutofit fontScale="92500"/>
          </a:bodyPr>
          <a:lstStyle/>
          <a:p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www.youtube.com/watch?v=ysyp5AuYcxY</a:t>
            </a: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630" y="3524738"/>
            <a:ext cx="4427415" cy="24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04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3.2 </a:t>
            </a:r>
            <a:r>
              <a:rPr lang="ko-KR" altLang="en-US" sz="3600" dirty="0" err="1" smtClean="0"/>
              <a:t>야마보코</a:t>
            </a:r>
            <a:r>
              <a:rPr lang="ko-KR" altLang="en-US" sz="3600" dirty="0" smtClean="0"/>
              <a:t> 순행</a:t>
            </a:r>
            <a:r>
              <a:rPr lang="en-US" altLang="ko-KR" sz="3600" b="1" dirty="0"/>
              <a:t>(</a:t>
            </a:r>
            <a:r>
              <a:rPr lang="ko-KR" altLang="en-US" sz="3600" b="1" dirty="0"/>
              <a:t>山鉾巡行</a:t>
            </a:r>
            <a:r>
              <a:rPr lang="en-US" altLang="ko-KR" sz="3600" b="1" dirty="0" smtClean="0"/>
              <a:t>)</a:t>
            </a:r>
            <a:endParaRPr lang="ko-KR" altLang="en-US" sz="3600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>
          <a:xfrm>
            <a:off x="6636356" y="2474351"/>
            <a:ext cx="4718304" cy="1112911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>
                <a:hlinkClick r:id="rId2"/>
              </a:rPr>
              <a:t>https://www.youtube.com/watch?v=hdhLYfLWErY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sz="half" idx="2"/>
          </p:nvPr>
        </p:nvSpPr>
        <p:spPr>
          <a:xfrm>
            <a:off x="1835990" y="2740073"/>
            <a:ext cx="4718304" cy="3310128"/>
          </a:xfrm>
        </p:spPr>
        <p:txBody>
          <a:bodyPr/>
          <a:lstStyle/>
          <a:p>
            <a:r>
              <a:rPr lang="en-US" altLang="ko-KR" dirty="0"/>
              <a:t>7</a:t>
            </a:r>
            <a:r>
              <a:rPr lang="ko-KR" altLang="en-US" dirty="0"/>
              <a:t>월 </a:t>
            </a:r>
            <a:r>
              <a:rPr lang="en-US" altLang="ko-KR" dirty="0"/>
              <a:t>17</a:t>
            </a:r>
            <a:r>
              <a:rPr lang="ko-KR" altLang="en-US" dirty="0"/>
              <a:t>일 오전 전통 가마인 </a:t>
            </a:r>
            <a:r>
              <a:rPr lang="ko-KR" altLang="en-US" dirty="0" err="1"/>
              <a:t>야마보코</a:t>
            </a:r>
            <a:r>
              <a:rPr lang="ko-KR" altLang="en-US" dirty="0"/>
              <a:t> </a:t>
            </a:r>
            <a:r>
              <a:rPr lang="en-US" altLang="ko-KR" dirty="0" smtClean="0"/>
              <a:t>32</a:t>
            </a:r>
            <a:r>
              <a:rPr lang="ko-KR" altLang="en-US" dirty="0" smtClean="0"/>
              <a:t>채가 전통 음악인 기온바야시에 맞추어 교토 시내를 행진한다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2" y="3587262"/>
            <a:ext cx="3636106" cy="211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81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000" dirty="0" smtClean="0"/>
              <a:t>3.3 </a:t>
            </a:r>
            <a:r>
              <a:rPr lang="ko-KR" altLang="en-US" sz="4000" dirty="0" err="1" smtClean="0"/>
              <a:t>아오모리</a:t>
            </a:r>
            <a:r>
              <a:rPr lang="ko-KR" altLang="en-US" sz="4000" dirty="0" smtClean="0"/>
              <a:t> </a:t>
            </a:r>
            <a:r>
              <a:rPr lang="ko-KR" altLang="en-US" sz="4000" dirty="0" err="1" smtClean="0"/>
              <a:t>네부타</a:t>
            </a:r>
            <a:r>
              <a:rPr lang="ko-KR" altLang="en-US" sz="4000" dirty="0" smtClean="0"/>
              <a:t> </a:t>
            </a:r>
            <a:r>
              <a:rPr lang="ko-KR" altLang="en-US" sz="4000" dirty="0" err="1" smtClean="0"/>
              <a:t>마츠리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(</a:t>
            </a:r>
            <a:r>
              <a:rPr lang="ja-JP" altLang="en-US" sz="4000" dirty="0"/>
              <a:t> 青森ねぶた</a:t>
            </a:r>
            <a:r>
              <a:rPr lang="ja-JP" altLang="en-US" sz="4000" dirty="0" smtClean="0"/>
              <a:t>祭</a:t>
            </a:r>
            <a:r>
              <a:rPr lang="en-US" altLang="ja-JP" sz="4000" dirty="0" smtClean="0"/>
              <a:t>)</a:t>
            </a:r>
            <a:endParaRPr lang="ko-KR" altLang="en-US" sz="4000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 일본 </a:t>
            </a:r>
            <a:r>
              <a:rPr lang="ko-KR" altLang="en-US" dirty="0" err="1"/>
              <a:t>아오모리</a:t>
            </a:r>
            <a:r>
              <a:rPr lang="en-US" altLang="ko-KR" dirty="0"/>
              <a:t>(</a:t>
            </a:r>
            <a:r>
              <a:rPr lang="ko-KR" altLang="en-US" dirty="0"/>
              <a:t>青森</a:t>
            </a:r>
            <a:r>
              <a:rPr lang="en-US" altLang="ko-KR" dirty="0"/>
              <a:t>) </a:t>
            </a:r>
            <a:r>
              <a:rPr lang="ko-KR" altLang="en-US" dirty="0"/>
              <a:t>현 </a:t>
            </a:r>
            <a:r>
              <a:rPr lang="ko-KR" altLang="en-US" dirty="0" err="1"/>
              <a:t>아오모리</a:t>
            </a:r>
            <a:r>
              <a:rPr lang="en-US" altLang="ko-KR" dirty="0"/>
              <a:t>(</a:t>
            </a:r>
            <a:r>
              <a:rPr lang="ko-KR" altLang="en-US" dirty="0"/>
              <a:t>青森</a:t>
            </a:r>
            <a:r>
              <a:rPr lang="en-US" altLang="ko-KR" dirty="0"/>
              <a:t>) </a:t>
            </a:r>
            <a:r>
              <a:rPr lang="ko-KR" altLang="en-US" dirty="0"/>
              <a:t>시에서 매년 </a:t>
            </a:r>
            <a:r>
              <a:rPr lang="en-US" altLang="ko-KR" dirty="0"/>
              <a:t>8</a:t>
            </a:r>
            <a:r>
              <a:rPr lang="ko-KR" altLang="en-US" dirty="0"/>
              <a:t>월 </a:t>
            </a:r>
            <a:r>
              <a:rPr lang="en-US" altLang="ko-KR" dirty="0"/>
              <a:t>2</a:t>
            </a:r>
            <a:r>
              <a:rPr lang="ko-KR" altLang="en-US" dirty="0"/>
              <a:t>일에서 </a:t>
            </a:r>
            <a:r>
              <a:rPr lang="en-US" altLang="ko-KR" dirty="0"/>
              <a:t>7</a:t>
            </a:r>
            <a:r>
              <a:rPr lang="ko-KR" altLang="en-US" dirty="0"/>
              <a:t>일까지 개최되는 민속 </a:t>
            </a:r>
            <a:r>
              <a:rPr lang="ko-KR" altLang="en-US" dirty="0" smtClean="0"/>
              <a:t>축제이다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대나무에 매단 여러 개의 등과 거대한 종이 인형으로 꾸민 커다란 수레를 ‘</a:t>
            </a:r>
            <a:r>
              <a:rPr lang="ko-KR" altLang="en-US" dirty="0" err="1"/>
              <a:t>네부타</a:t>
            </a:r>
            <a:r>
              <a:rPr lang="ko-KR" altLang="en-US" dirty="0"/>
              <a:t>’</a:t>
            </a:r>
            <a:r>
              <a:rPr lang="en-US" altLang="ko-KR" dirty="0"/>
              <a:t>(</a:t>
            </a:r>
            <a:r>
              <a:rPr lang="ko-KR" altLang="en-US" dirty="0" err="1"/>
              <a:t>ねぶた</a:t>
            </a:r>
            <a:r>
              <a:rPr lang="en-US" altLang="ko-KR" dirty="0" smtClean="0"/>
              <a:t>)</a:t>
            </a:r>
            <a:r>
              <a:rPr lang="ko-KR" altLang="en-US" dirty="0" smtClean="0"/>
              <a:t>라고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요기서 축제의 명칭이 유래되었다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 smtClean="0"/>
              <a:t>1980</a:t>
            </a:r>
            <a:r>
              <a:rPr lang="ko-KR" altLang="en-US" dirty="0" smtClean="0"/>
              <a:t>년에 일본의 중요 무형 민속 문화제로 지정되었다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292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3.3 </a:t>
            </a:r>
            <a:r>
              <a:rPr lang="ko-KR" altLang="en-US" dirty="0" err="1" smtClean="0"/>
              <a:t>네부타</a:t>
            </a:r>
            <a:r>
              <a:rPr lang="ko-KR" altLang="en-US" dirty="0" smtClean="0"/>
              <a:t> 제작 방법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 smtClean="0"/>
              <a:t>전통적인 </a:t>
            </a:r>
            <a:r>
              <a:rPr lang="ko-KR" altLang="en-US" dirty="0" err="1" smtClean="0"/>
              <a:t>네부타는</a:t>
            </a:r>
            <a:r>
              <a:rPr lang="ko-KR" altLang="en-US" dirty="0" smtClean="0"/>
              <a:t> 대나무로 골조를 만들고 촛불 조명을 달았으나 </a:t>
            </a:r>
            <a:r>
              <a:rPr lang="en-US" altLang="ko-KR" dirty="0" smtClean="0"/>
              <a:t>1950</a:t>
            </a:r>
            <a:r>
              <a:rPr lang="ko-KR" altLang="en-US" dirty="0" smtClean="0"/>
              <a:t>년대에 들어서 철사를 대나무로 대체하고 조명도 전등으로 바꾸었다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https://www.youtube.com/watch?v=MfGxnivdve8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0770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3.3 </a:t>
            </a:r>
            <a:r>
              <a:rPr lang="ko-KR" altLang="en-US" dirty="0" err="1" smtClean="0"/>
              <a:t>네부타</a:t>
            </a:r>
            <a:r>
              <a:rPr lang="ko-KR" altLang="en-US" dirty="0" smtClean="0"/>
              <a:t> 행진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 smtClean="0"/>
              <a:t>첫째 날과 둘째 날에는 어린이 </a:t>
            </a:r>
            <a:r>
              <a:rPr lang="ko-KR" altLang="en-US" dirty="0" err="1" smtClean="0"/>
              <a:t>네부타</a:t>
            </a:r>
            <a:r>
              <a:rPr lang="ko-KR" altLang="en-US" dirty="0" smtClean="0"/>
              <a:t> </a:t>
            </a:r>
            <a:r>
              <a:rPr lang="en-US" altLang="ko-KR" dirty="0" smtClean="0"/>
              <a:t>15</a:t>
            </a:r>
            <a:r>
              <a:rPr lang="ko-KR" altLang="en-US" dirty="0" smtClean="0"/>
              <a:t>대와 대형 </a:t>
            </a:r>
            <a:r>
              <a:rPr lang="ko-KR" altLang="en-US" dirty="0" err="1" smtClean="0"/>
              <a:t>네부타</a:t>
            </a:r>
            <a:r>
              <a:rPr lang="ko-KR" altLang="en-US" dirty="0" smtClean="0"/>
              <a:t> </a:t>
            </a:r>
            <a:r>
              <a:rPr lang="en-US" altLang="ko-KR" dirty="0" smtClean="0"/>
              <a:t>15</a:t>
            </a:r>
            <a:r>
              <a:rPr lang="ko-KR" altLang="en-US" dirty="0" smtClean="0"/>
              <a:t>대 정도가 행진한다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셋째 날인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4</a:t>
            </a:r>
            <a:r>
              <a:rPr lang="ko-KR" altLang="en-US" dirty="0" smtClean="0"/>
              <a:t>일 부터 대형 </a:t>
            </a:r>
            <a:r>
              <a:rPr lang="ko-KR" altLang="en-US" dirty="0" err="1" smtClean="0"/>
              <a:t>네부타</a:t>
            </a:r>
            <a:r>
              <a:rPr lang="ko-KR" altLang="en-US" dirty="0" smtClean="0"/>
              <a:t> </a:t>
            </a:r>
            <a:r>
              <a:rPr lang="en-US" altLang="ko-KR" dirty="0" smtClean="0"/>
              <a:t>20</a:t>
            </a:r>
            <a:r>
              <a:rPr lang="ko-KR" altLang="en-US" dirty="0" smtClean="0"/>
              <a:t>대가 행진한다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https://www.youtube.com/watch?v=-gGXjEdFjzc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638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개요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ko-KR" altLang="en-US" dirty="0" err="1" smtClean="0"/>
              <a:t>마츠리란</a:t>
            </a:r>
            <a:r>
              <a:rPr lang="en-US" altLang="ko-KR" dirty="0" smtClean="0"/>
              <a:t>?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1.1 </a:t>
            </a:r>
            <a:r>
              <a:rPr lang="ko-KR" altLang="en-US" dirty="0" err="1" smtClean="0"/>
              <a:t>마츠리</a:t>
            </a:r>
            <a:r>
              <a:rPr lang="ko-KR" altLang="en-US" dirty="0" smtClean="0"/>
              <a:t> 의미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1.2 </a:t>
            </a:r>
            <a:r>
              <a:rPr lang="ko-KR" altLang="en-US" dirty="0" err="1" smtClean="0"/>
              <a:t>마츠리</a:t>
            </a:r>
            <a:r>
              <a:rPr lang="ko-KR" altLang="en-US" dirty="0" smtClean="0"/>
              <a:t> 어원</a:t>
            </a:r>
            <a:endParaRPr lang="en-US" altLang="ko-KR" dirty="0" smtClean="0"/>
          </a:p>
          <a:p>
            <a:r>
              <a:rPr lang="ko-KR" altLang="en-US" dirty="0" smtClean="0"/>
              <a:t>일본의 어린이를 위한 날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2.1 </a:t>
            </a:r>
            <a:r>
              <a:rPr lang="ko-KR" altLang="en-US" dirty="0" err="1" smtClean="0"/>
              <a:t>히나마츠리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2.2 </a:t>
            </a:r>
            <a:r>
              <a:rPr lang="ko-KR" altLang="en-US" dirty="0" err="1" smtClean="0"/>
              <a:t>코이노보리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일본 유명 전통 축제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3</a:t>
            </a:r>
            <a:r>
              <a:rPr lang="en-US" altLang="ko-KR" dirty="0" smtClean="0"/>
              <a:t>.1 </a:t>
            </a:r>
            <a:r>
              <a:rPr lang="ko-KR" altLang="en-US" dirty="0" smtClean="0"/>
              <a:t>삿포로 눈 축제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3</a:t>
            </a:r>
            <a:r>
              <a:rPr lang="en-US" altLang="ko-KR" dirty="0" smtClean="0"/>
              <a:t>.2 </a:t>
            </a:r>
            <a:r>
              <a:rPr lang="ko-KR" altLang="en-US" dirty="0" smtClean="0"/>
              <a:t>교토 기온 </a:t>
            </a:r>
            <a:r>
              <a:rPr lang="ko-KR" altLang="en-US" dirty="0" err="1" smtClean="0"/>
              <a:t>마츠리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3</a:t>
            </a:r>
            <a:r>
              <a:rPr lang="en-US" altLang="ko-KR" dirty="0" smtClean="0"/>
              <a:t>.3 </a:t>
            </a:r>
            <a:r>
              <a:rPr lang="ko-KR" altLang="en-US" dirty="0" err="1" smtClean="0"/>
              <a:t>아오모리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네부타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마츠리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671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1.1 </a:t>
            </a:r>
            <a:r>
              <a:rPr lang="ko-KR" altLang="en-US" dirty="0" err="1" smtClean="0"/>
              <a:t>마츠리</a:t>
            </a:r>
            <a:r>
              <a:rPr lang="en-US" altLang="ko-KR" dirty="0" smtClean="0"/>
              <a:t>(</a:t>
            </a:r>
            <a:r>
              <a:rPr lang="ko-KR" altLang="en-US" dirty="0"/>
              <a:t>祭</a:t>
            </a:r>
            <a:r>
              <a:rPr lang="ja-JP" altLang="en-US" dirty="0" smtClean="0"/>
              <a:t>り</a:t>
            </a:r>
            <a:r>
              <a:rPr lang="en-US" altLang="ja-JP" dirty="0" smtClean="0"/>
              <a:t>)</a:t>
            </a:r>
            <a:r>
              <a:rPr lang="ja-JP" altLang="en-US" b="1" dirty="0"/>
              <a:t/>
            </a:r>
            <a:br>
              <a:rPr lang="ja-JP" altLang="en-US" b="1" dirty="0"/>
            </a:br>
            <a:r>
              <a:rPr lang="ko-KR" altLang="en-US" dirty="0" smtClean="0"/>
              <a:t>의 의미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제사를 지내다</a:t>
            </a:r>
            <a:r>
              <a:rPr lang="en-US" altLang="ko-KR" dirty="0"/>
              <a:t>'(</a:t>
            </a:r>
            <a:r>
              <a:rPr lang="ko-KR" altLang="en-US" dirty="0"/>
              <a:t>祭る</a:t>
            </a:r>
            <a:r>
              <a:rPr lang="en-US" altLang="ko-KR" dirty="0"/>
              <a:t>)</a:t>
            </a:r>
            <a:r>
              <a:rPr lang="ko-KR" altLang="en-US" dirty="0"/>
              <a:t>의 </a:t>
            </a:r>
            <a:r>
              <a:rPr lang="ko-KR" altLang="en-US" dirty="0" smtClean="0"/>
              <a:t>명사형으로 신에게 제사를 지낸다</a:t>
            </a:r>
            <a:r>
              <a:rPr lang="en-US" altLang="ko-KR" dirty="0" smtClean="0"/>
              <a:t>. </a:t>
            </a:r>
          </a:p>
          <a:p>
            <a:endParaRPr lang="en-US" altLang="ko-KR" dirty="0"/>
          </a:p>
          <a:p>
            <a:r>
              <a:rPr lang="ko-KR" altLang="en-US" dirty="0" smtClean="0"/>
              <a:t>의식에서는 풍작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사업 번창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무병장수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가내 안정을 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931" y="2644459"/>
            <a:ext cx="3890356" cy="2891817"/>
          </a:xfrm>
        </p:spPr>
      </p:pic>
    </p:spTree>
    <p:extLst>
      <p:ext uri="{BB962C8B-B14F-4D97-AF65-F5344CB8AC3E}">
        <p14:creationId xmlns:p14="http://schemas.microsoft.com/office/powerpoint/2010/main" val="109380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1.2 </a:t>
            </a:r>
            <a:r>
              <a:rPr lang="ko-KR" altLang="en-US" dirty="0" err="1" smtClean="0"/>
              <a:t>마츠리</a:t>
            </a:r>
            <a:r>
              <a:rPr lang="en-US" altLang="ko-KR" dirty="0" smtClean="0"/>
              <a:t>(</a:t>
            </a:r>
            <a:r>
              <a:rPr lang="ko-KR" altLang="en-US" dirty="0"/>
              <a:t>祭</a:t>
            </a:r>
            <a:r>
              <a:rPr lang="ja-JP" altLang="en-US" dirty="0" smtClean="0"/>
              <a:t>り</a:t>
            </a:r>
            <a:r>
              <a:rPr lang="en-US" altLang="ja-JP" dirty="0" smtClean="0"/>
              <a:t>)</a:t>
            </a:r>
            <a:r>
              <a:rPr lang="ko-KR" altLang="en-US" dirty="0" smtClean="0"/>
              <a:t>의 어원 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‘</a:t>
            </a:r>
            <a:r>
              <a:rPr lang="ko-KR" altLang="en-US" dirty="0" err="1"/>
              <a:t>바치다’라는</a:t>
            </a:r>
            <a:r>
              <a:rPr lang="ko-KR" altLang="en-US" dirty="0"/>
              <a:t> 의미의 단어 ‘</a:t>
            </a:r>
            <a:r>
              <a:rPr lang="ko-KR" altLang="en-US" dirty="0" err="1"/>
              <a:t>마츠루</a:t>
            </a:r>
            <a:r>
              <a:rPr lang="ko-KR" altLang="en-US" dirty="0"/>
              <a:t>’</a:t>
            </a:r>
            <a:r>
              <a:rPr lang="en-US" altLang="ko-KR" dirty="0"/>
              <a:t>(</a:t>
            </a:r>
            <a:r>
              <a:rPr lang="ko-KR" altLang="en-US" dirty="0"/>
              <a:t>奉る</a:t>
            </a:r>
            <a:r>
              <a:rPr lang="en-US" altLang="ko-KR" dirty="0"/>
              <a:t>)</a:t>
            </a:r>
            <a:r>
              <a:rPr lang="ko-KR" altLang="en-US" dirty="0"/>
              <a:t>에서 파생된 </a:t>
            </a:r>
            <a:r>
              <a:rPr lang="ko-KR" altLang="en-US" dirty="0" smtClean="0"/>
              <a:t>것이다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 smtClean="0"/>
              <a:t> </a:t>
            </a:r>
            <a:r>
              <a:rPr lang="ko-KR" altLang="en-US" dirty="0"/>
              <a:t>좌우의 손을 들어 제물을 바치는 모습을 </a:t>
            </a:r>
            <a:r>
              <a:rPr lang="ko-KR" altLang="en-US" dirty="0" err="1" smtClean="0"/>
              <a:t>상형화</a:t>
            </a:r>
            <a:r>
              <a:rPr lang="ko-KR" altLang="en-US" dirty="0" smtClean="0"/>
              <a:t> 한 </a:t>
            </a:r>
            <a:r>
              <a:rPr lang="ko-KR" altLang="en-US" dirty="0"/>
              <a:t>것이다</a:t>
            </a:r>
            <a:endParaRPr lang="en-US" altLang="ko-KR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293" y="2560511"/>
            <a:ext cx="2481677" cy="3309937"/>
          </a:xfrm>
        </p:spPr>
      </p:pic>
    </p:spTree>
    <p:extLst>
      <p:ext uri="{BB962C8B-B14F-4D97-AF65-F5344CB8AC3E}">
        <p14:creationId xmlns:p14="http://schemas.microsoft.com/office/powerpoint/2010/main" val="100017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2.1 </a:t>
            </a:r>
            <a:r>
              <a:rPr lang="ko-KR" altLang="en-US" dirty="0" err="1" smtClean="0"/>
              <a:t>히나마츠리</a:t>
            </a:r>
            <a:r>
              <a:rPr lang="en-US" altLang="ko-KR" dirty="0" smtClean="0"/>
              <a:t>(</a:t>
            </a:r>
            <a:r>
              <a:rPr lang="ko-KR" altLang="en-US" dirty="0"/>
              <a:t>雛祭</a:t>
            </a:r>
            <a:r>
              <a:rPr lang="ja-JP" altLang="en-US" dirty="0" smtClean="0"/>
              <a:t>り</a:t>
            </a:r>
            <a:r>
              <a:rPr lang="en-US" altLang="ja-JP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95153" y="2706562"/>
            <a:ext cx="9601196" cy="3318936"/>
          </a:xfrm>
        </p:spPr>
        <p:txBody>
          <a:bodyPr/>
          <a:lstStyle/>
          <a:p>
            <a:r>
              <a:rPr lang="ko-KR" altLang="en-US" dirty="0" smtClean="0"/>
              <a:t>여자 아이들의 건강과 행복을 빌며 빨간 천으로 덮은 제단 </a:t>
            </a:r>
            <a:r>
              <a:rPr lang="ko-KR" altLang="en-US" dirty="0" err="1" smtClean="0"/>
              <a:t>히나단</a:t>
            </a:r>
            <a:r>
              <a:rPr lang="en-US" altLang="ko-KR" dirty="0" smtClean="0"/>
              <a:t>(</a:t>
            </a:r>
            <a:r>
              <a:rPr lang="ko-KR" altLang="en-US" dirty="0" smtClean="0"/>
              <a:t>雛壇</a:t>
            </a:r>
            <a:r>
              <a:rPr lang="en-US" altLang="ko-KR" dirty="0" smtClean="0"/>
              <a:t>)</a:t>
            </a:r>
            <a:r>
              <a:rPr lang="ko-KR" altLang="en-US" dirty="0" smtClean="0"/>
              <a:t> 위에 </a:t>
            </a:r>
            <a:r>
              <a:rPr lang="ko-KR" altLang="en-US" dirty="0" err="1" smtClean="0"/>
              <a:t>히나</a:t>
            </a:r>
            <a:r>
              <a:rPr lang="ko-KR" altLang="en-US" dirty="0" smtClean="0"/>
              <a:t> 인형과 여러 음식을 올려 장식하는 축제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매년 </a:t>
            </a:r>
            <a:r>
              <a:rPr lang="en-US" altLang="ko-KR" dirty="0" smtClean="0"/>
              <a:t>3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3</a:t>
            </a:r>
            <a:r>
              <a:rPr lang="ko-KR" altLang="en-US" dirty="0" smtClean="0"/>
              <a:t>일 날 개최된다</a:t>
            </a:r>
            <a:r>
              <a:rPr lang="en-US" altLang="ko-KR" dirty="0" smtClean="0"/>
              <a:t>.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2448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2.1 </a:t>
            </a:r>
            <a:r>
              <a:rPr lang="ko-KR" altLang="en-US" dirty="0" err="1" smtClean="0"/>
              <a:t>히나마츠리의</a:t>
            </a:r>
            <a:r>
              <a:rPr lang="ko-KR" altLang="en-US" dirty="0" smtClean="0"/>
              <a:t> 상징물 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95" y="2560638"/>
            <a:ext cx="4415809" cy="3309937"/>
          </a:xfrm>
        </p:spPr>
      </p:pic>
      <p:sp>
        <p:nvSpPr>
          <p:cNvPr id="6" name="내용 개체 틀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히나단은</a:t>
            </a:r>
            <a:r>
              <a:rPr lang="ko-KR" altLang="en-US" dirty="0" smtClean="0"/>
              <a:t> 보통 </a:t>
            </a:r>
            <a:r>
              <a:rPr lang="en-US" altLang="ko-KR" dirty="0" smtClean="0"/>
              <a:t>5</a:t>
            </a:r>
            <a:r>
              <a:rPr lang="ko-KR" altLang="en-US" dirty="0" smtClean="0"/>
              <a:t>층에서 </a:t>
            </a:r>
            <a:r>
              <a:rPr lang="en-US" altLang="ko-KR" dirty="0" smtClean="0"/>
              <a:t>7</a:t>
            </a:r>
            <a:r>
              <a:rPr lang="ko-KR" altLang="en-US" dirty="0" smtClean="0"/>
              <a:t>층으로 꾸민다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히나</a:t>
            </a:r>
            <a:r>
              <a:rPr lang="ko-KR" altLang="en-US" dirty="0" smtClean="0"/>
              <a:t> 인형과 함께 복숭아꽃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시로자케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치라시즈시</a:t>
            </a:r>
            <a:r>
              <a:rPr lang="en-US" altLang="ko-KR" dirty="0"/>
              <a:t> </a:t>
            </a:r>
            <a:r>
              <a:rPr lang="ko-KR" altLang="en-US" dirty="0" smtClean="0"/>
              <a:t>등의 음식을 쌓는다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7640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2.1</a:t>
            </a:r>
            <a:r>
              <a:rPr lang="ko-KR" altLang="en-US" dirty="0" err="1" smtClean="0"/>
              <a:t>히나단</a:t>
            </a:r>
            <a:r>
              <a:rPr lang="ko-KR" altLang="en-US" dirty="0" smtClean="0"/>
              <a:t> 구조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85" y="2730547"/>
            <a:ext cx="4538723" cy="2844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6369" y="4185141"/>
            <a:ext cx="1906954" cy="593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90154" y="3087078"/>
            <a:ext cx="1906954" cy="593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38646" y="4321909"/>
            <a:ext cx="1906954" cy="593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91046" y="4474309"/>
            <a:ext cx="1906954" cy="593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46535" y="3167369"/>
            <a:ext cx="12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천황과 황비 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09609" y="4657272"/>
            <a:ext cx="1906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두 명의 대신 </a:t>
            </a:r>
            <a:r>
              <a:rPr lang="ko-KR" altLang="en-US" sz="1400" dirty="0" err="1" smtClean="0"/>
              <a:t>우다이진</a:t>
            </a:r>
            <a:endParaRPr lang="ko-KR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446535" y="3543682"/>
            <a:ext cx="1606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세 명의 시녀 </a:t>
            </a:r>
            <a:r>
              <a:rPr lang="en-US" altLang="ko-KR" sz="1400" dirty="0" smtClean="0"/>
              <a:t>(</a:t>
            </a:r>
            <a:r>
              <a:rPr lang="ko-KR" altLang="en-US" sz="1400" dirty="0" err="1" smtClean="0"/>
              <a:t>산닌칸조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472483" y="4144169"/>
            <a:ext cx="1623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다섯 명의 악사</a:t>
            </a:r>
            <a:r>
              <a:rPr lang="en-US" altLang="ko-KR" sz="1400" dirty="0" smtClean="0"/>
              <a:t>(</a:t>
            </a:r>
            <a:r>
              <a:rPr lang="ko-KR" altLang="en-US" sz="1400" dirty="0" err="1" smtClean="0"/>
              <a:t>고닌바야시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573108" y="5267569"/>
            <a:ext cx="1664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세 명의 시종 </a:t>
            </a:r>
            <a:r>
              <a:rPr lang="ko-KR" altLang="en-US" sz="1400" dirty="0" err="1" smtClean="0"/>
              <a:t>지초</a:t>
            </a:r>
            <a:r>
              <a:rPr lang="ko-KR" altLang="en-US" sz="1400" dirty="0" smtClean="0"/>
              <a:t>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57111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2.2 </a:t>
            </a:r>
            <a:r>
              <a:rPr lang="ko-KR" altLang="en-US" dirty="0" err="1"/>
              <a:t>코</a:t>
            </a:r>
            <a:r>
              <a:rPr lang="ko-KR" altLang="en-US" dirty="0" err="1" smtClean="0"/>
              <a:t>이노보리</a:t>
            </a:r>
            <a:r>
              <a:rPr lang="en-US" altLang="ko-KR" dirty="0" smtClean="0"/>
              <a:t>(</a:t>
            </a:r>
            <a:r>
              <a:rPr lang="ko-KR" altLang="en-US" dirty="0"/>
              <a:t>鯉</a:t>
            </a:r>
            <a:r>
              <a:rPr lang="ja-JP" altLang="en-US" dirty="0"/>
              <a:t>のぼ</a:t>
            </a:r>
            <a:r>
              <a:rPr lang="ja-JP" altLang="en-US" dirty="0" smtClean="0"/>
              <a:t>り</a:t>
            </a:r>
            <a:r>
              <a:rPr lang="en-US" altLang="ja-JP" dirty="0" smtClean="0"/>
              <a:t>)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 smtClean="0"/>
              <a:t>어린이날 종이나 천 등으로 잉어 모양을 만들어 깃발 </a:t>
            </a:r>
            <a:r>
              <a:rPr lang="ko-KR" altLang="en-US" dirty="0" err="1" smtClean="0"/>
              <a:t>처럼</a:t>
            </a:r>
            <a:r>
              <a:rPr lang="ko-KR" altLang="en-US" dirty="0" smtClean="0"/>
              <a:t> 장대에 높이  단다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남자 아이가 건강하게 자라라는 뜻으로 사무라이 인형이나 갑옷</a:t>
            </a:r>
            <a:r>
              <a:rPr lang="en-US" altLang="ko-KR" dirty="0" smtClean="0"/>
              <a:t>, </a:t>
            </a:r>
            <a:r>
              <a:rPr lang="ko-KR" altLang="en-US" dirty="0" smtClean="0"/>
              <a:t>투구를 장식한다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061" y="2719753"/>
            <a:ext cx="2962031" cy="2805723"/>
          </a:xfrm>
        </p:spPr>
      </p:pic>
    </p:spTree>
    <p:extLst>
      <p:ext uri="{BB962C8B-B14F-4D97-AF65-F5344CB8AC3E}">
        <p14:creationId xmlns:p14="http://schemas.microsoft.com/office/powerpoint/2010/main" val="271960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3.1 </a:t>
            </a:r>
            <a:r>
              <a:rPr lang="ko-KR" altLang="en-US" dirty="0" smtClean="0"/>
              <a:t>삿포로 눈 축제 </a:t>
            </a:r>
            <a:r>
              <a:rPr lang="en-US" altLang="ko-KR" dirty="0" smtClean="0"/>
              <a:t>(</a:t>
            </a:r>
            <a:r>
              <a:rPr lang="ja-JP" altLang="en-US" dirty="0"/>
              <a:t> さっぽろ雪まつ</a:t>
            </a:r>
            <a:r>
              <a:rPr lang="ja-JP" altLang="en-US" dirty="0" smtClean="0"/>
              <a:t>り</a:t>
            </a:r>
            <a:r>
              <a:rPr lang="en-US" altLang="ja-JP" dirty="0" smtClean="0"/>
              <a:t>)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매년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5</a:t>
            </a:r>
            <a:r>
              <a:rPr lang="ko-KR" altLang="en-US" dirty="0" smtClean="0"/>
              <a:t>일 부터 </a:t>
            </a:r>
            <a:r>
              <a:rPr lang="en-US" altLang="ko-KR" dirty="0" smtClean="0"/>
              <a:t>7</a:t>
            </a:r>
            <a:r>
              <a:rPr lang="ko-KR" altLang="en-US" dirty="0" smtClean="0"/>
              <a:t>일간 일본 훗카이도 삿포로에서 열리는 일본 최대의 겨울 축제이다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브라질의 </a:t>
            </a:r>
            <a:r>
              <a:rPr lang="ko-KR" altLang="en-US" dirty="0" err="1" smtClean="0"/>
              <a:t>리우</a:t>
            </a:r>
            <a:r>
              <a:rPr lang="ko-KR" altLang="en-US" dirty="0" smtClean="0"/>
              <a:t> 카니발 </a:t>
            </a:r>
            <a:r>
              <a:rPr lang="pt-BR" altLang="ko-KR" dirty="0"/>
              <a:t>(Carnaval do Rio de </a:t>
            </a:r>
            <a:r>
              <a:rPr lang="pt-BR" altLang="ko-KR" dirty="0" smtClean="0"/>
              <a:t>Janeiro), </a:t>
            </a:r>
            <a:r>
              <a:rPr lang="ko-KR" altLang="en-US" dirty="0" smtClean="0"/>
              <a:t>독일의 옥토버페스트</a:t>
            </a:r>
            <a:r>
              <a:rPr lang="en-US" altLang="ko-KR" dirty="0"/>
              <a:t>(Oktoberfest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 함께 세계 </a:t>
            </a:r>
            <a:r>
              <a:rPr lang="en-US" altLang="ko-KR" dirty="0" smtClean="0"/>
              <a:t>3</a:t>
            </a:r>
            <a:r>
              <a:rPr lang="ko-KR" altLang="en-US" dirty="0" smtClean="0"/>
              <a:t>대 축제로 손꼽힌다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848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</TotalTime>
  <Words>449</Words>
  <Application>Microsoft Office PowerPoint</Application>
  <PresentationFormat>와이드스크린</PresentationFormat>
  <Paragraphs>71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ＭＳ Ｐゴシック</vt:lpstr>
      <vt:lpstr>돋움</vt:lpstr>
      <vt:lpstr>바탕</vt:lpstr>
      <vt:lpstr>Arial</vt:lpstr>
      <vt:lpstr>Garamond</vt:lpstr>
      <vt:lpstr>자연주의</vt:lpstr>
      <vt:lpstr>마츠리(祭り)의 국가 </vt:lpstr>
      <vt:lpstr>개요 </vt:lpstr>
      <vt:lpstr>1.1 마츠리(祭り) 의 의미 </vt:lpstr>
      <vt:lpstr>1.2 마츠리(祭り)의 어원   </vt:lpstr>
      <vt:lpstr>2.1 히나마츠리(雛祭り)</vt:lpstr>
      <vt:lpstr>2.1 히나마츠리의 상징물 </vt:lpstr>
      <vt:lpstr>2.1히나단 구조 </vt:lpstr>
      <vt:lpstr>2.2 코이노보리(鯉のぼり)</vt:lpstr>
      <vt:lpstr>3.1 삿포로 눈 축제 ( さっぽろ雪まつり)</vt:lpstr>
      <vt:lpstr>3.1 삿포로 눈 축제 주요 활동 </vt:lpstr>
      <vt:lpstr>3.2 교토 기온 마츠리 (衹園祭)</vt:lpstr>
      <vt:lpstr>3.2 요이야마(宵山)</vt:lpstr>
      <vt:lpstr>3.2 야마보코 순행(山鉾巡行)</vt:lpstr>
      <vt:lpstr>3.3 아오모리 네부타 마츠리 ( 青森ねぶた祭)</vt:lpstr>
      <vt:lpstr>3.3 네부타 제작 방법 </vt:lpstr>
      <vt:lpstr>3.3 네부타 행진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마츠리(祭り)의 국가</dc:title>
  <dc:creator>OWNER</dc:creator>
  <cp:lastModifiedBy>OWNER</cp:lastModifiedBy>
  <cp:revision>11</cp:revision>
  <dcterms:created xsi:type="dcterms:W3CDTF">2021-03-30T06:06:03Z</dcterms:created>
  <dcterms:modified xsi:type="dcterms:W3CDTF">2021-03-30T07:42:36Z</dcterms:modified>
</cp:coreProperties>
</file>