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1" r:id="rId2"/>
    <p:sldId id="295" r:id="rId3"/>
    <p:sldId id="333" r:id="rId4"/>
    <p:sldId id="332" r:id="rId5"/>
    <p:sldId id="334" r:id="rId6"/>
    <p:sldId id="335" r:id="rId7"/>
    <p:sldId id="336" r:id="rId8"/>
    <p:sldId id="337" r:id="rId9"/>
    <p:sldId id="339" r:id="rId10"/>
    <p:sldId id="340" r:id="rId11"/>
    <p:sldId id="341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DF820-C3BB-449C-AAFD-2FF25AC9469F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6D3F-D08F-4D01-BF3D-587681F273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2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7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10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094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11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3452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2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780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3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1417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4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126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5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615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6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3081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7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826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8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657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9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187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cxnSp>
        <p:nvCxnSpPr>
          <p:cNvPr id="11" name="직선 연결선(S)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6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래픽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래픽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그래픽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002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래픽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래픽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그래픽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7" name="내용 개체 틀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0911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직함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10" name="그림 개체 틀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9956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8" name="그래픽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그래픽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그래픽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47788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3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5" name="직선 연결선(S)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6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58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24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2 슬라이드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그래픽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그래픽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그래픽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18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직함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1" name="그래픽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래픽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그래픽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61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28600"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457200"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685800"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그래픽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그래픽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664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구역 머리글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4" name="그래픽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그래픽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그래픽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그래픽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그래픽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래픽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201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55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7904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제목 및 콘텐츠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직함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9" name="그래픽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그래픽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985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두 개의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그래픽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그래픽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래픽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36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175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adokawa.co.jp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www.pressm.kr/news/articleView.html?idxno=1637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dirty="0"/>
              <a:t>3.	</a:t>
            </a:r>
            <a:r>
              <a:rPr lang="ko-KR" altLang="en-US" dirty="0"/>
              <a:t>대표기업 </a:t>
            </a:r>
            <a:r>
              <a:rPr lang="en-US" altLang="ko-KR" dirty="0"/>
              <a:t>TOP 3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US" altLang="ko-KR" b="1" dirty="0"/>
              <a:t>-</a:t>
            </a:r>
            <a:r>
              <a:rPr lang="ko-KR" altLang="ko-KR" b="1" dirty="0"/>
              <a:t>매출 도표</a:t>
            </a:r>
            <a:endParaRPr lang="ko-KR" altLang="ko-KR" dirty="0"/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291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10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바닥글 개체 틀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683" b="2683"/>
          <a:stretch/>
        </p:blipFill>
        <p:spPr>
          <a:xfrm>
            <a:off x="1393931" y="677035"/>
            <a:ext cx="1952279" cy="1952279"/>
          </a:xfrm>
        </p:spPr>
      </p:pic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1269" t="1819" r="295" b="1616"/>
          <a:stretch/>
        </p:blipFill>
        <p:spPr>
          <a:xfrm>
            <a:off x="3217083" y="1860372"/>
            <a:ext cx="2362456" cy="2195382"/>
          </a:xfr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360" y="242341"/>
            <a:ext cx="5347114" cy="1507289"/>
          </a:xfrm>
        </p:spPr>
        <p:txBody>
          <a:bodyPr rtlCol="0">
            <a:normAutofit/>
          </a:bodyPr>
          <a:lstStyle/>
          <a:p>
            <a:pPr algn="l" rtl="0"/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다시 살아나는</a:t>
            </a:r>
            <a:b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만화출판업계</a:t>
            </a: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5999" y="1749630"/>
            <a:ext cx="5276088" cy="2701320"/>
          </a:xfrm>
        </p:spPr>
        <p:txBody>
          <a:bodyPr rtlCol="0">
            <a:norm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전자책 사업 발달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rtl="0"/>
            <a:r>
              <a:rPr lang="en-US" altLang="ko-KR" dirty="0"/>
              <a:t>=&gt;</a:t>
            </a:r>
            <a:r>
              <a:rPr lang="ko-KR" altLang="en-US" dirty="0"/>
              <a:t>판권 비즈니스</a:t>
            </a:r>
            <a:r>
              <a:rPr lang="en-US" altLang="ko-KR" dirty="0"/>
              <a:t>, </a:t>
            </a:r>
            <a:r>
              <a:rPr lang="ko-KR" altLang="en-US" dirty="0"/>
              <a:t>광고 수익 증가</a:t>
            </a:r>
            <a:endParaRPr lang="en-US" altLang="ko-KR" dirty="0"/>
          </a:p>
          <a:p>
            <a:pPr algn="l" rtl="0"/>
            <a:endParaRPr lang="en-US" altLang="ko-KR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굿즈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저작권 판매 등 지적재산권 비즈니스 부분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(IP)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에서의 성장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ko-KR" altLang="en-US" dirty="0"/>
              <a:t>다양한 한국형 웹툰 플랫폼 등장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개체 틀 14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-253" t="8519" r="253" b="17819"/>
          <a:stretch/>
        </p:blipFill>
        <p:spPr>
          <a:xfrm>
            <a:off x="1092905" y="4018982"/>
            <a:ext cx="3854161" cy="2839018"/>
          </a:xfrm>
        </p:spPr>
      </p:pic>
      <p:pic>
        <p:nvPicPr>
          <p:cNvPr id="13" name="그림 개체 틀 12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l="16526" t="-360" r="16980" b="360"/>
          <a:stretch/>
        </p:blipFill>
        <p:spPr>
          <a:xfrm>
            <a:off x="5224750" y="4586045"/>
            <a:ext cx="3119293" cy="2462810"/>
          </a:xfrm>
        </p:spPr>
      </p:pic>
    </p:spTree>
    <p:extLst>
      <p:ext uri="{BB962C8B-B14F-4D97-AF65-F5344CB8AC3E}">
        <p14:creationId xmlns:p14="http://schemas.microsoft.com/office/powerpoint/2010/main" val="26743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발표자 이름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김주연</a:t>
            </a:r>
          </a:p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전자 메일 주소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rlawndus03@gmail.com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47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/>
              <a:t>-</a:t>
            </a:r>
            <a:r>
              <a:rPr lang="ko-KR" altLang="en-US" dirty="0"/>
              <a:t>매출 도표</a:t>
            </a:r>
            <a:endParaRPr lang="ko-KR" altLang="en-US" sz="5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709A0DA2-E530-420B-ACE1-7D645AE7D0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7800" y="1794511"/>
          <a:ext cx="9387840" cy="42976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64640">
                  <a:extLst>
                    <a:ext uri="{9D8B030D-6E8A-4147-A177-3AD203B41FA5}">
                      <a16:colId xmlns:a16="http://schemas.microsoft.com/office/drawing/2014/main" val="3715394682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4203886316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1368357775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538162733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938263914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4813969"/>
                    </a:ext>
                  </a:extLst>
                </a:gridCol>
              </a:tblGrid>
              <a:tr h="88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출판사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Meiryo" panose="020B0604030504040204" pitchFamily="34" charset="-128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명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매출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영업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Meiryo" panose="020B0604030504040204" pitchFamily="34" charset="-128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이익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경상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Meiryo" panose="020B0604030504040204" pitchFamily="34" charset="-128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이익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당기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Meiryo" panose="020B0604030504040204" pitchFamily="34" charset="-128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순이익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결산기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9846"/>
                  </a:ext>
                </a:extLst>
              </a:tr>
              <a:tr h="113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 dirty="0" err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카도카와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Meiryo" panose="020B0604030504040204" pitchFamily="34" charset="-128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주식회사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2086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</a:t>
                      </a: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500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만엔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27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억엔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42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억엔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Meiryo" panose="020B0604030504040204" pitchFamily="34" charset="-128"/>
                          <a:cs typeface="굴림" panose="020B0600000101010101" pitchFamily="50" charset="-127"/>
                        </a:rPr>
                        <a:t>▲</a:t>
                      </a: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Meiryo" panose="020B0604030504040204" pitchFamily="34" charset="-128"/>
                          <a:cs typeface="굴림" panose="020B0600000101010101" pitchFamily="50" charset="-127"/>
                        </a:rPr>
                        <a:t> 40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</a:t>
                      </a: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8500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만엔</a:t>
                      </a: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2019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년</a:t>
                      </a: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3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월기</a:t>
                      </a: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059026"/>
                  </a:ext>
                </a:extLst>
              </a:tr>
              <a:tr h="113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주식회사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Meiryo" panose="020B0604030504040204" pitchFamily="34" charset="-128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코단샤</a:t>
                      </a: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1204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</a:t>
                      </a: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8400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만엔</a:t>
                      </a: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22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억엔</a:t>
                      </a: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47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억엔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28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</a:t>
                      </a: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5900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만엔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2018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년</a:t>
                      </a: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11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월기</a:t>
                      </a: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722433"/>
                  </a:ext>
                </a:extLst>
              </a:tr>
              <a:tr h="113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주식회사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Meiryo" panose="020B0604030504040204" pitchFamily="34" charset="-128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슈에이</a:t>
                      </a: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1164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</a:t>
                      </a: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9700 </a:t>
                      </a:r>
                      <a:r>
                        <a:rPr lang="ko-KR" sz="1600" b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만엔</a:t>
                      </a: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ko-KR" sz="1600" b="1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25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억</a:t>
                      </a: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2600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만엔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2018 </a:t>
                      </a:r>
                      <a:r>
                        <a:rPr lang="ko-KR" sz="1600" b="1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년</a:t>
                      </a:r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  <a:latin typeface="Meiryo" panose="020B0604030504040204" pitchFamily="34" charset="-128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5 </a:t>
                      </a:r>
                      <a:r>
                        <a:rPr lang="ko-KR" sz="1600" b="1" dirty="0" err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anose="020B0503020000020004" pitchFamily="50" charset="-127"/>
                        </a:rPr>
                        <a:t>월기</a:t>
                      </a:r>
                      <a:endParaRPr lang="ko-KR" sz="1600" b="1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28600" marR="228600" marT="247650" marB="24765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497281"/>
                  </a:ext>
                </a:extLst>
              </a:tr>
            </a:tbl>
          </a:graphicData>
        </a:graphic>
      </p:graphicFrame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en-US" altLang="ko-KR" b="1" cap="all" spc="10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ko-KR" altLang="en-US" b="1" cap="all" spc="100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82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dirty="0"/>
              <a:t>3.	</a:t>
            </a:r>
            <a:r>
              <a:rPr lang="ko-KR" altLang="en-US" dirty="0"/>
              <a:t>대표기업 </a:t>
            </a:r>
            <a:r>
              <a:rPr lang="en-US" altLang="ko-KR" dirty="0"/>
              <a:t>TOP 3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US" altLang="ko-KR" b="1" dirty="0"/>
              <a:t>-</a:t>
            </a:r>
            <a:r>
              <a:rPr lang="ko-KR" altLang="en-US" b="1" dirty="0"/>
              <a:t>기업의 대표 만화</a:t>
            </a:r>
            <a:endParaRPr lang="ko-KR" altLang="ko-KR" dirty="0"/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5972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8078" y="318388"/>
            <a:ext cx="4434840" cy="886968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카도카와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부제목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601470"/>
            <a:ext cx="4434840" cy="4754880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영상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인터넷 콘텐츠를 다루는 기업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b="1" dirty="0" err="1"/>
              <a:t>카도카와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카도카와</a:t>
            </a:r>
            <a:r>
              <a:rPr lang="ko-KR" altLang="en-US" dirty="0"/>
              <a:t> </a:t>
            </a:r>
            <a:r>
              <a:rPr lang="ko-KR" altLang="en-US" dirty="0" err="1"/>
              <a:t>쇼텐</a:t>
            </a:r>
            <a:r>
              <a:rPr lang="en-US" altLang="ko-KR" dirty="0"/>
              <a:t>, </a:t>
            </a:r>
            <a:r>
              <a:rPr lang="ko-KR" altLang="en-US" dirty="0"/>
              <a:t>미디어 팩토리</a:t>
            </a:r>
            <a:r>
              <a:rPr lang="en-US" altLang="ko-KR" dirty="0"/>
              <a:t>, </a:t>
            </a:r>
            <a:r>
              <a:rPr lang="ko-KR" altLang="en-US" dirty="0" err="1"/>
              <a:t>엔터브레인</a:t>
            </a:r>
            <a:r>
              <a:rPr lang="en-US" altLang="ko-KR" dirty="0"/>
              <a:t>, </a:t>
            </a:r>
            <a:r>
              <a:rPr lang="ko-KR" altLang="en-US" dirty="0"/>
              <a:t>아스키 미디어 </a:t>
            </a:r>
            <a:r>
              <a:rPr lang="ko-KR" altLang="en-US" dirty="0" err="1"/>
              <a:t>웍스</a:t>
            </a:r>
            <a:r>
              <a:rPr lang="en-US" altLang="ko-KR" dirty="0"/>
              <a:t>, </a:t>
            </a:r>
            <a:r>
              <a:rPr lang="ko-KR" altLang="en-US" dirty="0" err="1"/>
              <a:t>후지미</a:t>
            </a:r>
            <a:r>
              <a:rPr lang="ko-KR" altLang="en-US" dirty="0"/>
              <a:t> </a:t>
            </a:r>
            <a:r>
              <a:rPr lang="ko-KR" altLang="en-US" dirty="0" err="1"/>
              <a:t>쇼보</a:t>
            </a:r>
            <a:r>
              <a:rPr lang="ko-KR" altLang="en-US" dirty="0"/>
              <a:t> 등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sz="18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대표만화</a:t>
            </a:r>
            <a:r>
              <a:rPr lang="ko-KR" altLang="en-US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“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너의 이름은</a:t>
            </a:r>
            <a:r>
              <a:rPr lang="en-US" altLang="ko-KR" sz="1800" dirty="0">
                <a:cs typeface="Times New Roman" panose="02020603050405020304" pitchFamily="18" charset="0"/>
              </a:rPr>
              <a:t>”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소설판과 </a:t>
            </a:r>
            <a:r>
              <a:rPr lang="ko-KR" altLang="ko-KR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만화판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공식 비주얼 가이드북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외전 라이트 노벨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'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너의 이름은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Another Side: Earthbound’ , </a:t>
            </a:r>
            <a:r>
              <a:rPr lang="ko-KR" altLang="en-US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개구리 중사 </a:t>
            </a:r>
            <a:r>
              <a:rPr lang="ko-KR" altLang="en-US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캐로로</a:t>
            </a:r>
            <a:r>
              <a:rPr lang="en-US" altLang="ko-KR" sz="1800" dirty="0">
                <a:cs typeface="Times New Roman" panose="02020603050405020304" pitchFamily="18" charset="0"/>
              </a:rPr>
              <a:t>, </a:t>
            </a:r>
            <a:r>
              <a:rPr lang="ko-KR" altLang="en-US" sz="1800" dirty="0">
                <a:cs typeface="Times New Roman" panose="02020603050405020304" pitchFamily="18" charset="0"/>
              </a:rPr>
              <a:t>신 </a:t>
            </a:r>
            <a:r>
              <a:rPr lang="ko-KR" altLang="en-US" sz="1800" dirty="0" err="1">
                <a:cs typeface="Times New Roman" panose="02020603050405020304" pitchFamily="18" charset="0"/>
              </a:rPr>
              <a:t>에반</a:t>
            </a:r>
            <a:r>
              <a:rPr lang="ko-KR" altLang="en-US" sz="1800" dirty="0"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cs typeface="Times New Roman" panose="02020603050405020304" pitchFamily="18" charset="0"/>
              </a:rPr>
              <a:t>게리온</a:t>
            </a:r>
            <a:r>
              <a:rPr lang="ko-KR" altLang="en-US" sz="1800" dirty="0">
                <a:cs typeface="Times New Roman" panose="02020603050405020304" pitchFamily="18" charset="0"/>
              </a:rPr>
              <a:t> 등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88" t="1324" r="-988" b="5407"/>
          <a:stretch/>
        </p:blipFill>
        <p:spPr>
          <a:xfrm>
            <a:off x="349185" y="3115316"/>
            <a:ext cx="5022442" cy="3423596"/>
          </a:xfrm>
        </p:spPr>
      </p:pic>
      <p:pic>
        <p:nvPicPr>
          <p:cNvPr id="18" name="그림 개체 틀 17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-248" r="248" b="1637"/>
          <a:stretch/>
        </p:blipFill>
        <p:spPr>
          <a:xfrm>
            <a:off x="382841" y="87643"/>
            <a:ext cx="2302002" cy="2830436"/>
          </a:xfrm>
        </p:spPr>
      </p:pic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465" t="2695" r="-1465" b="25657"/>
          <a:stretch/>
        </p:blipFill>
        <p:spPr>
          <a:xfrm>
            <a:off x="2935858" y="250133"/>
            <a:ext cx="2459736" cy="2505456"/>
          </a:xfrm>
        </p:spPr>
      </p:pic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4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 descr="KADOKAWA">
            <a:hlinkClick r:id="rId6"/>
            <a:extLst>
              <a:ext uri="{FF2B5EF4-FFF2-40B4-BE49-F238E27FC236}">
                <a16:creationId xmlns:a16="http://schemas.microsoft.com/office/drawing/2014/main" id="{CBE5782D-F424-4DD6-B7AC-379ADF38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0" y="2393038"/>
            <a:ext cx="4594553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92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4" y="608076"/>
            <a:ext cx="4434840" cy="886968"/>
          </a:xfrm>
        </p:spPr>
        <p:txBody>
          <a:bodyPr rtlCol="0"/>
          <a:lstStyle/>
          <a:p>
            <a:pPr rtl="0"/>
            <a:r>
              <a:rPr lang="ko-KR" altLang="en-US" dirty="0" err="1"/>
              <a:t>코단샤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부제목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1800" dirty="0">
                <a:effectLst/>
                <a:cs typeface="Times New Roman" panose="02020603050405020304" pitchFamily="18" charset="0"/>
              </a:rPr>
              <a:t>일본의 대형 출판사</a:t>
            </a:r>
            <a:r>
              <a:rPr lang="en-US" altLang="ko-KR" sz="1800" dirty="0">
                <a:effectLst/>
                <a:cs typeface="Times New Roman" panose="02020603050405020304" pitchFamily="18" charset="0"/>
              </a:rPr>
              <a:t>. </a:t>
            </a:r>
            <a:r>
              <a:rPr lang="ko-KR" altLang="ko-KR" sz="1800" dirty="0" err="1">
                <a:effectLst/>
                <a:cs typeface="Times New Roman" panose="02020603050405020304" pitchFamily="18" charset="0"/>
              </a:rPr>
              <a:t>쇼가쿠칸</a:t>
            </a:r>
            <a:r>
              <a:rPr lang="en-US" altLang="ko-KR" sz="1800" dirty="0">
                <a:effectLst/>
                <a:cs typeface="Times New Roman" panose="02020603050405020304" pitchFamily="18" charset="0"/>
              </a:rPr>
              <a:t>, </a:t>
            </a:r>
            <a:r>
              <a:rPr lang="ko-KR" altLang="ko-KR" sz="1800" dirty="0" err="1">
                <a:effectLst/>
                <a:cs typeface="Times New Roman" panose="02020603050405020304" pitchFamily="18" charset="0"/>
              </a:rPr>
              <a:t>슈에이샤</a:t>
            </a:r>
            <a:r>
              <a:rPr lang="ko-KR" altLang="ko-KR" sz="1800" dirty="0">
                <a:effectLst/>
                <a:cs typeface="Times New Roman" panose="02020603050405020304" pitchFamily="18" charset="0"/>
              </a:rPr>
              <a:t> 등과 함께 일본의 거대 출판사 중 하나</a:t>
            </a:r>
            <a:endParaRPr lang="en-US" altLang="ko-K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sz="1800" b="1" dirty="0"/>
              <a:t>재벌 오토와 그룹</a:t>
            </a:r>
            <a:r>
              <a:rPr lang="en-US" altLang="ko-KR" sz="1800" dirty="0"/>
              <a:t>: </a:t>
            </a:r>
            <a:r>
              <a:rPr lang="ko-KR" altLang="en-US" sz="1800" dirty="0" err="1"/>
              <a:t>코단샤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코분샤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이치진샤</a:t>
            </a:r>
            <a:r>
              <a:rPr lang="ko-KR" altLang="en-US" sz="1800" dirty="0"/>
              <a:t> 등</a:t>
            </a:r>
            <a:endParaRPr lang="en-US" altLang="ko-KR" sz="18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sz="1800" b="1" u="sng" dirty="0">
                <a:solidFill>
                  <a:schemeClr val="accent2">
                    <a:lumMod val="75000"/>
                  </a:schemeClr>
                </a:solidFill>
              </a:rPr>
              <a:t>주간 소년 매거진</a:t>
            </a:r>
            <a:endParaRPr lang="en-US" altLang="ko-KR" sz="18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sz="1800" b="1" dirty="0"/>
              <a:t>대표만화</a:t>
            </a:r>
            <a:r>
              <a:rPr lang="ko-KR" altLang="en-US" sz="1800" dirty="0"/>
              <a:t> </a:t>
            </a:r>
            <a:r>
              <a:rPr lang="en-US" altLang="ko-KR" sz="1800" dirty="0"/>
              <a:t>: </a:t>
            </a:r>
            <a:r>
              <a:rPr lang="ko-KR" altLang="en-US" sz="1800" dirty="0"/>
              <a:t>내일의 죠</a:t>
            </a:r>
            <a:r>
              <a:rPr lang="en-US" altLang="ko-KR" sz="1800" dirty="0"/>
              <a:t>, </a:t>
            </a:r>
            <a:r>
              <a:rPr lang="ko-KR" altLang="en-US" sz="1800" dirty="0"/>
              <a:t>소년탐정 김전일</a:t>
            </a:r>
            <a:r>
              <a:rPr lang="en-US" altLang="ko-KR" sz="1800" dirty="0"/>
              <a:t>, </a:t>
            </a:r>
            <a:r>
              <a:rPr lang="ko-KR" altLang="en-US" sz="1800" dirty="0"/>
              <a:t>진격의 거인</a:t>
            </a:r>
            <a:endParaRPr lang="en-US" altLang="ko-KR" sz="1800" dirty="0"/>
          </a:p>
        </p:txBody>
      </p:sp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2928" t="1799" r="2928" b="42047"/>
          <a:stretch/>
        </p:blipFill>
        <p:spPr>
          <a:xfrm>
            <a:off x="410470" y="3027123"/>
            <a:ext cx="4692573" cy="3694352"/>
          </a:xfrm>
        </p:spPr>
      </p:pic>
      <p:pic>
        <p:nvPicPr>
          <p:cNvPr id="18" name="그림 개체 틀 17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26898"/>
          <a:stretch/>
        </p:blipFill>
        <p:spPr>
          <a:xfrm>
            <a:off x="297021" y="301752"/>
            <a:ext cx="2459736" cy="2505456"/>
          </a:xfrm>
        </p:spPr>
      </p:pic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5103" r="15103"/>
          <a:stretch/>
        </p:blipFill>
        <p:spPr>
          <a:xfrm>
            <a:off x="3044952" y="301752"/>
            <a:ext cx="2459736" cy="2505456"/>
          </a:xfrm>
        </p:spPr>
      </p:pic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5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 descr="講談社 KODANSHA　本・書籍・コミック・マンガ・雑誌を出す出版社です">
            <a:extLst>
              <a:ext uri="{FF2B5EF4-FFF2-40B4-BE49-F238E27FC236}">
                <a16:creationId xmlns:a16="http://schemas.microsoft.com/office/drawing/2014/main" id="{3E3B92ED-82EF-430A-92D8-7F778A70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97" y="651510"/>
            <a:ext cx="1581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84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 err="1"/>
              <a:t>슈에이샤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부제목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한국에서 만화책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만화잡지의 출판사로 유명</a:t>
            </a:r>
            <a:endParaRPr lang="en-US" altLang="ko-KR" sz="1800" dirty="0"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ko-KR" altLang="en-US" sz="1800" b="1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히토츠바시</a:t>
            </a:r>
            <a:r>
              <a:rPr lang="ko-KR" altLang="en-US" sz="18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그룹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슈에이샤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쇼가쿠칸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8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하쿠센샤</a:t>
            </a:r>
            <a:endParaRPr lang="en-US" altLang="ko-KR" sz="18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ko-KR" altLang="en-US" sz="1800" b="1" u="sng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주간 소년 점프</a:t>
            </a:r>
            <a:endParaRPr lang="en-US" altLang="ko-KR" sz="1800" b="1" u="sng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ko-KR" altLang="en-US" sz="1800" b="1" dirty="0">
                <a:cs typeface="Times New Roman" panose="02020603050405020304" pitchFamily="18" charset="0"/>
              </a:rPr>
              <a:t>대표만화 </a:t>
            </a:r>
            <a:r>
              <a:rPr lang="en-US" altLang="ko-KR" sz="1800" b="1" dirty="0">
                <a:cs typeface="Times New Roman" panose="02020603050405020304" pitchFamily="18" charset="0"/>
              </a:rPr>
              <a:t>: </a:t>
            </a:r>
            <a:r>
              <a:rPr lang="ko-KR" altLang="en-US" sz="1800" dirty="0">
                <a:cs typeface="Times New Roman" panose="02020603050405020304" pitchFamily="18" charset="0"/>
              </a:rPr>
              <a:t>드래곤 볼</a:t>
            </a:r>
            <a:r>
              <a:rPr lang="en-US" altLang="ko-KR" sz="1800" dirty="0">
                <a:cs typeface="Times New Roman" panose="02020603050405020304" pitchFamily="18" charset="0"/>
              </a:rPr>
              <a:t>, </a:t>
            </a:r>
            <a:r>
              <a:rPr lang="ko-KR" altLang="en-US" sz="1800" dirty="0" err="1">
                <a:cs typeface="Times New Roman" panose="02020603050405020304" pitchFamily="18" charset="0"/>
              </a:rPr>
              <a:t>슬램덩크</a:t>
            </a:r>
            <a:r>
              <a:rPr lang="en-US" altLang="ko-KR" sz="1800" dirty="0">
                <a:cs typeface="Times New Roman" panose="02020603050405020304" pitchFamily="18" charset="0"/>
              </a:rPr>
              <a:t>, </a:t>
            </a:r>
            <a:r>
              <a:rPr lang="ko-KR" altLang="en-US" sz="1800" dirty="0">
                <a:cs typeface="Times New Roman" panose="02020603050405020304" pitchFamily="18" charset="0"/>
              </a:rPr>
              <a:t>원피스 등</a:t>
            </a:r>
            <a:endParaRPr lang="en-US" altLang="ko-KR" sz="1800" dirty="0"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altLang="ko-KR" sz="1800" b="1" u="sng" dirty="0">
              <a:solidFill>
                <a:schemeClr val="accent2">
                  <a:lumMod val="75000"/>
                </a:schemeClr>
              </a:solidFill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3863" t="-2396" r="11600" b="2396"/>
          <a:stretch/>
        </p:blipFill>
        <p:spPr>
          <a:xfrm>
            <a:off x="357892" y="3108960"/>
            <a:ext cx="5221224" cy="3447288"/>
          </a:xfrm>
        </p:spPr>
      </p:pic>
      <p:pic>
        <p:nvPicPr>
          <p:cNvPr id="18" name="그림 개체 틀 17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b="30042"/>
          <a:stretch/>
        </p:blipFill>
        <p:spPr>
          <a:xfrm>
            <a:off x="283464" y="301752"/>
            <a:ext cx="2459736" cy="2505456"/>
          </a:xfrm>
        </p:spPr>
      </p:pic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b="29447"/>
          <a:stretch/>
        </p:blipFill>
        <p:spPr>
          <a:xfrm>
            <a:off x="3044951" y="301752"/>
            <a:ext cx="2459736" cy="2505456"/>
          </a:xfrm>
        </p:spPr>
      </p:pic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6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4" name="Picture 2" descr="集英社　SHUEISHA">
            <a:extLst>
              <a:ext uri="{FF2B5EF4-FFF2-40B4-BE49-F238E27FC236}">
                <a16:creationId xmlns:a16="http://schemas.microsoft.com/office/drawing/2014/main" id="{CE2A601A-9722-4DB2-92C6-50D5C008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14" y="518922"/>
            <a:ext cx="28384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0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dirty="0"/>
              <a:t>4.	</a:t>
            </a:r>
            <a:r>
              <a:rPr lang="ko-KR" altLang="en-US" dirty="0"/>
              <a:t>일본 만화 출판기업의 현황과 미래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US" altLang="ko-KR" b="1" dirty="0"/>
              <a:t>-</a:t>
            </a:r>
            <a:r>
              <a:rPr lang="ko-KR" altLang="ko-KR" b="1" dirty="0"/>
              <a:t>현재의 일본 만화의 입지와 발전</a:t>
            </a:r>
            <a:endParaRPr lang="ko-KR" altLang="ko-KR" dirty="0"/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274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44489" t="-22088" r="-27044" b="-16994"/>
          <a:stretch/>
        </p:blipFill>
        <p:spPr>
          <a:xfrm>
            <a:off x="3763926" y="1146618"/>
            <a:ext cx="8856921" cy="5934666"/>
          </a:xfrm>
          <a:noFill/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" y="2953950"/>
            <a:ext cx="6190488" cy="3346704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dirty="0" err="1"/>
              <a:t>저출산으로</a:t>
            </a:r>
            <a:r>
              <a:rPr lang="ko-KR" altLang="en-US" dirty="0"/>
              <a:t> 인한 독자층 감소</a:t>
            </a:r>
            <a:endParaRPr lang="en-US" altLang="ko-K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dirty="0"/>
              <a:t>스마트폰 등 전자기기 보급 증가로 탈활자화</a:t>
            </a:r>
            <a:endParaRPr lang="en-US" altLang="ko-K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ko-KR" altLang="en-US" dirty="0"/>
              <a:t>불법 무료 사이트의 증가</a:t>
            </a:r>
            <a:endParaRPr lang="en-US" altLang="ko-KR" dirty="0"/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id="{CEC7A14A-F5A0-4EF2-AB05-2CAD340D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595" y="6452703"/>
            <a:ext cx="659395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ko-KR" altLang="en-US" noProof="0" dirty="0"/>
              <a:t>기사 출처 </a:t>
            </a:r>
            <a:r>
              <a:rPr lang="en-US" altLang="ko-KR" noProof="0" dirty="0"/>
              <a:t>: </a:t>
            </a:r>
            <a:r>
              <a:rPr lang="en-US" altLang="ko-KR" noProof="0" dirty="0">
                <a:hlinkClick r:id="rId4"/>
              </a:rPr>
              <a:t>https://www.pressm.kr/news/articleView.html?idxno=16379</a:t>
            </a:r>
            <a:endParaRPr lang="en-US" altLang="ko-KR" noProof="0" dirty="0"/>
          </a:p>
          <a:p>
            <a:pPr>
              <a:spcAft>
                <a:spcPts val="600"/>
              </a:spcAft>
            </a:pPr>
            <a:endParaRPr lang="ko-KR" altLang="en-US" noProof="0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US" altLang="ko-KR" smtClean="0"/>
              <a:pPr rtl="0">
                <a:spcAft>
                  <a:spcPts val="600"/>
                </a:spcAft>
              </a:pPr>
              <a:t>8</a:t>
            </a:fld>
            <a:endParaRPr lang="ko-KR" altLang="en-US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D9E03CE8-57EB-4EA3-91E7-9641C9C61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89" y="1035226"/>
            <a:ext cx="5553011" cy="14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9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바닥글 개체 틀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000" r="16000"/>
          <a:stretch/>
        </p:blipFill>
        <p:spPr>
          <a:xfrm>
            <a:off x="1363797" y="566293"/>
            <a:ext cx="1952279" cy="1952279"/>
          </a:xfrm>
        </p:spPr>
      </p:pic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1515" r="11515"/>
          <a:stretch/>
        </p:blipFill>
        <p:spPr>
          <a:xfrm>
            <a:off x="3012446" y="1814082"/>
            <a:ext cx="2290065" cy="2273502"/>
          </a:xfrm>
        </p:spPr>
      </p:pic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4254" y="2222655"/>
            <a:ext cx="4611675" cy="1879411"/>
          </a:xfrm>
        </p:spPr>
        <p:txBody>
          <a:bodyPr rtlCol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dirty="0"/>
              <a:t>고객 체류형 서점 도입</a:t>
            </a:r>
            <a:endParaRPr lang="en-US" altLang="ko-K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dirty="0"/>
              <a:t>북 </a:t>
            </a:r>
            <a:r>
              <a:rPr lang="ko-KR" altLang="en-US" dirty="0" err="1"/>
              <a:t>컨시에르지</a:t>
            </a:r>
            <a:r>
              <a:rPr lang="ko-KR" altLang="en-US" dirty="0"/>
              <a:t> 개념 도입</a:t>
            </a:r>
            <a:endParaRPr lang="en-US" altLang="ko-K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dirty="0"/>
              <a:t>서점에서 책만 판다는 고정인식 타파</a:t>
            </a:r>
          </a:p>
          <a:p>
            <a:pPr algn="l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개체 틀 14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22849" r="22849"/>
          <a:stretch/>
        </p:blipFill>
        <p:spPr>
          <a:xfrm>
            <a:off x="1092905" y="4018982"/>
            <a:ext cx="3854161" cy="2839018"/>
          </a:xfrm>
        </p:spPr>
      </p:pic>
      <p:pic>
        <p:nvPicPr>
          <p:cNvPr id="13" name="그림 개체 틀 12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7814" r="7814"/>
          <a:stretch/>
        </p:blipFill>
        <p:spPr>
          <a:xfrm>
            <a:off x="5579539" y="4386312"/>
            <a:ext cx="3119293" cy="2462810"/>
          </a:xfr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951D6AAC-AE14-4347-9C02-579171BD5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389" y="229959"/>
            <a:ext cx="5712540" cy="1724825"/>
          </a:xfrm>
          <a:prstGeom prst="rect">
            <a:avLst/>
          </a:prstGeom>
        </p:spPr>
      </p:pic>
      <p:pic>
        <p:nvPicPr>
          <p:cNvPr id="14" name="그림 13" descr="테이블이(가) 표시된 사진&#10;&#10;자동 생성된 설명">
            <a:extLst>
              <a:ext uri="{FF2B5EF4-FFF2-40B4-BE49-F238E27FC236}">
                <a16:creationId xmlns:a16="http://schemas.microsoft.com/office/drawing/2014/main" id="{9D40E35D-CCFA-4EE5-9A8B-15E714E990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" r="-7051" b="64606"/>
          <a:stretch/>
        </p:blipFill>
        <p:spPr>
          <a:xfrm>
            <a:off x="797743" y="4818573"/>
            <a:ext cx="4781796" cy="1631928"/>
          </a:xfrm>
          <a:prstGeom prst="rect">
            <a:avLst/>
          </a:prstGeom>
        </p:spPr>
      </p:pic>
      <p:pic>
        <p:nvPicPr>
          <p:cNvPr id="16" name="그림 15" descr="테이블이(가) 표시된 사진&#10;&#10;자동 생성된 설명">
            <a:extLst>
              <a:ext uri="{FF2B5EF4-FFF2-40B4-BE49-F238E27FC236}">
                <a16:creationId xmlns:a16="http://schemas.microsoft.com/office/drawing/2014/main" id="{2A2B82C4-4350-4A3E-BCA2-4296895503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8529" b="31754"/>
          <a:stretch/>
        </p:blipFill>
        <p:spPr>
          <a:xfrm>
            <a:off x="5463822" y="4932625"/>
            <a:ext cx="4611675" cy="13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13_TF89338750_Win32.potx" id="{700DB809-292A-4B13-B444-555C3CA3BAF9}" vid="{A356E11F-EA95-4991-AC6F-0A9671DA644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340</Words>
  <Application>Microsoft Office PowerPoint</Application>
  <PresentationFormat>와이드스크린</PresentationFormat>
  <Paragraphs>84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Meiryo</vt:lpstr>
      <vt:lpstr>맑은 고딕</vt:lpstr>
      <vt:lpstr>Arial</vt:lpstr>
      <vt:lpstr>GradientUnivers</vt:lpstr>
      <vt:lpstr>3. 대표기업 TOP 3</vt:lpstr>
      <vt:lpstr>-매출 도표</vt:lpstr>
      <vt:lpstr>3. 대표기업 TOP 3</vt:lpstr>
      <vt:lpstr>카도카와</vt:lpstr>
      <vt:lpstr>코단샤</vt:lpstr>
      <vt:lpstr>슈에이샤</vt:lpstr>
      <vt:lpstr>4. 일본 만화 출판기업의 현황과 미래</vt:lpstr>
      <vt:lpstr>PowerPoint 프레젠테이션</vt:lpstr>
      <vt:lpstr>PowerPoint 프레젠테이션</vt:lpstr>
      <vt:lpstr>다시 살아나는 일본 만화출판업계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대표기업 TOP 3</dc:title>
  <dc:creator>김 주연</dc:creator>
  <cp:lastModifiedBy>김 주연</cp:lastModifiedBy>
  <cp:revision>1</cp:revision>
  <dcterms:created xsi:type="dcterms:W3CDTF">2021-03-30T18:49:28Z</dcterms:created>
  <dcterms:modified xsi:type="dcterms:W3CDTF">2021-03-30T18:52:42Z</dcterms:modified>
</cp:coreProperties>
</file>