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0.jpg" ContentType="image/png"/>
  <Override PartName="/ppt/media/image11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7" r:id="rId2"/>
    <p:sldId id="258" r:id="rId3"/>
    <p:sldId id="259" r:id="rId4"/>
    <p:sldId id="268" r:id="rId5"/>
    <p:sldId id="267" r:id="rId6"/>
    <p:sldId id="269" r:id="rId7"/>
    <p:sldId id="270" r:id="rId8"/>
    <p:sldId id="273" r:id="rId9"/>
    <p:sldId id="272" r:id="rId10"/>
    <p:sldId id="277" r:id="rId11"/>
    <p:sldId id="276" r:id="rId12"/>
    <p:sldId id="275" r:id="rId13"/>
    <p:sldId id="274" r:id="rId14"/>
    <p:sldId id="279" r:id="rId15"/>
    <p:sldId id="280" r:id="rId16"/>
    <p:sldId id="271" r:id="rId17"/>
    <p:sldId id="282" r:id="rId18"/>
    <p:sldId id="278" r:id="rId19"/>
    <p:sldId id="281" r:id="rId20"/>
    <p:sldId id="266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B435F542-4C9C-4EA9-9E07-0AFADCEB3E64}">
          <p14:sldIdLst>
            <p14:sldId id="257"/>
            <p14:sldId id="258"/>
            <p14:sldId id="259"/>
            <p14:sldId id="268"/>
            <p14:sldId id="267"/>
            <p14:sldId id="269"/>
            <p14:sldId id="270"/>
            <p14:sldId id="273"/>
            <p14:sldId id="272"/>
            <p14:sldId id="277"/>
            <p14:sldId id="276"/>
            <p14:sldId id="275"/>
            <p14:sldId id="274"/>
            <p14:sldId id="279"/>
            <p14:sldId id="280"/>
            <p14:sldId id="271"/>
            <p14:sldId id="282"/>
            <p14:sldId id="278"/>
            <p14:sldId id="281"/>
            <p14:sldId id="26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59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8D88D6A-5F01-457D-8EC9-7B5F63248C40}" styleName="보통 스타일 1 - 텍스트/배경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29D6073-5DEC-478E-BFBB-120F47F47B7E}" styleName="밝은 스타일 1 - 텍스트/배경 1">
    <a:wholeTbl>
      <a:tcTxStyle>
        <a:fontRef idx="none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2700" cmpd="sng">
              <a:solidFill>
                <a:schemeClr val="dk1"/>
              </a:solidFill>
            </a:ln>
          </a:top>
          <a:bottom>
            <a:ln w="227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 w="10000" cmpd="sng">
              <a:solidFill>
                <a:schemeClr val="dk1"/>
              </a:solidFill>
            </a:ln>
          </a:top>
          <a:bottom>
            <a:ln w="10000" cmpd="sng">
              <a:solidFill>
                <a:schemeClr val="dk1"/>
              </a:solidFill>
            </a:ln>
          </a:bottom>
        </a:tcBdr>
        <a:fill>
          <a:solidFill>
            <a:schemeClr val="dk1">
              <a:alpha val="20000"/>
              <a:tint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dbl">
              <a:solidFill>
                <a:schemeClr val="dk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42320776-619C-4BAB-845C-80F7B59164DB}" styleName="테마 스타일 2 - 텍스트/배경 어두운 색 1">
    <a:tblBg>
      <a:fillRef idx="3">
        <a:schemeClr val="lt1"/>
      </a:fillRef>
      <a:effectRef idx="3">
        <a:schemeClr val="lt1"/>
      </a:effectRef>
    </a:tblBg>
    <a:wholeTbl>
      <a:tcTxStyle>
        <a:fontRef idx="none">
          <a:scrgbClr r="0" g="0" b="0"/>
        </a:fontRef>
        <a:schemeClr val="dk1"/>
      </a:tcTxStyle>
      <a:tcStyle>
        <a:tcBdr>
          <a:left>
            <a:lnRef idx="1">
              <a:schemeClr val="lt1">
                <a:tint val="50000"/>
              </a:schemeClr>
            </a:lnRef>
          </a:left>
          <a:right>
            <a:lnRef idx="1">
              <a:schemeClr val="lt1">
                <a:tint val="50000"/>
              </a:schemeClr>
            </a:lnRef>
          </a:right>
          <a:top>
            <a:lnRef idx="1">
              <a:schemeClr val="lt1">
                <a:tint val="50000"/>
              </a:schemeClr>
            </a:lnRef>
          </a:top>
          <a:bottom>
            <a:lnRef idx="1">
              <a:schemeClr val="lt1">
                <a:tint val="50000"/>
              </a:schemeClr>
            </a:lnRef>
          </a:bottom>
          <a:insideH>
            <a:lnRef idx="0">
              <a:schemeClr val="dk1"/>
            </a:lnRef>
          </a:insideH>
          <a:insideV>
            <a:lnRef idx="0">
              <a:schemeClr val="dk1"/>
            </a:lnRef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dk1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dk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>
        <a:fontRef idx="none">
          <a:schemeClr val="dk1"/>
        </a:fontRef>
      </a:tcTxStyle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0">
              <a:schemeClr val="lt1"/>
            </a:lnRef>
          </a:top>
        </a:tcBdr>
        <a:fill>
          <a:solidFill>
            <a:schemeClr val="lt1">
              <a:shade val="60000"/>
            </a:schemeClr>
          </a:solidFill>
        </a:fill>
      </a:tcStyle>
    </a:lastRow>
    <a:seCell>
      <a:tcTxStyle/>
      <a:tcStyle>
        <a:tcBdr>
          <a:left>
            <a:lnRef idx="2">
              <a:schemeClr val="lt1"/>
            </a:lnRef>
          </a:left>
          <a:top>
            <a:ln>
              <a:noFill/>
            </a:ln>
          </a:top>
        </a:tcBdr>
      </a:tcStyle>
    </a:seCell>
    <a:swCell>
      <a:tcTxStyle/>
      <a:tcStyle>
        <a:tcBdr>
          <a:right>
            <a:lnRef idx="2">
              <a:schemeClr val="lt1"/>
            </a:lnRef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0">
              <a:schemeClr val="lt1"/>
            </a:lnRef>
          </a:bottom>
        </a:tcBdr>
        <a:fill>
          <a:noFill/>
        </a:fill>
      </a:tcStyle>
    </a:firstRow>
    <a:neCell>
      <a:tcTxStyle/>
      <a:tcStyle>
        <a:tcBdr>
          <a:bottom>
            <a:ln>
              <a:noFill/>
            </a:ln>
          </a:bottom>
        </a:tcBdr>
      </a:tcStyle>
    </a:neCell>
  </a:tblStyle>
  <a:tblStyle styleId="{01A66EDD-3DAB-4C5B-A090-DC80EC1FD486}" styleName="보통 스타일 1 - 강조 1">
    <a:wholeTbl>
      <a:tcTxStyle>
        <a:fontRef idx="none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none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none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none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0"/>
    <p:restoredTop sz="94671"/>
  </p:normalViewPr>
  <p:slideViewPr>
    <p:cSldViewPr>
      <p:cViewPr varScale="1">
        <p:scale>
          <a:sx n="81" d="100"/>
          <a:sy n="81" d="100"/>
        </p:scale>
        <p:origin x="1483" y="67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761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150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299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8" name="내용 개체 틀 2"/>
          <p:cNvSpPr>
            <a:spLocks noGrp="1"/>
          </p:cNvSpPr>
          <p:nvPr>
            <p:ph sz="half" idx="10"/>
          </p:nvPr>
        </p:nvSpPr>
        <p:spPr>
          <a:xfrm>
            <a:off x="456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9" name="내용 개체 틀 3"/>
          <p:cNvSpPr>
            <a:spLocks noGrp="1"/>
          </p:cNvSpPr>
          <p:nvPr>
            <p:ph sz="half" idx="11"/>
          </p:nvPr>
        </p:nvSpPr>
        <p:spPr>
          <a:xfrm>
            <a:off x="4647028" y="3984220"/>
            <a:ext cx="4038600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" name="날짜 개체 틀 2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fld id="{D8D7A7C4-C82A-4D21-9AB0-F0C5A1D3EF09}" type="datetimeFigureOut">
              <a:rPr lang="ko-KR" altLang="en-US"/>
              <a:pPr/>
              <a:t>2021-03-31</a:t>
            </a:fld>
            <a:endParaRPr lang="ko-KR" altLang="en-US"/>
          </a:p>
        </p:txBody>
      </p:sp>
      <p:sp>
        <p:nvSpPr>
          <p:cNvPr id="11" name="바닥글 개체 틀 3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2" name="슬라이드 번호 개체 틀 4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AD22CD3B-FDDF-4998-970C-76E6E0BEC65F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11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324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96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3062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1512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83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5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E8323-9A00-4CC3-AF4A-D7DD812E1841}" type="datetimeFigureOut">
              <a:rPr lang="ko-KR" altLang="en-US" smtClean="0"/>
              <a:t>2021-03-31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4178-83B4-4E05-AA56-5C231D0749B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5217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Office 테마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E8323-9A00-4CC3-AF4A-D7DD812E1841}" type="datetimeFigureOut">
              <a:rPr lang="ko-KR" altLang="en-US"/>
              <a:pPr/>
              <a:t>2021-03-31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4178-83B4-4E05-AA56-5C231D0749B3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  <p:sldLayoutId id="2147483935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nrzHIx91ao?feature=oembed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각 삼각형 4"/>
          <p:cNvSpPr/>
          <p:nvPr/>
        </p:nvSpPr>
        <p:spPr>
          <a:xfrm flipH="1">
            <a:off x="7236296" y="44624"/>
            <a:ext cx="1908420" cy="681337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10800000" flipH="1">
            <a:off x="0" y="0"/>
            <a:ext cx="3491880" cy="6858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 txBox="1"/>
          <p:nvPr/>
        </p:nvSpPr>
        <p:spPr>
          <a:xfrm>
            <a:off x="1691680" y="1484784"/>
            <a:ext cx="5760640" cy="1195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o-KR" altLang="en-US"/>
          </a:p>
        </p:txBody>
      </p:sp>
      <p:sp>
        <p:nvSpPr>
          <p:cNvPr id="16" name="직사각형 15"/>
          <p:cNvSpPr txBox="1"/>
          <p:nvPr/>
        </p:nvSpPr>
        <p:spPr>
          <a:xfrm>
            <a:off x="2302039" y="2744924"/>
            <a:ext cx="463023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3600" dirty="0"/>
              <a:t> </a:t>
            </a:r>
            <a:r>
              <a:rPr lang="ko-KR" altLang="en-US" sz="6000" dirty="0"/>
              <a:t>독도 </a:t>
            </a:r>
            <a:r>
              <a:rPr lang="ko-KR" altLang="en-US" sz="6000" dirty="0" err="1"/>
              <a:t>영토학</a:t>
            </a:r>
            <a:endParaRPr lang="ko-KR" altLang="en-US" sz="6000" dirty="0"/>
          </a:p>
        </p:txBody>
      </p:sp>
      <p:sp>
        <p:nvSpPr>
          <p:cNvPr id="17" name="직사각형 16"/>
          <p:cNvSpPr txBox="1"/>
          <p:nvPr/>
        </p:nvSpPr>
        <p:spPr>
          <a:xfrm>
            <a:off x="5727854" y="5733256"/>
            <a:ext cx="33843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21719463 화학과 </a:t>
            </a:r>
            <a:r>
              <a:rPr lang="ko-KR" altLang="en-US" dirty="0" err="1"/>
              <a:t>김난슬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30B273-44A7-4133-AC2E-378C10C79B6B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02. </a:t>
            </a:r>
            <a:r>
              <a:rPr lang="ko-KR" altLang="en-US" sz="2400" dirty="0"/>
              <a:t>독도의 역사적 지리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93F9C89-8F8C-4D94-B294-C41793C593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090100"/>
            <a:ext cx="5676292" cy="4926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E927A5-0C30-457B-BF9E-D0EA5AAD9BCE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02. </a:t>
            </a:r>
            <a:r>
              <a:rPr lang="ko-KR" altLang="en-US" sz="2400" dirty="0"/>
              <a:t>독도의 역사적 지리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36CA4BD4-5FDF-44E9-AFB6-B7DDCB9FE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60748"/>
            <a:ext cx="5900129" cy="514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64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39D8BF-3D43-4B1F-8455-0AE02FD40227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03. </a:t>
            </a:r>
            <a:r>
              <a:rPr lang="ko-KR" altLang="en-US" sz="2400" dirty="0"/>
              <a:t>일본의 다케시마 인지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2DB46DB-AD44-4889-BB90-E8E62E5C5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598" y="1160748"/>
            <a:ext cx="2149026" cy="2088061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46002DCD-9B40-45A1-A9FF-FCEC05472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598" y="3762377"/>
            <a:ext cx="2179509" cy="2065199"/>
          </a:xfrm>
          <a:prstGeom prst="rect">
            <a:avLst/>
          </a:prstGeom>
        </p:spPr>
      </p:pic>
      <p:pic>
        <p:nvPicPr>
          <p:cNvPr id="11" name="그림 10">
            <a:extLst>
              <a:ext uri="{FF2B5EF4-FFF2-40B4-BE49-F238E27FC236}">
                <a16:creationId xmlns:a16="http://schemas.microsoft.com/office/drawing/2014/main" id="{84334896-5D33-4046-9DAC-5D90C9DAD8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7986" y="2185464"/>
            <a:ext cx="2232853" cy="215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442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FD9A7C-EF25-4EFD-A461-202662D0CC59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03. </a:t>
            </a:r>
            <a:r>
              <a:rPr lang="ko-KR" altLang="en-US" sz="2400" dirty="0"/>
              <a:t>일본의 다케시마 인지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5E4DEE-5FEA-426A-BA02-BD9E74DB309F}"/>
              </a:ext>
            </a:extLst>
          </p:cNvPr>
          <p:cNvSpPr txBox="1"/>
          <p:nvPr/>
        </p:nvSpPr>
        <p:spPr>
          <a:xfrm>
            <a:off x="683568" y="1520788"/>
            <a:ext cx="7272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&gt;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한국이 예로부터 다케시마를 인식하고 있었다는 주장에는 근거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X.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endParaRPr lang="ko-KR" alt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078C46-6F37-41D5-AC33-1D1457496332}"/>
              </a:ext>
            </a:extLst>
          </p:cNvPr>
          <p:cNvSpPr txBox="1"/>
          <p:nvPr/>
        </p:nvSpPr>
        <p:spPr>
          <a:xfrm>
            <a:off x="683568" y="2600908"/>
            <a:ext cx="734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함초롬바탕" panose="02030504000101010101" pitchFamily="18" charset="-127"/>
              </a:rPr>
              <a:t>&gt;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“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삼국사기”를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 보면 우산국이었던 울릉도가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512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년 신라에 귀속되었다는 기술은 있지만 ‘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우산도’에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 관한 언급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X.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B008D-868D-47B4-AAFD-2C6A7DC73F58}"/>
              </a:ext>
            </a:extLst>
          </p:cNvPr>
          <p:cNvSpPr txBox="1"/>
          <p:nvPr/>
        </p:nvSpPr>
        <p:spPr>
          <a:xfrm>
            <a:off x="683568" y="3969060"/>
            <a:ext cx="75248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&gt;“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동국문헌비고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”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등의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기술은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안용복이라는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인물의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신빙성이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낮은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진술을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무비판적으로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받아들인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또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다른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문헌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“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강계고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彊界考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)”(1756년)를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근거로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한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것이라고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지적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2304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0914C1-ECC0-4593-9FE7-59EA87B39B3D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04. </a:t>
            </a:r>
            <a:r>
              <a:rPr lang="ko-KR" altLang="en-US" sz="2400" dirty="0"/>
              <a:t>독도의 영유권에 관한 양국의 입장</a:t>
            </a:r>
            <a:r>
              <a:rPr lang="en-US" altLang="ko-KR" sz="2400" dirty="0"/>
              <a:t> </a:t>
            </a:r>
            <a:endParaRPr lang="ko-KR" altLang="en-US" sz="2400" dirty="0"/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875F7297-8FB8-46D3-8E9F-267426456F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4637" y="1250758"/>
            <a:ext cx="6534726" cy="43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72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698B2C5-961D-4617-84BD-168F91CE8B28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04. </a:t>
            </a:r>
            <a:r>
              <a:rPr lang="ko-KR" altLang="en-US" sz="2400" dirty="0"/>
              <a:t>독도의 영유권에 관한 양국의 입장</a:t>
            </a:r>
            <a:r>
              <a:rPr lang="en-US" altLang="ko-KR" sz="2400" dirty="0"/>
              <a:t> </a:t>
            </a:r>
            <a:endParaRPr lang="ko-KR" altLang="en-US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304573-2BEA-435B-82D8-3FB8B0686331}"/>
              </a:ext>
            </a:extLst>
          </p:cNvPr>
          <p:cNvSpPr txBox="1"/>
          <p:nvPr/>
        </p:nvSpPr>
        <p:spPr>
          <a:xfrm>
            <a:off x="863588" y="1340769"/>
            <a:ext cx="6804756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kern="0" dirty="0">
                <a:solidFill>
                  <a:srgbClr val="000000"/>
                </a:solidFill>
                <a:latin typeface="+mn-ea"/>
              </a:rPr>
              <a:t>독도는 동해에 있는 섬</a:t>
            </a:r>
            <a:r>
              <a:rPr lang="en-US" altLang="ko-KR" kern="0" dirty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o-KR" altLang="en-US" kern="0" dirty="0">
                <a:solidFill>
                  <a:srgbClr val="000000"/>
                </a:solidFill>
                <a:latin typeface="+mn-ea"/>
              </a:rPr>
              <a:t>경상북도 울릉군에 속해 있다고 주장</a:t>
            </a:r>
            <a:r>
              <a:rPr lang="en-US" altLang="ko-KR" kern="0" dirty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1952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년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1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월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18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일 한국정부가 ‘인접 해양의 주권에 관한 대통령 선언’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평화선 선언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을 발표하면서 세칭 ‘평화선’ 안에 독도를 포함시킨 것을 계기로 독도가 한일간의 분쟁거리로 등장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24554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932203-3426-4269-96B5-8EE27E1596FD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04. </a:t>
            </a:r>
            <a:r>
              <a:rPr lang="ko-KR" altLang="en-US" sz="2400" dirty="0"/>
              <a:t>독도의 영유권에 관한 양국의 입장</a:t>
            </a:r>
            <a:r>
              <a:rPr lang="en-US" altLang="ko-KR" sz="2400" dirty="0"/>
              <a:t> </a:t>
            </a:r>
            <a:endParaRPr lang="ko-KR" altLang="en-US" sz="24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11CA6DAD-100F-4B9E-9985-875004F53F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693572"/>
            <a:ext cx="5579618" cy="3719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65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F972B8-AC0B-47A8-87FC-7DEBE0EBECCD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04. </a:t>
            </a:r>
            <a:r>
              <a:rPr lang="ko-KR" altLang="en-US" sz="2400" dirty="0"/>
              <a:t>독도의 영유권에 관한 양국의 입장</a:t>
            </a:r>
            <a:r>
              <a:rPr lang="en-US" altLang="ko-KR" sz="2400" dirty="0"/>
              <a:t> </a:t>
            </a:r>
            <a:endParaRPr lang="ko-KR" altLang="en-US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D57F27-25FB-4153-BEF6-3EAD7C7BE233}"/>
              </a:ext>
            </a:extLst>
          </p:cNvPr>
          <p:cNvSpPr txBox="1"/>
          <p:nvPr/>
        </p:nvSpPr>
        <p:spPr>
          <a:xfrm>
            <a:off x="683568" y="1485606"/>
            <a:ext cx="7164796" cy="9339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마네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島根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현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오키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隱岐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군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고카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五箇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촌에 속한다고 주장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.</a:t>
            </a: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indent="-28575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“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삼국사기”를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 보면 우산국이었던 울릉도가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512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년 신라에 귀속되었다는 기술은 있지만 ‘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+mn-ea"/>
              </a:rPr>
              <a:t>우산도’에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+mn-ea"/>
              </a:rPr>
              <a:t> 관한 언급 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X.</a:t>
            </a:r>
          </a:p>
          <a:p>
            <a:pPr marL="285750" indent="-28575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indent="-28575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indent="-28575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“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신증동국여지승람”에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첨부되어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있는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지도에는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울릉도와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‘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우산도’가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별개의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2개의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섬으로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그려져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있지만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만약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한국측이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주장하는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대로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‘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우산도’가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다케시마를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말하는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것이라면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이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섬은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울릉도의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동쪽에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울릉도보다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훨씬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작은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섬으로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800" kern="0" spc="0" dirty="0" err="1">
                <a:solidFill>
                  <a:srgbClr val="000000"/>
                </a:solidFill>
                <a:effectLst/>
                <a:latin typeface="+mn-ea"/>
              </a:rPr>
              <a:t>그려졌을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+mn-ea"/>
              </a:rPr>
              <a:t> 것.</a:t>
            </a:r>
          </a:p>
          <a:p>
            <a:pPr marL="285750" indent="-285750" algn="just" fontAlgn="base">
              <a:lnSpc>
                <a:spcPct val="160000"/>
              </a:lnSpc>
              <a:buFont typeface="Wingdings" panose="05000000000000000000" pitchFamily="2" charset="2"/>
              <a:buChar char="Ø"/>
            </a:pP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sz="18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altLang="ko-KR" kern="0" dirty="0">
              <a:solidFill>
                <a:srgbClr val="000000"/>
              </a:solidFill>
              <a:latin typeface="+mn-ea"/>
            </a:endParaRPr>
          </a:p>
          <a:p>
            <a:pPr marL="285750" marR="0" indent="-28575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ko-KR" altLang="en-US" sz="1800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01143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128444-ECC4-414C-A653-785EE2442763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04. </a:t>
            </a:r>
            <a:r>
              <a:rPr lang="ko-KR" altLang="en-US" sz="2400" dirty="0"/>
              <a:t>독도의 영유권에 관한 양국의 입장</a:t>
            </a:r>
            <a:r>
              <a:rPr lang="en-US" altLang="ko-KR" sz="2400" dirty="0"/>
              <a:t> </a:t>
            </a:r>
            <a:endParaRPr lang="ko-KR" altLang="en-US" sz="2400" dirty="0"/>
          </a:p>
        </p:txBody>
      </p:sp>
      <p:pic>
        <p:nvPicPr>
          <p:cNvPr id="10" name="온라인 미디어 9" title="[골라봐야지] [열불주의] ＂독도가 뭐냐고! 다케시마야!＂ 참을 수 없는 일본 우익단체들의 망언♨ #막나가쇼 #JTBC봐야지">
            <a:hlinkClick r:id="" action="ppaction://media"/>
            <a:extLst>
              <a:ext uri="{FF2B5EF4-FFF2-40B4-BE49-F238E27FC236}">
                <a16:creationId xmlns:a16="http://schemas.microsoft.com/office/drawing/2014/main" id="{45339432-1164-48BE-A255-F91A393281D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91580" y="1196752"/>
            <a:ext cx="7884876" cy="4968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33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AE10FE-DDC1-4619-BAD8-BE494691339B}"/>
              </a:ext>
            </a:extLst>
          </p:cNvPr>
          <p:cNvSpPr txBox="1"/>
          <p:nvPr/>
        </p:nvSpPr>
        <p:spPr>
          <a:xfrm>
            <a:off x="457200" y="231963"/>
            <a:ext cx="544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05. </a:t>
            </a:r>
            <a:r>
              <a:rPr lang="ko-KR" altLang="en-US" sz="2400" dirty="0"/>
              <a:t>출처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885743-DC6F-4F07-82E8-510BF7328DE8}"/>
              </a:ext>
            </a:extLst>
          </p:cNvPr>
          <p:cNvSpPr txBox="1"/>
          <p:nvPr/>
        </p:nvSpPr>
        <p:spPr>
          <a:xfrm>
            <a:off x="683568" y="1983784"/>
            <a:ext cx="75711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[</a:t>
            </a:r>
            <a:r>
              <a:rPr lang="ko-KR" altLang="en-US" dirty="0"/>
              <a:t>네이버 지식백과</a:t>
            </a:r>
            <a:r>
              <a:rPr lang="en-US" altLang="ko-KR" dirty="0"/>
              <a:t>] </a:t>
            </a:r>
            <a:r>
              <a:rPr lang="ko-KR" altLang="en-US" dirty="0"/>
              <a:t>독도 </a:t>
            </a:r>
            <a:r>
              <a:rPr lang="en-US" altLang="ko-KR" dirty="0"/>
              <a:t>- </a:t>
            </a:r>
            <a:r>
              <a:rPr lang="ko-KR" altLang="en-US" dirty="0"/>
              <a:t>한반도에서 가장 오래된 화산 섬 </a:t>
            </a:r>
            <a:r>
              <a:rPr lang="en-US" altLang="ko-KR" dirty="0"/>
              <a:t>(</a:t>
            </a:r>
            <a:r>
              <a:rPr lang="ko-KR" altLang="en-US" dirty="0"/>
              <a:t>한국의 섬 </a:t>
            </a:r>
            <a:r>
              <a:rPr lang="en-US" altLang="ko-KR" dirty="0"/>
              <a:t>- </a:t>
            </a:r>
            <a:r>
              <a:rPr lang="ko-KR" altLang="en-US" dirty="0"/>
              <a:t>경상남도</a:t>
            </a:r>
            <a:r>
              <a:rPr lang="en-US" altLang="ko-KR" dirty="0"/>
              <a:t>·</a:t>
            </a:r>
            <a:r>
              <a:rPr lang="ko-KR" altLang="en-US" dirty="0"/>
              <a:t>경상북도</a:t>
            </a:r>
            <a:r>
              <a:rPr lang="en-US" altLang="ko-KR" dirty="0"/>
              <a:t>, 2016. 7. 25., </a:t>
            </a:r>
            <a:r>
              <a:rPr lang="ko-KR" altLang="en-US" dirty="0" err="1"/>
              <a:t>이재언</a:t>
            </a:r>
            <a:r>
              <a:rPr lang="en-US" altLang="ko-KR" dirty="0"/>
              <a:t>)</a:t>
            </a:r>
          </a:p>
          <a:p>
            <a:endParaRPr lang="en-US" altLang="ko-KR" dirty="0"/>
          </a:p>
          <a:p>
            <a:r>
              <a:rPr lang="en-US" altLang="ko-KR" dirty="0"/>
              <a:t>[</a:t>
            </a:r>
            <a:r>
              <a:rPr lang="ko-KR" altLang="en-US" dirty="0"/>
              <a:t>출처</a:t>
            </a:r>
            <a:r>
              <a:rPr lang="en-US" altLang="ko-KR" dirty="0"/>
              <a:t>: </a:t>
            </a:r>
            <a:r>
              <a:rPr lang="ko-KR" altLang="en-US" dirty="0" err="1"/>
              <a:t>한국민족문화대백과사전</a:t>
            </a:r>
            <a:r>
              <a:rPr lang="en-US" altLang="ko-KR" dirty="0"/>
              <a:t>(</a:t>
            </a:r>
            <a:r>
              <a:rPr lang="ko-KR" altLang="en-US" dirty="0"/>
              <a:t>독도</a:t>
            </a:r>
            <a:r>
              <a:rPr lang="en-US" altLang="ko-KR" dirty="0"/>
              <a:t>(</a:t>
            </a:r>
            <a:r>
              <a:rPr lang="ko-KR" altLang="en-US" dirty="0"/>
              <a:t>獨島</a:t>
            </a:r>
            <a:r>
              <a:rPr lang="en-US" altLang="ko-KR" dirty="0"/>
              <a:t>))]</a:t>
            </a:r>
          </a:p>
          <a:p>
            <a:endParaRPr lang="en-US" altLang="ko-KR" dirty="0"/>
          </a:p>
          <a:p>
            <a:r>
              <a:rPr lang="en-US" altLang="ko-KR" dirty="0"/>
              <a:t>http://encykorea.aks.ac.kr/Contents/Index?contents_id=E0015953</a:t>
            </a:r>
          </a:p>
          <a:p>
            <a:endParaRPr lang="en-US" altLang="ko-KR" dirty="0"/>
          </a:p>
          <a:p>
            <a:r>
              <a:rPr lang="en-US" altLang="ko-KR" dirty="0"/>
              <a:t>https://www.kr.emb-japan.go.jp/territory/takeshima/index.html</a:t>
            </a:r>
          </a:p>
          <a:p>
            <a:endParaRPr lang="ko-KR" altLang="en-US" dirty="0"/>
          </a:p>
          <a:p>
            <a:r>
              <a:rPr lang="en-US" altLang="ko-KR" dirty="0"/>
              <a:t>https://m.blog.naver.com/PostView.nhn?blogId=moeblog&amp;logNo=220391762780&amp;proxyReferer=https:%2F%2Fwww.google.com%2F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9084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971600" y="512676"/>
            <a:ext cx="2493845" cy="10001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6000" b="1" dirty="0"/>
              <a:t>INDEX</a:t>
            </a:r>
            <a:endParaRPr lang="ko-KR" altLang="en-US" sz="4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AF52D5-5800-4A79-8258-F9E21EE5AB29}"/>
              </a:ext>
            </a:extLst>
          </p:cNvPr>
          <p:cNvSpPr txBox="1"/>
          <p:nvPr/>
        </p:nvSpPr>
        <p:spPr>
          <a:xfrm>
            <a:off x="1079612" y="2060514"/>
            <a:ext cx="698477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400" dirty="0"/>
              <a:t>독도 개요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2. </a:t>
            </a:r>
            <a:r>
              <a:rPr lang="ko-KR" altLang="en-US" sz="2400" dirty="0"/>
              <a:t>독도의 역사적 지리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3. </a:t>
            </a:r>
            <a:r>
              <a:rPr lang="ko-KR" altLang="en-US" sz="2400" dirty="0"/>
              <a:t>일본의 다케시마 인지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/>
              <a:t>4. </a:t>
            </a:r>
            <a:r>
              <a:rPr lang="ko-KR" altLang="en-US" sz="2400" dirty="0"/>
              <a:t>독도의 영유권에 관한 양국의 입장</a:t>
            </a:r>
            <a:endParaRPr lang="en-US" altLang="ko-KR" sz="2400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각 삼각형 4"/>
          <p:cNvSpPr/>
          <p:nvPr/>
        </p:nvSpPr>
        <p:spPr>
          <a:xfrm flipH="1">
            <a:off x="7236296" y="44624"/>
            <a:ext cx="1908420" cy="6813376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각 삼각형 7"/>
          <p:cNvSpPr/>
          <p:nvPr/>
        </p:nvSpPr>
        <p:spPr>
          <a:xfrm rot="10800000" flipH="1">
            <a:off x="0" y="0"/>
            <a:ext cx="3491880" cy="6858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555776" y="2636912"/>
            <a:ext cx="4450814" cy="130453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/>
            <a:r>
              <a:rPr lang="en-US" altLang="ko-KR" sz="8000" b="1"/>
              <a:t>T</a:t>
            </a:r>
            <a:r>
              <a:rPr lang="en-US" altLang="ko-KR" sz="5400" b="1"/>
              <a:t>HANK YOU</a:t>
            </a:r>
            <a:endParaRPr lang="ko-KR" altLang="en-US" sz="32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직사각형 1"/>
          <p:cNvSpPr/>
          <p:nvPr/>
        </p:nvSpPr>
        <p:spPr>
          <a:xfrm>
            <a:off x="323528" y="177401"/>
            <a:ext cx="32752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ko-KR" sz="4000" u="sng" dirty="0"/>
              <a:t>01. </a:t>
            </a:r>
            <a:r>
              <a:rPr lang="ko-KR" altLang="en-US" sz="4000" u="sng" dirty="0"/>
              <a:t>독도 개요</a:t>
            </a:r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67EBA9-1605-40D5-8EEC-A93F98F4CBD0}"/>
              </a:ext>
            </a:extLst>
          </p:cNvPr>
          <p:cNvSpPr txBox="1"/>
          <p:nvPr/>
        </p:nvSpPr>
        <p:spPr>
          <a:xfrm>
            <a:off x="3023828" y="2204864"/>
            <a:ext cx="29163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독도의 정의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5D289DE-077E-41CA-B37B-C3605389CC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724" y="1340768"/>
            <a:ext cx="6200059" cy="46478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25591"/>
            <a:ext cx="8229600" cy="5145435"/>
          </a:xfrm>
        </p:spPr>
        <p:txBody>
          <a:bodyPr>
            <a:noAutofit/>
          </a:bodyPr>
          <a:lstStyle/>
          <a:p>
            <a:pPr>
              <a:buNone/>
            </a:pPr>
            <a:endParaRPr lang="ko-KR" altLang="en-US" sz="2000" dirty="0"/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ea typeface="함초롬바탕" panose="02030504000101010101" pitchFamily="18" charset="-127"/>
              </a:rPr>
              <a:t>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독도는 두 개의 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. 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한국인에게 소중한 영토이며 자산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. 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2000" kern="0" dirty="0">
              <a:solidFill>
                <a:srgbClr val="000000"/>
              </a:solidFill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독도는 대한민국 울릉도 동남쪽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37.4km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떨어진 곳에 위치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2000" kern="0" spc="0" dirty="0">
              <a:solidFill>
                <a:srgbClr val="000000"/>
              </a:solidFill>
              <a:effectLst/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2000" kern="0" dirty="0">
              <a:solidFill>
                <a:srgbClr val="000000"/>
              </a:solidFill>
              <a:latin typeface="+mn-ea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일본의 </a:t>
            </a:r>
            <a:r>
              <a:rPr lang="ko-KR" altLang="en-US" sz="2000" kern="0" spc="0" dirty="0" err="1">
                <a:solidFill>
                  <a:srgbClr val="000000"/>
                </a:solidFill>
                <a:effectLst/>
                <a:latin typeface="+mn-ea"/>
              </a:rPr>
              <a:t>오키시마로부터는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160km </a:t>
            </a:r>
            <a:r>
              <a:rPr lang="ko-KR" altLang="en-US" sz="2000" kern="0" spc="0" dirty="0">
                <a:solidFill>
                  <a:srgbClr val="000000"/>
                </a:solidFill>
                <a:effectLst/>
                <a:latin typeface="+mn-ea"/>
              </a:rPr>
              <a:t>거리</a:t>
            </a:r>
            <a:r>
              <a:rPr lang="en-US" altLang="ko-KR" sz="2000" kern="0" spc="0" dirty="0">
                <a:solidFill>
                  <a:srgbClr val="000000"/>
                </a:solidFill>
                <a:effectLst/>
                <a:latin typeface="+mn-ea"/>
              </a:rPr>
              <a:t>. </a:t>
            </a:r>
            <a:endParaRPr lang="ko-KR" altLang="en-US" sz="2000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4BE7CEB-3118-4F1D-9E7C-D6D441F39441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01. </a:t>
            </a:r>
            <a:r>
              <a:rPr lang="ko-KR" altLang="en-US" sz="2400" dirty="0"/>
              <a:t>독도 개요</a:t>
            </a:r>
          </a:p>
        </p:txBody>
      </p:sp>
    </p:spTree>
    <p:extLst>
      <p:ext uri="{BB962C8B-B14F-4D97-AF65-F5344CB8AC3E}">
        <p14:creationId xmlns:p14="http://schemas.microsoft.com/office/powerpoint/2010/main" val="106303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C5F00E-7C56-42D3-932F-B981105FD682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01. </a:t>
            </a:r>
            <a:r>
              <a:rPr lang="ko-KR" altLang="en-US" sz="2400" dirty="0"/>
              <a:t>독도 개요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A467AA-1D85-406E-9EFB-720047FB375D}"/>
              </a:ext>
            </a:extLst>
          </p:cNvPr>
          <p:cNvSpPr txBox="1"/>
          <p:nvPr/>
        </p:nvSpPr>
        <p:spPr>
          <a:xfrm>
            <a:off x="1203781" y="2721114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일본이 독도를 탐내는 이유 </a:t>
            </a:r>
            <a:r>
              <a:rPr lang="en-US" altLang="ko-KR" sz="4000" dirty="0"/>
              <a:t>?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924449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3FA1CB-43FB-41E5-98A6-8BF4DBFD968A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01. </a:t>
            </a:r>
            <a:r>
              <a:rPr lang="ko-KR" altLang="en-US" sz="2400" dirty="0"/>
              <a:t>독도 개요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ABA6D1-7314-4E05-92E2-763069EAE5D0}"/>
              </a:ext>
            </a:extLst>
          </p:cNvPr>
          <p:cNvSpPr txBox="1"/>
          <p:nvPr/>
        </p:nvSpPr>
        <p:spPr>
          <a:xfrm>
            <a:off x="457200" y="2905780"/>
            <a:ext cx="8291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/>
              <a:t>메탄 </a:t>
            </a:r>
            <a:r>
              <a:rPr lang="ko-KR" altLang="en-US" sz="2800" dirty="0" err="1"/>
              <a:t>하이드레이트가</a:t>
            </a:r>
            <a:r>
              <a:rPr lang="ko-KR" altLang="en-US" sz="2800" dirty="0"/>
              <a:t> 상당량 매장 되어 있기 때문 </a:t>
            </a:r>
            <a:r>
              <a:rPr lang="en-US" altLang="ko-KR" sz="2800" dirty="0"/>
              <a:t>!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57528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0C4D73-E51A-437A-BFE8-1135574D3164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01. </a:t>
            </a:r>
            <a:r>
              <a:rPr lang="ko-KR" altLang="en-US" sz="2400" dirty="0"/>
              <a:t>독도 개요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1C3037E2-CB9C-474F-9BEC-DC03AAB3DB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880828"/>
            <a:ext cx="3236925" cy="218862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7448AE9-49B8-461C-96C9-1E71BF72EE91}"/>
              </a:ext>
            </a:extLst>
          </p:cNvPr>
          <p:cNvSpPr txBox="1"/>
          <p:nvPr/>
        </p:nvSpPr>
        <p:spPr>
          <a:xfrm>
            <a:off x="4288077" y="1859339"/>
            <a:ext cx="38627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ko-KR" altLang="en-US" dirty="0"/>
              <a:t>메탄 </a:t>
            </a:r>
            <a:r>
              <a:rPr lang="ko-KR" altLang="en-US" dirty="0" err="1"/>
              <a:t>하이드레이트</a:t>
            </a:r>
            <a:endParaRPr lang="en-US" altLang="ko-KR" dirty="0"/>
          </a:p>
          <a:p>
            <a:pPr marL="285750" indent="-285750">
              <a:buFontTx/>
              <a:buChar char="-"/>
            </a:pPr>
            <a:endParaRPr lang="en-US" altLang="ko-KR" dirty="0"/>
          </a:p>
          <a:p>
            <a:r>
              <a:rPr lang="en-US" altLang="ko-KR" dirty="0"/>
              <a:t>&gt; </a:t>
            </a:r>
            <a:r>
              <a:rPr lang="ko-KR" altLang="en-US" dirty="0"/>
              <a:t>바다 깊은 곳에 있는 불타는 얼음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&gt; </a:t>
            </a:r>
            <a:r>
              <a:rPr lang="ko-KR" altLang="en-US" dirty="0"/>
              <a:t>높은 압력과 낮은 기옥 때문에 물 분자 안에 갇혀 있던 메탄가스가 나오면서 연소 되기 때문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&gt; </a:t>
            </a:r>
            <a:r>
              <a:rPr lang="ko-KR" altLang="en-US" dirty="0"/>
              <a:t>메탄 </a:t>
            </a:r>
            <a:r>
              <a:rPr lang="ko-KR" altLang="en-US" dirty="0" err="1"/>
              <a:t>하이드레이트</a:t>
            </a:r>
            <a:r>
              <a:rPr lang="ko-KR" altLang="en-US" dirty="0"/>
              <a:t> 속에는 가스 체적의 </a:t>
            </a:r>
            <a:r>
              <a:rPr lang="en-US" altLang="ko-KR" dirty="0"/>
              <a:t>170</a:t>
            </a:r>
            <a:r>
              <a:rPr lang="ko-KR" altLang="en-US" dirty="0"/>
              <a:t>배에 해당하는 메탄가스가 함유</a:t>
            </a:r>
          </a:p>
        </p:txBody>
      </p:sp>
    </p:spTree>
    <p:extLst>
      <p:ext uri="{BB962C8B-B14F-4D97-AF65-F5344CB8AC3E}">
        <p14:creationId xmlns:p14="http://schemas.microsoft.com/office/powerpoint/2010/main" val="7530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FBD43C-1F67-4C5F-9C30-6C6249780EED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02. </a:t>
            </a:r>
            <a:r>
              <a:rPr lang="ko-KR" altLang="en-US" sz="2400" dirty="0"/>
              <a:t>독도의 역사적 지리</a:t>
            </a: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04872674-26B0-43A4-83CB-CF32A80C0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38225"/>
            <a:ext cx="6096000" cy="478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2297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각 삼각형 4"/>
          <p:cNvSpPr/>
          <p:nvPr/>
        </p:nvSpPr>
        <p:spPr>
          <a:xfrm flipH="1">
            <a:off x="8028384" y="4797152"/>
            <a:ext cx="1116332" cy="2060848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5" name="직각 삼각형 7"/>
          <p:cNvSpPr/>
          <p:nvPr/>
        </p:nvSpPr>
        <p:spPr>
          <a:xfrm rot="10800000" flipH="1">
            <a:off x="0" y="0"/>
            <a:ext cx="683568" cy="1340768"/>
          </a:xfrm>
          <a:prstGeom prst="rt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dirty="0"/>
          </a:p>
          <a:p>
            <a:pPr>
              <a:buNone/>
            </a:pPr>
            <a:endParaRPr lang="ko-KR" altLang="en-US" sz="2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65320F-A943-437B-BBBE-31E4BDE535B1}"/>
              </a:ext>
            </a:extLst>
          </p:cNvPr>
          <p:cNvSpPr txBox="1"/>
          <p:nvPr/>
        </p:nvSpPr>
        <p:spPr>
          <a:xfrm>
            <a:off x="457200" y="231963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/>
              <a:t>02. </a:t>
            </a:r>
            <a:r>
              <a:rPr lang="ko-KR" altLang="en-US" sz="2400" dirty="0"/>
              <a:t>독도의 역사적 지리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A41F14EE-ACE3-49B7-A258-B57E2828CF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5624" y="1596057"/>
            <a:ext cx="609600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714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488</Words>
  <Application>Microsoft Office PowerPoint</Application>
  <PresentationFormat>화면 슬라이드 쇼(4:3)</PresentationFormat>
  <Paragraphs>107</Paragraphs>
  <Slides>20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5" baseType="lpstr">
      <vt:lpstr>맑은 고딕</vt:lpstr>
      <vt:lpstr>함초롬바탕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subject/>
  <dc:creator>aa</dc:creator>
  <cp:keywords/>
  <dc:description/>
  <cp:lastModifiedBy>태건 김</cp:lastModifiedBy>
  <cp:revision>68</cp:revision>
  <dcterms:created xsi:type="dcterms:W3CDTF">2017-06-21T08:35:16Z</dcterms:created>
  <dcterms:modified xsi:type="dcterms:W3CDTF">2021-03-31T01:03:34Z</dcterms:modified>
  <cp:category/>
  <cp:contentStatus/>
</cp:coreProperties>
</file>