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6" r:id="rId13"/>
    <p:sldId id="269" r:id="rId14"/>
    <p:sldId id="268" r:id="rId15"/>
    <p:sldId id="271" r:id="rId16"/>
    <p:sldId id="270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84E6AC-9FCC-4D1B-8AFB-158A6BAA8194}" v="525" dt="2021-03-30T21:04:28.661"/>
    <p1510:client id="{7E6FC0E7-DE68-4625-89B8-7C54E755E85B}" v="53" dt="2021-03-31T01:51:01.330"/>
    <p1510:client id="{B0A16A54-9208-4BF1-B953-B5C067B43E19}" v="791" dt="2021-03-30T20:39:17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2.xml" Id="rId3" /><Relationship Type="http://schemas.openxmlformats.org/officeDocument/2006/relationships/slide" Target="slides/slide20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ableStyles" Target="tableStyles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slide" Target="slides/slide19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theme" Target="theme/theme1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viewProps" Target="view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presProps" Target="presProps.xml" Id="rId22" /><Relationship Type="http://schemas.microsoft.com/office/2015/10/relationships/revisionInfo" Target="revisionInfo.xml" Id="rId27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62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2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01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3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9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4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0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84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03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1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73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yBs870C6E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ea typeface="맑은 고딕"/>
              </a:rPr>
              <a:t>              일본어와 일본사회</a:t>
            </a:r>
            <a:br>
              <a:rPr lang="ko-KR" altLang="en-US" dirty="0">
                <a:ea typeface="맑은 고딕"/>
              </a:rPr>
            </a:br>
            <a:r>
              <a:rPr lang="ko-KR" altLang="en-US" dirty="0">
                <a:ea typeface="맑은 고딕"/>
              </a:rPr>
              <a:t>                  일본의 문화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5AE30EA-952C-4EA2-B0E4-50454A8AF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19988"/>
            <a:ext cx="10515600" cy="9569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ko-KR" altLang="en-US" dirty="0">
                <a:ea typeface="맑은 고딕"/>
              </a:rPr>
              <a:t>                                  21809331 김민재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9D1ACC-E6B1-44B0-A479-7A77D798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ko-KR" b="1">
                <a:latin typeface="BatangChe"/>
                <a:ea typeface="BatangChe"/>
              </a:rPr>
              <a:t>하나미(花見)</a:t>
            </a:r>
            <a:endParaRPr lang="ko-KR">
              <a:ea typeface="+mj-lt"/>
              <a:cs typeface="+mj-lt"/>
            </a:endParaRPr>
          </a:p>
          <a:p>
            <a:endParaRPr lang="ko-KR" altLang="en-US" dirty="0"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156130-09CC-4BC2-93DF-DCB8A91E6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ko-KR" b="1" dirty="0">
              <a:latin typeface="BatangChe"/>
              <a:ea typeface="BatangChe"/>
            </a:endParaRPr>
          </a:p>
          <a:p>
            <a:pPr algn="just"/>
            <a:r>
              <a:rPr lang="ko-KR" b="1">
                <a:latin typeface="BatangChe"/>
                <a:ea typeface="BatangChe"/>
              </a:rPr>
              <a:t>3월말~5월말 만개한 벚꽃을 구경하는 벚꽃놀이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전국적으로 열리며 많은 사람들이  벚꽃나무 아래에 자리를 펴고 술을 마시고 노래를 부르는 등 즐거운 시간을  보냄</a:t>
            </a:r>
            <a:endParaRPr lang="ko-KR"/>
          </a:p>
          <a:p>
            <a:pPr marL="0" indent="0">
              <a:buNone/>
            </a:pPr>
            <a:endParaRPr lang="ko-KR" dirty="0">
              <a:latin typeface="BatangChe"/>
              <a:ea typeface="BatangChe"/>
            </a:endParaRPr>
          </a:p>
        </p:txBody>
      </p:sp>
    </p:spTree>
    <p:extLst>
      <p:ext uri="{BB962C8B-B14F-4D97-AF65-F5344CB8AC3E}">
        <p14:creationId xmlns:p14="http://schemas.microsoft.com/office/powerpoint/2010/main" val="2129862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0DE762-8328-4CDA-8B1A-24BD80E1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ko-KR" b="1">
                <a:latin typeface="BatangChe"/>
                <a:ea typeface="BatangChe"/>
              </a:rPr>
              <a:t>다나바타(七夕)</a:t>
            </a:r>
            <a:endParaRPr lang="ko-KR">
              <a:ea typeface="+mj-lt"/>
              <a:cs typeface="+mj-lt"/>
            </a:endParaRPr>
          </a:p>
          <a:p>
            <a:endParaRPr lang="ko-KR" altLang="en-US" dirty="0"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9518D4-86E5-436C-896B-97278AA7A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0035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ko-KR" altLang="en-US" b="1">
                <a:latin typeface="BatangChe"/>
                <a:ea typeface="BatangChe"/>
                <a:cs typeface="+mn-lt"/>
              </a:rPr>
              <a:t>다나바타란 </a:t>
            </a:r>
            <a:r>
              <a:rPr lang="ko-KR" b="1">
                <a:latin typeface="BatangChe"/>
                <a:ea typeface="BatangChe"/>
                <a:cs typeface="+mn-lt"/>
              </a:rPr>
              <a:t>음력 7월 7일 한국의 칠월칠석과 같음</a:t>
            </a:r>
            <a:endParaRPr lang="ko-KR" b="1" dirty="0">
              <a:latin typeface="BatangChe"/>
              <a:ea typeface="BatangChe"/>
              <a:cs typeface="+mn-lt"/>
            </a:endParaRPr>
          </a:p>
          <a:p>
            <a:pPr algn="just"/>
            <a:r>
              <a:rPr lang="ko-KR" b="1">
                <a:latin typeface="BatangChe"/>
                <a:ea typeface="BatangChe"/>
              </a:rPr>
              <a:t>견우성과 직녀성이 1년에 한 번 만난다는 풍습</a:t>
            </a:r>
            <a:endParaRPr lang="ko-KR">
              <a:ea typeface="+mn-lt"/>
              <a:cs typeface="+mn-lt"/>
            </a:endParaRPr>
          </a:p>
          <a:p>
            <a:pPr algn="just"/>
            <a:r>
              <a:rPr lang="ko-KR" b="1">
                <a:latin typeface="BatangChe"/>
                <a:ea typeface="BatangChe"/>
              </a:rPr>
              <a:t>중국에서 들어온 풍습이 일본 고유의 문화와 융합된 명절</a:t>
            </a:r>
            <a:endParaRPr lang="ko-KR">
              <a:ea typeface="+mn-lt"/>
              <a:cs typeface="+mn-lt"/>
            </a:endParaRPr>
          </a:p>
          <a:p>
            <a:endParaRPr lang="ko-KR" altLang="en-US" dirty="0">
              <a:ea typeface="맑은 고딕"/>
            </a:endParaRPr>
          </a:p>
        </p:txBody>
      </p:sp>
      <p:pic>
        <p:nvPicPr>
          <p:cNvPr id="4" name="그림 4" descr="하늘, 실외이(가) 표시된 사진&#10;&#10;자동 생성된 설명">
            <a:extLst>
              <a:ext uri="{FF2B5EF4-FFF2-40B4-BE49-F238E27FC236}">
                <a16:creationId xmlns:a16="http://schemas.microsoft.com/office/drawing/2014/main" id="{A2BCC49D-0950-44F1-BA88-0B5074117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7387" y="1332016"/>
            <a:ext cx="4558343" cy="488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35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3EEDF5-E66E-4CDA-BA3E-D3DDEB7F8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ko-KR" b="1">
                <a:latin typeface="BatangChe"/>
                <a:ea typeface="BatangChe"/>
                <a:cs typeface="+mj-lt"/>
              </a:rPr>
              <a:t>단자쿠</a:t>
            </a:r>
            <a:r>
              <a:rPr lang="en-US" altLang="ko-KR" b="1">
                <a:latin typeface="BatangChe"/>
                <a:ea typeface="BatangChe"/>
                <a:cs typeface="+mj-lt"/>
              </a:rPr>
              <a:t>(</a:t>
            </a:r>
            <a:r>
              <a:rPr lang="ko-KR" b="1">
                <a:latin typeface="BatangChe"/>
                <a:ea typeface="BatangChe"/>
                <a:cs typeface="+mj-lt"/>
              </a:rPr>
              <a:t>短冊</a:t>
            </a:r>
            <a:r>
              <a:rPr lang="en-US" altLang="ko-KR" b="1">
                <a:latin typeface="BatangChe"/>
                <a:ea typeface="BatangChe"/>
                <a:cs typeface="+mj-lt"/>
              </a:rPr>
              <a:t>)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CB318F-02F9-4033-9F84-CC2440BBB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7957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ko-KR" b="1">
                <a:latin typeface="BatangChe"/>
                <a:ea typeface="BatangChe"/>
              </a:rPr>
              <a:t>단자쿠(短冊): 가늘고 긴 종이로 이 종이에 소원을 적어 대나무에 </a:t>
            </a:r>
            <a:r>
              <a:rPr lang="ko-KR" altLang="en-US" b="1">
                <a:latin typeface="BatangChe"/>
                <a:ea typeface="BatangChe"/>
              </a:rPr>
              <a:t>매다는것</a:t>
            </a:r>
            <a:endParaRPr lang="ko-KR">
              <a:ea typeface="맑은 고딕"/>
            </a:endParaRPr>
          </a:p>
          <a:p>
            <a:pPr algn="just"/>
            <a:endParaRPr lang="ko-KR" altLang="en-US" b="1" dirty="0">
              <a:latin typeface="BatangChe"/>
              <a:ea typeface="BatangChe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40311B33-7251-4776-AF1E-AE48E537D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5399" y="1009650"/>
            <a:ext cx="3238500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343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A12BD5-0192-4C23-A8DC-4DCDA9188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b="1">
                <a:latin typeface="BatangChe"/>
                <a:ea typeface="BatangChe"/>
              </a:rPr>
              <a:t>도시노세(年末)</a:t>
            </a:r>
            <a:endParaRPr lang="ko-KR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5460FB-2BDB-41F0-B89E-3FB57D014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>
                <a:latin typeface="BatangChe"/>
                <a:ea typeface="BatangChe"/>
              </a:rPr>
              <a:t>도시노세란 12월 28일~12월 31일 </a:t>
            </a:r>
            <a:endParaRPr lang="ko-KR">
              <a:latin typeface="맑은 고딕" panose="020F0502020204030204"/>
              <a:ea typeface="맑은 고딕" panose="020F0502020204030204"/>
            </a:endParaRPr>
          </a:p>
          <a:p>
            <a:pPr marL="0" indent="0">
              <a:buNone/>
            </a:pPr>
            <a:r>
              <a:rPr lang="ko-KR" altLang="en-US">
                <a:latin typeface="BatangChe"/>
                <a:ea typeface="BatangChe"/>
              </a:rPr>
              <a:t> 일 년을 마무리하고 새해를 맞이하는 </a:t>
            </a:r>
            <a:r>
              <a:rPr lang="ko-KR" dirty="0">
                <a:latin typeface="BatangChe"/>
                <a:ea typeface="BatangChe"/>
              </a:rPr>
              <a:t>준비기간</a:t>
            </a:r>
            <a:endParaRPr lang="ko-KR" dirty="0">
              <a:ea typeface="+mn-lt"/>
              <a:cs typeface="+mn-lt"/>
            </a:endParaRPr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269811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B88801-1CB3-42EE-8FDE-DD8F3D98E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b="1">
                <a:latin typeface="BatangChe"/>
                <a:ea typeface="BatangChe"/>
              </a:rPr>
              <a:t>도시노세(年末)</a:t>
            </a:r>
            <a:endParaRPr lang="ko-KR">
              <a:ea typeface="+mj-lt"/>
              <a:cs typeface="+mj-lt"/>
            </a:endParaRPr>
          </a:p>
          <a:p>
            <a:endParaRPr lang="ko-KR" altLang="en-US" dirty="0"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3EBDB1-02F8-428E-A78F-F95AAB119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endParaRPr lang="ko-KR" dirty="0">
              <a:latin typeface="BatangChe"/>
              <a:ea typeface="BatangChe"/>
            </a:endParaRPr>
          </a:p>
          <a:p>
            <a:r>
              <a:rPr lang="ko-KR">
                <a:latin typeface="BatangChe"/>
                <a:ea typeface="BatangChe"/>
              </a:rPr>
              <a:t> 1) 연하장(年賀状)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    일본에서는 연하장 사교라는 말이 있을 정도로 많은 일본인들이 연하장을 주고 받음 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2) 대청소(すすはらい)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    연말에는 평소에 못했던 부분까지 집중적으로 대청소를 하는데, 이는 일 년  동안 조금씩 쌓인 때와 재를 새해가 오기 전에 전부 씻어버리겠다는 의식에서 기인하고 있으며 재난을 물리친다는 뜻을 담고 있음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3) 제야의 종소리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    인간의 백팔번뇌를 없애고 깨끗한 새해를 맞이하기 위해 절에서는 그믐날 밤 0시부터 종을 10 8번 울림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4) 도시코시소바(年越しそば)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    1년 마지막 날에 먹는 국수로, 긴 국수의 길이처럼 가족의 건강과 장수가 계속되길 기원하는 뜻과 국수가 잘 끊어지는 것에서 유래하여 액운과 빚을 청산한다는 의미를 담고 있음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5) 고하쿠우타갓센(紅白歌合戰): 홍백가합전</a:t>
            </a:r>
            <a:endParaRPr lang="ko-KR"/>
          </a:p>
          <a:p>
            <a:r>
              <a:rPr lang="ko-KR">
                <a:latin typeface="BatangChe"/>
                <a:ea typeface="BatangChe"/>
              </a:rPr>
              <a:t>     공영방송인  NHK에서 섣달  그믐날 밤에 한 해 동안 인기를 누렸던 가수들이 남자(白)와 여자(紅)로 나뉘어 노래 대결을 펼치는 프로</a:t>
            </a:r>
            <a:endParaRPr lang="ko-KR"/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208282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87D271-3B23-4E8B-8DAF-41667F4D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일본의 전통의상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2B88A8-1FA1-4E9D-ADAA-AD540EE06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7274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latin typeface="Malgun Gothic"/>
                <a:ea typeface="Malgun Gothic"/>
              </a:rPr>
              <a:t>일본의 전통 의상인 기모노는 값이 비싸고 활동이 불편하여 </a:t>
            </a:r>
            <a:r>
              <a:rPr lang="ko-KR" dirty="0" err="1">
                <a:latin typeface="Malgun Gothic"/>
                <a:ea typeface="Malgun Gothic"/>
              </a:rPr>
              <a:t>일상생활에서는잘입지않는다</a:t>
            </a:r>
            <a:endParaRPr lang="ko-KR" dirty="0" err="1">
              <a:ea typeface="+mn-lt"/>
              <a:cs typeface="+mn-lt"/>
            </a:endParaRPr>
          </a:p>
          <a:p>
            <a:r>
              <a:rPr lang="ko-KR" dirty="0">
                <a:latin typeface="Malgun Gothic"/>
                <a:ea typeface="Malgun Gothic"/>
              </a:rPr>
              <a:t>기모노는 결혼식 </a:t>
            </a:r>
            <a:r>
              <a:rPr lang="ko-KR" dirty="0" err="1">
                <a:latin typeface="Malgun Gothic"/>
                <a:ea typeface="Malgun Gothic"/>
              </a:rPr>
              <a:t>성인식등</a:t>
            </a:r>
            <a:r>
              <a:rPr lang="ko-KR" dirty="0">
                <a:latin typeface="Malgun Gothic"/>
                <a:ea typeface="Malgun Gothic"/>
              </a:rPr>
              <a:t> </a:t>
            </a:r>
            <a:r>
              <a:rPr lang="ko-KR" dirty="0" err="1">
                <a:latin typeface="Malgun Gothic"/>
                <a:ea typeface="Malgun Gothic"/>
              </a:rPr>
              <a:t>격식을갖추어야하는자리에서만입는다</a:t>
            </a:r>
            <a:r>
              <a:rPr lang="ko-KR" dirty="0">
                <a:latin typeface="Malgun Gothic"/>
                <a:ea typeface="Malgun Gothic"/>
              </a:rPr>
              <a:t>.</a:t>
            </a:r>
            <a:endParaRPr lang="ko-KR" dirty="0">
              <a:ea typeface="+mn-lt"/>
              <a:cs typeface="+mn-lt"/>
            </a:endParaRPr>
          </a:p>
          <a:p>
            <a:endParaRPr lang="ko-KR" altLang="en-US" dirty="0">
              <a:ea typeface="맑은 고딕"/>
            </a:endParaRPr>
          </a:p>
        </p:txBody>
      </p:sp>
      <p:pic>
        <p:nvPicPr>
          <p:cNvPr id="4" name="그림 4" descr="의류, 로브, 드레스이(가) 표시된 사진&#10;&#10;자동 생성된 설명">
            <a:extLst>
              <a:ext uri="{FF2B5EF4-FFF2-40B4-BE49-F238E27FC236}">
                <a16:creationId xmlns:a16="http://schemas.microsoft.com/office/drawing/2014/main" id="{FC38DAA7-442E-48C4-ADCB-E694C9C1D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114" y="1305296"/>
            <a:ext cx="4188031" cy="464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76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6A3F1D-2CDE-4856-B913-47F0555F7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일본의 전통문화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93C44F-4EB1-4B85-BDE7-9D67A7CB4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784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ko-KR" altLang="en-US" dirty="0">
                <a:ea typeface="+mn-lt"/>
                <a:cs typeface="+mn-lt"/>
              </a:rPr>
              <a:t>가부키</a:t>
            </a:r>
          </a:p>
          <a:p>
            <a:pPr marL="0" indent="0">
              <a:buNone/>
            </a:pPr>
            <a:endParaRPr lang="ko-K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ko-KR" dirty="0">
                <a:ea typeface="+mn-lt"/>
                <a:cs typeface="+mn-lt"/>
              </a:rPr>
              <a:t>스모</a:t>
            </a:r>
          </a:p>
          <a:p>
            <a:pPr marL="0" indent="0">
              <a:buNone/>
            </a:pPr>
            <a:endParaRPr lang="ko-KR" dirty="0">
              <a:ea typeface="맑은 고딕"/>
            </a:endParaRPr>
          </a:p>
          <a:p>
            <a:pPr marL="0" indent="0">
              <a:buNone/>
            </a:pPr>
            <a:r>
              <a:rPr lang="ko-KR" dirty="0" err="1">
                <a:ea typeface="맑은 고딕"/>
              </a:rPr>
              <a:t>분라쿠</a:t>
            </a:r>
          </a:p>
          <a:p>
            <a:pPr marL="0" indent="0">
              <a:buNone/>
            </a:pPr>
            <a:endParaRPr lang="ko-KR" dirty="0">
              <a:ea typeface="맑은 고딕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814863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641B0A-AB3C-4709-B5F0-21EEB6F02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가부키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767A19-0ABC-434D-8D32-8B7B117DF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Malgun Gothic"/>
                <a:ea typeface="+mn-lt"/>
              </a:rPr>
              <a:t>-</a:t>
            </a:r>
            <a:r>
              <a:rPr lang="ko-KR" dirty="0">
                <a:latin typeface="Malgun Gothic"/>
                <a:ea typeface="Malgun Gothic"/>
              </a:rPr>
              <a:t>일본의 고전 연극으로서, 에도 시대 초기에 생겼다</a:t>
            </a:r>
          </a:p>
          <a:p>
            <a:endParaRPr lang="ko-KR" altLang="en-US" dirty="0">
              <a:latin typeface="Malgun Gothic"/>
              <a:ea typeface="Malgun Gothic"/>
            </a:endParaRPr>
          </a:p>
          <a:p>
            <a:r>
              <a:rPr lang="ko-KR" dirty="0">
                <a:ea typeface="+mn-lt"/>
                <a:cs typeface="+mn-lt"/>
                <a:hlinkClick r:id="rId2"/>
              </a:rPr>
              <a:t>|수업| 가부키의 이해, kabuki, 일본, japan - YouTube</a:t>
            </a:r>
            <a:endParaRPr lang="ko-KR" altLang="en-US" dirty="0">
              <a:latin typeface="Malgun Gothic"/>
              <a:ea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10816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A35DC3-66F3-4297-B797-E9B8D97F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스모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D07EE9-E394-4215-A38D-DF41048AD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일본의 전통 스포츠인 </a:t>
            </a:r>
            <a:r>
              <a:rPr lang="ko-KR" altLang="en-US" dirty="0">
                <a:ea typeface="+mn-lt"/>
                <a:cs typeface="+mn-lt"/>
              </a:rPr>
              <a:t>스모는</a:t>
            </a:r>
            <a:r>
              <a:rPr lang="ko-KR" dirty="0">
                <a:ea typeface="+mn-lt"/>
                <a:cs typeface="+mn-lt"/>
              </a:rPr>
              <a:t> 원래 단순한 </a:t>
            </a:r>
            <a:r>
              <a:rPr lang="ko-KR" dirty="0" err="1">
                <a:ea typeface="+mn-lt"/>
                <a:cs typeface="+mn-lt"/>
              </a:rPr>
              <a:t>스포츠라기보다는</a:t>
            </a:r>
            <a:r>
              <a:rPr lang="ko-KR" dirty="0">
                <a:ea typeface="+mn-lt"/>
                <a:cs typeface="+mn-lt"/>
              </a:rPr>
              <a:t> 길흉을 점치고 신에게 바치는 제례나 진혼, 주술 등의 행사로 이루어 졌다, 따라서 경기에 앞서 두 장사는 물로 입을 </a:t>
            </a:r>
            <a:r>
              <a:rPr lang="ko-KR" dirty="0" err="1">
                <a:ea typeface="+mn-lt"/>
                <a:cs typeface="+mn-lt"/>
              </a:rPr>
              <a:t>행구고</a:t>
            </a:r>
            <a:r>
              <a:rPr lang="ko-KR" dirty="0">
                <a:ea typeface="+mn-lt"/>
                <a:cs typeface="+mn-lt"/>
              </a:rPr>
              <a:t> , 부정을 없애기 위해 소금을 씨름판 위에 뿌리는 의식을 행한다.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65873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ECDBA5-1101-42C1-9CBF-9A5915DC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ea typeface="맑은 고딕"/>
              </a:rPr>
              <a:t>분라쿠</a:t>
            </a:r>
            <a:endParaRPr lang="ko-KR" altLang="en-US" dirty="0" err="1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501512-842F-4CD4-BEA9-84D6F8876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 err="1">
                <a:ea typeface="+mn-lt"/>
                <a:cs typeface="+mn-lt"/>
              </a:rPr>
              <a:t>분라쿠</a:t>
            </a:r>
            <a:r>
              <a:rPr lang="ko-KR" dirty="0">
                <a:ea typeface="+mn-lt"/>
                <a:cs typeface="+mn-lt"/>
              </a:rPr>
              <a:t>(文樂)는 일본 특유의 인형극으로 16세기에 최초로 공연되었다. 인형은 사람의 절반 크기로 거의 실제 사람의 크기와 비슷한 1m에서 1.5m의 크기이고 무거운 것은 10㎏이나 </a:t>
            </a:r>
            <a:r>
              <a:rPr lang="ko-KR" dirty="0" err="1">
                <a:ea typeface="+mn-lt"/>
                <a:cs typeface="+mn-lt"/>
              </a:rPr>
              <a:t>된다.각</a:t>
            </a:r>
            <a:r>
              <a:rPr lang="ko-KR" dirty="0">
                <a:ea typeface="+mn-lt"/>
                <a:cs typeface="+mn-lt"/>
              </a:rPr>
              <a:t> 인형은 세 사람이 머리, 몸통, 다리, 손 등 </a:t>
            </a:r>
            <a:r>
              <a:rPr lang="ko-KR" dirty="0" err="1">
                <a:ea typeface="+mn-lt"/>
                <a:cs typeface="+mn-lt"/>
              </a:rPr>
              <a:t>으로</a:t>
            </a:r>
            <a:r>
              <a:rPr lang="ko-KR">
                <a:ea typeface="+mn-lt"/>
                <a:cs typeface="+mn-lt"/>
              </a:rPr>
              <a:t> 나누어 </a:t>
            </a:r>
            <a:r>
              <a:rPr lang="ko-KR" altLang="en-US">
                <a:ea typeface="+mn-lt"/>
                <a:cs typeface="+mn-lt"/>
              </a:rPr>
              <a:t>조종하는것</a:t>
            </a:r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38878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7BBA23-93E6-44B8-9289-AAE695D8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>
                <a:ea typeface="맑은 고딕"/>
              </a:rPr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6DA92E-6E2D-4E01-9777-A14789F48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일본의  연중행사</a:t>
            </a:r>
          </a:p>
          <a:p>
            <a:r>
              <a:rPr lang="ko-KR" altLang="en-US" dirty="0">
                <a:ea typeface="맑은 고딕"/>
              </a:rPr>
              <a:t>일본의 전통의상</a:t>
            </a:r>
          </a:p>
          <a:p>
            <a:r>
              <a:rPr lang="ko-KR" altLang="en-US" dirty="0">
                <a:ea typeface="맑은 고딕"/>
              </a:rPr>
              <a:t>일본의 전통문화</a:t>
            </a:r>
          </a:p>
        </p:txBody>
      </p:sp>
    </p:spTree>
    <p:extLst>
      <p:ext uri="{BB962C8B-B14F-4D97-AF65-F5344CB8AC3E}">
        <p14:creationId xmlns:p14="http://schemas.microsoft.com/office/powerpoint/2010/main" val="1855023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E1CAA7-501B-41A3-BFE1-F6ED87380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ko-KR" altLang="en-US" dirty="0">
              <a:ea typeface="맑은 고딕" panose="020B0503020000020004" pitchFamily="34" charset="-127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  <a:p>
            <a:pPr marL="0" indent="0">
              <a:buNone/>
            </a:pPr>
            <a:endParaRPr lang="ko-KR" altLang="en-US" dirty="0">
              <a:ea typeface="맑은 고딕"/>
            </a:endParaRPr>
          </a:p>
          <a:p>
            <a:pPr marL="0" indent="0">
              <a:buNone/>
            </a:pPr>
            <a:r>
              <a:rPr lang="ko-KR" altLang="en-US" dirty="0">
                <a:ea typeface="맑은 고딕"/>
              </a:rPr>
              <a:t>                           봐주셔서 감사합니다</a:t>
            </a:r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1943673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BC4977-E5B2-45D6-B6A3-36CE2B14C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6602"/>
          </a:xfrm>
        </p:spPr>
        <p:txBody>
          <a:bodyPr/>
          <a:lstStyle/>
          <a:p>
            <a:r>
              <a:rPr lang="ko-KR" sz="2000" b="1">
                <a:latin typeface="BatangChe"/>
                <a:ea typeface="BatangChe"/>
              </a:rPr>
              <a:t>오쇼가츠 (お正月)</a:t>
            </a:r>
            <a:endParaRPr lang="ko-KR" sz="2000">
              <a:ea typeface="맑은 고딕"/>
            </a:endParaRPr>
          </a:p>
        </p:txBody>
      </p:sp>
      <p:pic>
        <p:nvPicPr>
          <p:cNvPr id="4" name="그림 4" descr="텍스트, 장난감, 벡터그래픽, 인형이(가) 표시된 사진&#10;&#10;자동 생성된 설명">
            <a:extLst>
              <a:ext uri="{FF2B5EF4-FFF2-40B4-BE49-F238E27FC236}">
                <a16:creationId xmlns:a16="http://schemas.microsoft.com/office/drawing/2014/main" id="{8AB3550C-EA5D-42A4-968B-03CE0D86EA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1469" y="1508125"/>
            <a:ext cx="5715000" cy="3838575"/>
          </a:xfrm>
        </p:spPr>
      </p:pic>
    </p:spTree>
    <p:extLst>
      <p:ext uri="{BB962C8B-B14F-4D97-AF65-F5344CB8AC3E}">
        <p14:creationId xmlns:p14="http://schemas.microsoft.com/office/powerpoint/2010/main" val="372631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F99E89-2563-456F-B5D4-160DEE0CD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71C40D-734D-4F39-8737-5C8BA3207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D68D4899-7F5D-4934-AD79-650587EDA5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3E41BB5D-1F00-42C2-AE54-2CAC49C7D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4DBBA02-FEC1-40A5-BF9C-1359CFAB0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75E4F6F9-0C93-46E0-A8DB-03A0A3B46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C8282D9-5D00-4E27-84DF-44258FD15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5A9E120-D439-4B7E-82EF-7F69765CBC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B8F32A-505F-4A00-9604-F4D27CC60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5D2BD7D3-5461-4D62-ACA7-752C50E37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1F943461-BA2C-4C1E-B605-DD91634A02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8D65CE35-9507-4296-87F4-9DE3BD1BC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C09C73DE-89A9-4399-A92D-A9E4815BBD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769ED85D-816E-4017-8E8E-B598C51AD3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E1D7772-0F2D-4EEE-9DC7-5D31B4C2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8B0A57D-F4D8-4118-B7B3-3D8B65512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21DEE514-C820-47D9-A85F-6D61205CA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F4E47FC-1294-4F6D-BCE2-5B7F69EED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3823698-F934-4676-89A0-6E6741DC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2483272C-495D-4C6A-B475-4EF534D7E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1B2C5A65-DDAA-4B58-8562-9FC39A7EE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7CA4DDB9-0C15-48B6-8B77-844E0F305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D19C52F2-DC72-46BE-8609-6C60317FB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" name="그림 4">
            <a:extLst>
              <a:ext uri="{FF2B5EF4-FFF2-40B4-BE49-F238E27FC236}">
                <a16:creationId xmlns:a16="http://schemas.microsoft.com/office/drawing/2014/main" id="{309C9786-2B13-4690-A148-1449A6B0EA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71" r="-1" b="-1"/>
          <a:stretch/>
        </p:blipFill>
        <p:spPr>
          <a:xfrm>
            <a:off x="20" y="227"/>
            <a:ext cx="12191675" cy="685800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E67B768-463B-44DC-B9D8-586C6811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7860" cy="6858000"/>
          </a:xfrm>
          <a:prstGeom prst="rect">
            <a:avLst/>
          </a:prstGeom>
          <a:solidFill>
            <a:srgbClr val="000001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0F70719-FB48-41D4-BFFA-34AE379D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69719" y="1699589"/>
            <a:ext cx="3671786" cy="3467610"/>
            <a:chOff x="700573" y="1816768"/>
            <a:chExt cx="3671786" cy="346761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5EE703B-4C33-48C5-8EDA-74929BFED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0573" y="1816768"/>
              <a:ext cx="3671785" cy="502920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22">
              <a:extLst>
                <a:ext uri="{FF2B5EF4-FFF2-40B4-BE49-F238E27FC236}">
                  <a16:creationId xmlns:a16="http://schemas.microsoft.com/office/drawing/2014/main" id="{89CAEA7E-CCCD-4631-A8A3-54DDE2591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1975"/>
              <a:ext cx="315988" cy="27240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C86AB9B-95D9-4B9B-8636-07A25D0D8E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2734381A-069D-4255-9D85-AFD76D602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123" y="2358391"/>
            <a:ext cx="3498979" cy="2453676"/>
          </a:xfrm>
        </p:spPr>
        <p:txBody>
          <a:bodyPr>
            <a:normAutofit/>
          </a:bodyPr>
          <a:lstStyle/>
          <a:p>
            <a:r>
              <a:rPr lang="ko-KR" b="1">
                <a:latin typeface="BatangChe"/>
                <a:ea typeface="BatangChe"/>
              </a:rPr>
              <a:t>오쇼가츠란?</a:t>
            </a:r>
            <a:endParaRPr lang="ko-KR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2F380D-4D68-4AFE-B636-5C6F7946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297" y="803186"/>
            <a:ext cx="3032542" cy="524862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b="1">
                <a:solidFill>
                  <a:srgbClr val="FFFFFE"/>
                </a:solidFill>
                <a:latin typeface="BatangChe"/>
                <a:ea typeface="BatangChe"/>
              </a:rPr>
              <a:t>오쇼가츠 (お正月)</a:t>
            </a:r>
            <a:r>
              <a:rPr lang="ko-KR" altLang="en-US" b="1">
                <a:solidFill>
                  <a:srgbClr val="FFFFFE"/>
                </a:solidFill>
                <a:latin typeface="BatangChe"/>
                <a:ea typeface="BatangChe"/>
              </a:rPr>
              <a:t> 란 1월 1일~1월 3일 설날을 말하는것이며 일본의 연중행사 중 가장 중요한 명절을말한다. </a:t>
            </a:r>
            <a:endParaRPr lang="ko-KR" altLang="en-US" b="1">
              <a:solidFill>
                <a:srgbClr val="FFFFFE"/>
              </a:solidFill>
              <a:latin typeface="BatangChe"/>
              <a:ea typeface="BatangChe"/>
              <a:cs typeface="+mn-lt"/>
            </a:endParaRPr>
          </a:p>
          <a:p>
            <a:endParaRPr lang="ko-KR" altLang="en-US">
              <a:solidFill>
                <a:srgbClr val="FFFFFE"/>
              </a:solidFill>
              <a:latin typeface="BatangChe"/>
              <a:ea typeface="BatangChe"/>
            </a:endParaRPr>
          </a:p>
          <a:p>
            <a:endParaRPr lang="ko-KR">
              <a:solidFill>
                <a:srgbClr val="FFFF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894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831267-5CAE-41B8-A1CC-66FE1628A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43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9EE808-85F9-455B-B8F9-FBE90075F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89DCC09-ED44-478A-8F79-A02EBAF7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E2E2454-5C03-4173-B8FE-1AB94658D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2E8C684E-09F3-4317-A7D3-3D18C3593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5505EC4-4943-4963-98E8-69AF3FDF0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4562C7B8-8AFB-4DDB-B72F-284990D5C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3443E48-282C-4250-A466-0EC71FB9E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E1DA5A47-4EF3-4987-A0B2-0D48C0300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97C0249-6965-4479-85DD-65D339807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593CC77F-968A-4E39-A274-827827914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238E5CF-CAEC-4B5C-9DB6-A40F03FB3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BD96636-6E63-4D65-A35C-92653FC48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8D56D53D-1432-4D95-B0DD-3799916FD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15107AD-3A21-4847-8F6C-C40629276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74B4AC16-93AF-4037-B469-BD1BAB95C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57AEC385-0F84-4743-A483-0E9711446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90B47478-85F0-4BCA-9C98-48B633FD5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8F8E9C6-76DE-42DF-9CD7-B9789CDE1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60FFC41-5F89-4B42-913F-7FB178063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B956442-7A16-4B5B-908F-D69FC0A93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54D797E-632B-4287-907B-A96D2CCBF4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BF7D9703-D82B-498D-AA68-475F298FA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8D580F2-1EDA-4B5F-98EB-EF8F18E9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0F2EADF-2A67-482F-B290-DED5172B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9BCFDA0-B04D-4835-A135-02F8969F3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DD3C0B8-C176-40C2-93F5-670E2BAC7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7F726393-19F9-42FB-A0FA-4D080C69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ko-KR" altLang="en-US">
                <a:ea typeface="맑은 고딕"/>
              </a:rPr>
              <a:t>오쇼가츠</a:t>
            </a:r>
            <a:endParaRPr lang="ko-KR" altLang="en-US" dirty="0"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ED280D-2BED-4519-A5BB-D4DC91CBF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altLang="ko-KR" dirty="0">
                <a:latin typeface="BatangChe"/>
                <a:ea typeface="BatangChe"/>
              </a:rPr>
              <a:t> </a:t>
            </a:r>
            <a:r>
              <a:rPr lang="ko-KR" dirty="0">
                <a:latin typeface="BatangChe"/>
                <a:ea typeface="BatangChe"/>
              </a:rPr>
              <a:t> </a:t>
            </a:r>
            <a:r>
              <a:rPr lang="ko-KR">
                <a:latin typeface="BatangChe"/>
                <a:ea typeface="BatangChe"/>
              </a:rPr>
              <a:t>1) 하츠모데(初詣): 새 해를 맞이하며 건강과 행복을 기원하기 위해 절이나 신사에 참배하는 것</a:t>
            </a:r>
            <a:endParaRPr lang="ko-KR">
              <a:ea typeface="+mn-lt"/>
              <a:cs typeface="+mn-lt"/>
            </a:endParaRPr>
          </a:p>
          <a:p>
            <a:pPr marL="0" indent="0">
              <a:buNone/>
            </a:pPr>
            <a:r>
              <a:rPr lang="ko-KR">
                <a:latin typeface="BatangChe"/>
                <a:ea typeface="BatangChe"/>
              </a:rPr>
              <a:t>  2) 오세치(おせち)요리: 정월에 먹는 요리. 특히 찬합에 담</a:t>
            </a:r>
            <a:r>
              <a:rPr lang="ko-KR" dirty="0">
                <a:latin typeface="BatangChe"/>
                <a:ea typeface="BatangChe"/>
              </a:rPr>
              <a:t>긴 정월요리를 가리켜 오세치요리라고 함　</a:t>
            </a:r>
            <a:endParaRPr lang="ko-K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ko-KR">
                <a:latin typeface="BatangChe"/>
                <a:ea typeface="BatangChe"/>
              </a:rPr>
              <a:t>  3) 오조니(お雑煮): 일본식 떡국 </a:t>
            </a:r>
            <a:endParaRPr lang="ko-K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ko-KR">
                <a:latin typeface="BatangChe"/>
                <a:ea typeface="BatangChe"/>
              </a:rPr>
              <a:t>  4) 오토시다마(お年玉): 세뱃돈</a:t>
            </a:r>
            <a:endParaRPr lang="ko-KR" dirty="0">
              <a:ea typeface="+mn-lt"/>
              <a:cs typeface="+mn-lt"/>
            </a:endParaRPr>
          </a:p>
          <a:p>
            <a:endParaRPr lang="ko-KR" dirty="0">
              <a:ea typeface="+mn-lt"/>
              <a:cs typeface="+mn-lt"/>
            </a:endParaRPr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439245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376FE6E-3875-4BA3-BFD3-1C83AE033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DF80DFC-0DAA-4D9C-8708-26E7744A4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7E93B5CF-DC1B-4064-90CA-0640ACCBB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487309AD-9F54-464C-9D5C-F9150E22C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6BC9C62A-C653-4416-B29F-2B8637B75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8E22D742-5156-4D69-B462-2E99F39FF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D61B1907-60B8-4FC1-98EA-DEB3F1DAC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14EF8A0-ED07-4B22-8F80-7513143E7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550E6AEB-8B09-481B-B233-A8D35A885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BC1C3702-CA3C-4D58-AA87-0A1981493B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2B883B1C-B586-4A3F-9E1B-EF85AF6AF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9297B2A8-7568-46B9-ACCF-30568CF41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5C254FE3-EC1A-44F0-B752-2354791B6B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E16AC1BB-5503-4804-99EE-E958D42C3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60687E84-3245-4B30-9488-74D33E9E5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EDF0E227-412B-4AFB-952B-21EE1EC507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D0D51459-1816-4501-BFB8-11D89FCE7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EF2FE98-05EB-4725-ACCF-C52D5DF97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36AE0C8D-3882-4E4C-8B0A-D2BF187A0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26FB5F9D-B512-421F-8071-88C359958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C6E4F7F4-DB5A-47A2-8745-C154D0E938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65AB87A9-8B9A-4793-87D4-AE126DADD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67490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5E5FAF7A-78B4-45CA-9D57-EE9AC3362E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574" y="1437537"/>
            <a:ext cx="6106932" cy="3995678"/>
          </a:xfrm>
          <a:prstGeom prst="rect">
            <a:avLst/>
          </a:prstGeom>
          <a:ln w="9525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737607C9-4B59-4CB6-AE2D-C25102D55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62312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1458B88-1946-4006-9355-59CDC73C0B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E93D5CDB-D8FE-4E91-A168-F8A5603DC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1EE5B02-AD0B-4340-AD50-196911128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DCFA7316-D49F-4821-86D6-FC8BF695C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643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ko-KR" altLang="en-US" sz="4600"/>
              <a:t>세츠분</a:t>
            </a:r>
            <a:r>
              <a:rPr lang="en-US" altLang="ko-KR" sz="4600"/>
              <a:t>(</a:t>
            </a:r>
            <a:r>
              <a:rPr lang="ko-KR" altLang="en-US" sz="4600"/>
              <a:t>節分</a:t>
            </a:r>
            <a:r>
              <a:rPr lang="en-US" altLang="ko-KR" sz="46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885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9C69C8-E973-4E93-981D-F143C2DD1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b="1">
                <a:latin typeface="BatangChe"/>
                <a:ea typeface="BatangChe"/>
              </a:rPr>
              <a:t>세츠분(節分)</a:t>
            </a:r>
            <a:r>
              <a:rPr lang="ko-KR" altLang="en-US" b="1" dirty="0">
                <a:latin typeface="BatangChe"/>
                <a:ea typeface="BatangChe"/>
              </a:rPr>
              <a:t> </a:t>
            </a:r>
            <a:endParaRPr lang="ko-KR" dirty="0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EABC1F5-FB1D-4357-BB6A-6AE252CFE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40432" cy="42127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>
                <a:latin typeface="맑은 고딕"/>
                <a:ea typeface="맑은 고딕"/>
              </a:rPr>
              <a:t>세츠분이란 2월 3일 또는 2월 4일 입춘 전날 밤에 귀신을 쫓는 전통행사이다.</a:t>
            </a:r>
            <a:endParaRPr lang="ko-KR" altLang="en-US" dirty="0">
              <a:latin typeface="맑은 고딕"/>
              <a:ea typeface="맑은 고딕"/>
            </a:endParaRPr>
          </a:p>
          <a:p>
            <a:pPr marL="0" indent="0">
              <a:buNone/>
            </a:pPr>
            <a:endParaRPr lang="ko-KR" dirty="0">
              <a:latin typeface="BatangChe"/>
              <a:ea typeface="BatangChe"/>
            </a:endParaRPr>
          </a:p>
        </p:txBody>
      </p:sp>
      <p:pic>
        <p:nvPicPr>
          <p:cNvPr id="7" name="그림 7" descr="텍스트, 클립아트이(가) 표시된 사진&#10;&#10;자동 생성된 설명">
            <a:extLst>
              <a:ext uri="{FF2B5EF4-FFF2-40B4-BE49-F238E27FC236}">
                <a16:creationId xmlns:a16="http://schemas.microsoft.com/office/drawing/2014/main" id="{4386A49D-6A2A-43D9-8163-D7B058203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7023" y="1625658"/>
            <a:ext cx="6167251" cy="499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831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307EA7-7A73-4976-880D-CF3CBB537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b="1">
                <a:latin typeface="BatangChe"/>
                <a:ea typeface="BatangChe"/>
              </a:rPr>
              <a:t>세츠분(節分) </a:t>
            </a:r>
            <a:endParaRPr lang="ko-KR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BFA875-91BF-409F-804F-F1AAD7FA6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>
                <a:latin typeface="BatangChe"/>
                <a:ea typeface="BatangChe"/>
              </a:rPr>
              <a:t> 1) 입춘, 입하, 입추, 입동 중 입춘은 일 년의 시작으로 여겨 가장 중요시함 </a:t>
            </a:r>
            <a:endParaRPr lang="ko-KR">
              <a:ea typeface="+mn-lt"/>
              <a:cs typeface="+mn-lt"/>
            </a:endParaRPr>
          </a:p>
          <a:p>
            <a:r>
              <a:rPr lang="ko-KR">
                <a:latin typeface="BatangChe"/>
                <a:ea typeface="BatangChe"/>
              </a:rPr>
              <a:t>  2) 마메마키(豆まき): '귀신은 밖으로 복은 집안으로(鬼は外! 福は內!)'라고 외치며 집 안팎에 볶은 콩을 던져 귀신을 쫓는 의식</a:t>
            </a:r>
            <a:endParaRPr lang="ko-KR">
              <a:ea typeface="+mn-lt"/>
              <a:cs typeface="+mn-lt"/>
            </a:endParaRPr>
          </a:p>
          <a:p>
            <a:r>
              <a:rPr lang="ko-KR">
                <a:latin typeface="BatangChe"/>
                <a:ea typeface="BatangChe"/>
              </a:rPr>
              <a:t>  3) 야키카가시(やきかがし): 정어리 머리를 구워 호랑가시 나뭇잎에 붙여 방 입구마다 꽂아두는 의식. 악귀를 퇴치하려는 의미가 담김</a:t>
            </a:r>
            <a:endParaRPr lang="ko-KR">
              <a:ea typeface="+mn-lt"/>
              <a:cs typeface="+mn-lt"/>
            </a:endParaRPr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191794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F6CB0B-5A81-45A7-B94E-794927A5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b="1">
                <a:latin typeface="BatangChe"/>
                <a:ea typeface="BatangChe"/>
              </a:rPr>
              <a:t>하나미(花見)</a:t>
            </a:r>
            <a:endParaRPr lang="ko-KR"/>
          </a:p>
        </p:txBody>
      </p:sp>
      <p:pic>
        <p:nvPicPr>
          <p:cNvPr id="4" name="그림 4" descr="하늘, 실외, 물가, 일이(가) 표시된 사진&#10;&#10;자동 생성된 설명">
            <a:extLst>
              <a:ext uri="{FF2B5EF4-FFF2-40B4-BE49-F238E27FC236}">
                <a16:creationId xmlns:a16="http://schemas.microsoft.com/office/drawing/2014/main" id="{D275E99C-2BBA-49B2-819A-C88612119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0729" y="2039144"/>
            <a:ext cx="7534646" cy="4547754"/>
          </a:xfrm>
        </p:spPr>
      </p:pic>
    </p:spTree>
    <p:extLst>
      <p:ext uri="{BB962C8B-B14F-4D97-AF65-F5344CB8AC3E}">
        <p14:creationId xmlns:p14="http://schemas.microsoft.com/office/powerpoint/2010/main" val="127615707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Atlas</vt:lpstr>
      <vt:lpstr>              일본어와 일본사회                   일본의 문화</vt:lpstr>
      <vt:lpstr>목차</vt:lpstr>
      <vt:lpstr>오쇼가츠 (お正月)</vt:lpstr>
      <vt:lpstr>오쇼가츠란?</vt:lpstr>
      <vt:lpstr>오쇼가츠</vt:lpstr>
      <vt:lpstr>세츠분(節分)</vt:lpstr>
      <vt:lpstr>세츠분(節分) </vt:lpstr>
      <vt:lpstr>세츠분(節分) </vt:lpstr>
      <vt:lpstr>하나미(花見)</vt:lpstr>
      <vt:lpstr>하나미(花見) </vt:lpstr>
      <vt:lpstr>다나바타(七夕) </vt:lpstr>
      <vt:lpstr>단자쿠(短冊)</vt:lpstr>
      <vt:lpstr>도시노세(年末)</vt:lpstr>
      <vt:lpstr>도시노세(年末) </vt:lpstr>
      <vt:lpstr>일본의 전통의상</vt:lpstr>
      <vt:lpstr>일본의 전통문화</vt:lpstr>
      <vt:lpstr>가부키</vt:lpstr>
      <vt:lpstr>스모</vt:lpstr>
      <vt:lpstr>분라쿠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244</cp:revision>
  <dcterms:created xsi:type="dcterms:W3CDTF">2021-03-30T11:29:23Z</dcterms:created>
  <dcterms:modified xsi:type="dcterms:W3CDTF">2021-03-31T01:51:25Z</dcterms:modified>
</cp:coreProperties>
</file>