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70" r:id="rId11"/>
    <p:sldId id="271" r:id="rId12"/>
    <p:sldId id="272" r:id="rId13"/>
    <p:sldId id="282" r:id="rId14"/>
    <p:sldId id="275" r:id="rId15"/>
    <p:sldId id="277" r:id="rId16"/>
    <p:sldId id="279" r:id="rId17"/>
    <p:sldId id="280" r:id="rId18"/>
    <p:sldId id="281" r:id="rId19"/>
    <p:sldId id="278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7" autoAdjust="0"/>
    <p:restoredTop sz="94660"/>
  </p:normalViewPr>
  <p:slideViewPr>
    <p:cSldViewPr>
      <p:cViewPr varScale="1">
        <p:scale>
          <a:sx n="80" d="100"/>
          <a:sy n="80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일본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2010</c:v>
                </c:pt>
                <c:pt idx="2">
                  <c:v>2000</c:v>
                </c:pt>
                <c:pt idx="3">
                  <c:v>1990</c:v>
                </c:pt>
                <c:pt idx="4">
                  <c:v>1980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8.4</c:v>
                </c:pt>
                <c:pt idx="2">
                  <c:v>14.1</c:v>
                </c:pt>
                <c:pt idx="3">
                  <c:v>13.9</c:v>
                </c:pt>
                <c:pt idx="4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미국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2010</c:v>
                </c:pt>
                <c:pt idx="2">
                  <c:v>2000</c:v>
                </c:pt>
                <c:pt idx="3">
                  <c:v>1990</c:v>
                </c:pt>
                <c:pt idx="4">
                  <c:v>1980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24.6</c:v>
                </c:pt>
                <c:pt idx="1">
                  <c:v>22.8</c:v>
                </c:pt>
                <c:pt idx="2">
                  <c:v>30.6</c:v>
                </c:pt>
                <c:pt idx="3">
                  <c:v>26.7</c:v>
                </c:pt>
                <c:pt idx="4">
                  <c:v>25.8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중국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2010</c:v>
                </c:pt>
                <c:pt idx="2">
                  <c:v>2000</c:v>
                </c:pt>
                <c:pt idx="3">
                  <c:v>1990</c:v>
                </c:pt>
                <c:pt idx="4">
                  <c:v>1980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15.2</c:v>
                </c:pt>
                <c:pt idx="1">
                  <c:v>9.3000000000000007</c:v>
                </c:pt>
                <c:pt idx="2">
                  <c:v>3.6</c:v>
                </c:pt>
                <c:pt idx="3">
                  <c:v>1.8</c:v>
                </c:pt>
                <c:pt idx="4">
                  <c:v>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기타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2010</c:v>
                </c:pt>
                <c:pt idx="2">
                  <c:v>2000</c:v>
                </c:pt>
                <c:pt idx="3">
                  <c:v>1990</c:v>
                </c:pt>
                <c:pt idx="4">
                  <c:v>1980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54.6</c:v>
                </c:pt>
                <c:pt idx="1">
                  <c:v>59.5</c:v>
                </c:pt>
                <c:pt idx="2">
                  <c:v>51.7</c:v>
                </c:pt>
                <c:pt idx="3">
                  <c:v>57.6</c:v>
                </c:pt>
                <c:pt idx="4">
                  <c:v>61.6</c:v>
                </c:pt>
              </c:numCache>
            </c:numRef>
          </c:val>
        </c:ser>
        <c:overlap val="100"/>
        <c:axId val="80467840"/>
        <c:axId val="80469376"/>
      </c:barChart>
      <c:catAx>
        <c:axId val="80467840"/>
        <c:scaling>
          <c:orientation val="minMax"/>
        </c:scaling>
        <c:axPos val="l"/>
        <c:numFmt formatCode="General" sourceLinked="1"/>
        <c:tickLblPos val="nextTo"/>
        <c:crossAx val="80469376"/>
        <c:crosses val="autoZero"/>
        <c:auto val="1"/>
        <c:lblAlgn val="ctr"/>
        <c:lblOffset val="100"/>
      </c:catAx>
      <c:valAx>
        <c:axId val="80469376"/>
        <c:scaling>
          <c:orientation val="minMax"/>
        </c:scaling>
        <c:axPos val="b"/>
        <c:majorGridlines/>
        <c:numFmt formatCode="0%" sourceLinked="1"/>
        <c:tickLblPos val="nextTo"/>
        <c:crossAx val="80467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제1차 산업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38.200000000000003</c:v>
                </c:pt>
                <c:pt idx="1">
                  <c:v>46.7</c:v>
                </c:pt>
                <c:pt idx="2">
                  <c:v>55.7</c:v>
                </c:pt>
                <c:pt idx="3">
                  <c:v>59.7</c:v>
                </c:pt>
                <c:pt idx="4">
                  <c:v>65.7</c:v>
                </c:pt>
                <c:pt idx="5">
                  <c:v>68.8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제2차 산업 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29.2</c:v>
                </c:pt>
                <c:pt idx="1">
                  <c:v>34</c:v>
                </c:pt>
                <c:pt idx="2">
                  <c:v>33.300000000000004</c:v>
                </c:pt>
                <c:pt idx="3">
                  <c:v>33.200000000000003</c:v>
                </c:pt>
                <c:pt idx="4">
                  <c:v>29.1</c:v>
                </c:pt>
                <c:pt idx="5">
                  <c:v>27.1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제3차 산업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32.6</c:v>
                </c:pt>
                <c:pt idx="1">
                  <c:v>19.3</c:v>
                </c:pt>
                <c:pt idx="2">
                  <c:v>11</c:v>
                </c:pt>
                <c:pt idx="3">
                  <c:v>7.1</c:v>
                </c:pt>
                <c:pt idx="4">
                  <c:v>5.2</c:v>
                </c:pt>
                <c:pt idx="5">
                  <c:v>4.0999999999999996</c:v>
                </c:pt>
              </c:numCache>
            </c:numRef>
          </c:val>
        </c:ser>
        <c:overlap val="100"/>
        <c:axId val="104532608"/>
        <c:axId val="104534400"/>
      </c:barChart>
      <c:catAx>
        <c:axId val="104532608"/>
        <c:scaling>
          <c:orientation val="minMax"/>
        </c:scaling>
        <c:axPos val="b"/>
        <c:numFmt formatCode="General" sourceLinked="1"/>
        <c:tickLblPos val="nextTo"/>
        <c:crossAx val="104534400"/>
        <c:crosses val="autoZero"/>
        <c:auto val="1"/>
        <c:lblAlgn val="ctr"/>
        <c:lblOffset val="100"/>
      </c:catAx>
      <c:valAx>
        <c:axId val="104534400"/>
        <c:scaling>
          <c:orientation val="minMax"/>
        </c:scaling>
        <c:axPos val="l"/>
        <c:majorGridlines/>
        <c:numFmt formatCode="0%" sourceLinked="1"/>
        <c:tickLblPos val="nextTo"/>
        <c:crossAx val="104532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>
        <c:manualLayout>
          <c:xMode val="edge"/>
          <c:yMode val="edge"/>
          <c:x val="0.38684935764608375"/>
          <c:y val="6.04532292156607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통근 소요 시간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2시간 이상</c:v>
                </c:pt>
                <c:pt idx="1">
                  <c:v>1시간 30분~2시간 미만</c:v>
                </c:pt>
                <c:pt idx="2">
                  <c:v>1시간~1시간 30분 미만</c:v>
                </c:pt>
                <c:pt idx="3">
                  <c:v>45분~1시간 미만</c:v>
                </c:pt>
                <c:pt idx="4">
                  <c:v>30분~45분 미만</c:v>
                </c:pt>
                <c:pt idx="5">
                  <c:v>15분~30분</c:v>
                </c:pt>
                <c:pt idx="6">
                  <c:v>15분 미만</c:v>
                </c:pt>
                <c:pt idx="7">
                  <c:v>자택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29.1</c:v>
                </c:pt>
                <c:pt idx="1">
                  <c:v>30.3</c:v>
                </c:pt>
                <c:pt idx="2">
                  <c:v>14.8</c:v>
                </c:pt>
                <c:pt idx="3">
                  <c:v>12.1</c:v>
                </c:pt>
                <c:pt idx="4">
                  <c:v>9.5</c:v>
                </c:pt>
                <c:pt idx="5">
                  <c:v>2.4</c:v>
                </c:pt>
                <c:pt idx="6">
                  <c:v>0.5</c:v>
                </c:pt>
                <c:pt idx="7">
                  <c:v>1.4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346298726548054"/>
          <c:y val="0.2316669402732634"/>
          <c:w val="0.33715429668513658"/>
          <c:h val="0.66672573328593299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정규직 근로자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3333</c:v>
                </c:pt>
                <c:pt idx="1">
                  <c:v>3452</c:v>
                </c:pt>
                <c:pt idx="2">
                  <c:v>3805</c:v>
                </c:pt>
                <c:pt idx="3">
                  <c:v>3688</c:v>
                </c:pt>
                <c:pt idx="4">
                  <c:v>3410</c:v>
                </c:pt>
                <c:pt idx="5">
                  <c:v>3395</c:v>
                </c:pt>
                <c:pt idx="6">
                  <c:v>3374</c:v>
                </c:pt>
                <c:pt idx="7">
                  <c:v>3352</c:v>
                </c:pt>
                <c:pt idx="8">
                  <c:v>3340</c:v>
                </c:pt>
                <c:pt idx="9">
                  <c:v>3294</c:v>
                </c:pt>
                <c:pt idx="10">
                  <c:v>3278</c:v>
                </c:pt>
                <c:pt idx="11">
                  <c:v>3304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비정규직 근로자 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604</c:v>
                </c:pt>
                <c:pt idx="1">
                  <c:v>817</c:v>
                </c:pt>
                <c:pt idx="2">
                  <c:v>971</c:v>
                </c:pt>
                <c:pt idx="3" formatCode="#,##0">
                  <c:v>1225</c:v>
                </c:pt>
                <c:pt idx="4" formatCode="#,##0">
                  <c:v>1564</c:v>
                </c:pt>
                <c:pt idx="5" formatCode="#,##0">
                  <c:v>1727</c:v>
                </c:pt>
                <c:pt idx="6" formatCode="#,##0">
                  <c:v>1763</c:v>
                </c:pt>
                <c:pt idx="7" formatCode="#,##0">
                  <c:v>1811</c:v>
                </c:pt>
                <c:pt idx="8" formatCode="#,##0">
                  <c:v>1813</c:v>
                </c:pt>
                <c:pt idx="9" formatCode="#,##0">
                  <c:v>1906</c:v>
                </c:pt>
                <c:pt idx="10" formatCode="#,##0">
                  <c:v>1962</c:v>
                </c:pt>
                <c:pt idx="11" formatCode="#,##0">
                  <c:v>1980</c:v>
                </c:pt>
              </c:numCache>
            </c:numRef>
          </c:val>
        </c:ser>
        <c:overlap val="100"/>
        <c:axId val="49306624"/>
        <c:axId val="92692480"/>
      </c:barChart>
      <c:catAx>
        <c:axId val="49306624"/>
        <c:scaling>
          <c:orientation val="minMax"/>
        </c:scaling>
        <c:axPos val="b"/>
        <c:numFmt formatCode="General" sourceLinked="1"/>
        <c:tickLblPos val="nextTo"/>
        <c:crossAx val="92692480"/>
        <c:crosses val="autoZero"/>
        <c:auto val="1"/>
        <c:lblAlgn val="ctr"/>
        <c:lblOffset val="100"/>
      </c:catAx>
      <c:valAx>
        <c:axId val="92692480"/>
        <c:scaling>
          <c:orientation val="minMax"/>
        </c:scaling>
        <c:axPos val="l"/>
        <c:majorGridlines/>
        <c:numFmt formatCode="#,##0" sourceLinked="1"/>
        <c:tickLblPos val="nextTo"/>
        <c:crossAx val="49306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F5B3C-D300-44B7-99EB-DA84478117E3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8D11-6B85-4723-A110-A5D0540876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8D11-6B85-4723-A110-A5D0540876C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8464-FC69-40E3-B638-AFAD02623022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N\Desktop\15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전후 일본의 경제발전과 </a:t>
            </a:r>
            <a:r>
              <a:rPr lang="ko-KR" altLang="en-US" sz="2000" dirty="0" smtClean="0"/>
              <a:t>정치사회</a:t>
            </a:r>
            <a:endParaRPr lang="ko-KR" altLang="en-US" sz="2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일본어일본학과 </a:t>
            </a:r>
            <a:r>
              <a:rPr lang="en-US" altLang="ko-KR" sz="1800" dirty="0" smtClean="0"/>
              <a:t>22002137 </a:t>
            </a:r>
            <a:r>
              <a:rPr lang="ko-KR" altLang="en-US" sz="1800" dirty="0" smtClean="0"/>
              <a:t>이남진</a:t>
            </a:r>
            <a:endParaRPr lang="en-US" altLang="ko-KR" sz="1800" dirty="0" smtClean="0"/>
          </a:p>
          <a:p>
            <a:endParaRPr lang="ko-KR" altLang="en-US" sz="2000" dirty="0"/>
          </a:p>
        </p:txBody>
      </p:sp>
      <p:pic>
        <p:nvPicPr>
          <p:cNvPr id="3074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일본의 </a:t>
            </a:r>
            <a:r>
              <a:rPr lang="ko-KR" altLang="en-US" sz="2000" dirty="0" smtClean="0"/>
              <a:t>기업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특성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일본적 경영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방식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정부와의 협조적 연계</a:t>
            </a:r>
            <a:endParaRPr lang="en-US" altLang="ko-KR" sz="1800" dirty="0" smtClean="0"/>
          </a:p>
          <a:p>
            <a:r>
              <a:rPr lang="ko-KR" altLang="en-US" sz="1800" dirty="0" smtClean="0"/>
              <a:t>일본 </a:t>
            </a:r>
            <a:r>
              <a:rPr lang="ko-KR" altLang="en-US" sz="1800" dirty="0" smtClean="0"/>
              <a:t>경제 </a:t>
            </a:r>
            <a:r>
              <a:rPr lang="en-US" altLang="ko-KR" sz="1800" dirty="0" smtClean="0"/>
              <a:t>· </a:t>
            </a:r>
            <a:r>
              <a:rPr lang="ko-KR" altLang="en-US" sz="1800" dirty="0" smtClean="0"/>
              <a:t>기업 </a:t>
            </a:r>
            <a:r>
              <a:rPr lang="en-US" altLang="ko-KR" sz="1800" dirty="0" smtClean="0"/>
              <a:t>= ‘</a:t>
            </a:r>
            <a:r>
              <a:rPr lang="ko-KR" altLang="en-US" sz="1800" dirty="0" smtClean="0"/>
              <a:t>일본 주식회사</a:t>
            </a:r>
            <a:r>
              <a:rPr lang="en-US" altLang="ko-KR" sz="1800" dirty="0" smtClean="0"/>
              <a:t>’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ko-KR" altLang="en-US" sz="1500" dirty="0" smtClean="0"/>
              <a:t>   </a:t>
            </a:r>
            <a:endParaRPr lang="en-US" altLang="ko-KR" sz="1800" dirty="0" smtClean="0"/>
          </a:p>
          <a:p>
            <a:pPr>
              <a:buNone/>
            </a:pPr>
            <a:endParaRPr lang="ko-KR" altLang="en-US" sz="1800" dirty="0"/>
          </a:p>
        </p:txBody>
      </p:sp>
      <p:pic>
        <p:nvPicPr>
          <p:cNvPr id="1026" name="Picture 2" descr="C:\Users\IN\Deskto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6507163" cy="2562225"/>
          </a:xfrm>
          <a:prstGeom prst="rect">
            <a:avLst/>
          </a:prstGeom>
          <a:noFill/>
        </p:spPr>
      </p:pic>
      <p:pic>
        <p:nvPicPr>
          <p:cNvPr id="1027" name="Picture 3" descr="C:\Users\IN\Desktop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643182"/>
            <a:ext cx="1000132" cy="816775"/>
          </a:xfrm>
          <a:prstGeom prst="rect">
            <a:avLst/>
          </a:prstGeom>
          <a:noFill/>
        </p:spPr>
      </p:pic>
      <p:pic>
        <p:nvPicPr>
          <p:cNvPr id="1028" name="Picture 4" descr="C:\Users\IN\Desktop\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876"/>
            <a:ext cx="642942" cy="553645"/>
          </a:xfrm>
          <a:prstGeom prst="rect">
            <a:avLst/>
          </a:prstGeom>
          <a:noFill/>
        </p:spPr>
      </p:pic>
      <p:pic>
        <p:nvPicPr>
          <p:cNvPr id="1029" name="Picture 5" descr="C:\Users\IN\Desktop\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357694"/>
            <a:ext cx="2000264" cy="253158"/>
          </a:xfrm>
          <a:prstGeom prst="rect">
            <a:avLst/>
          </a:prstGeom>
          <a:noFill/>
        </p:spPr>
      </p:pic>
      <p:pic>
        <p:nvPicPr>
          <p:cNvPr id="1030" name="Picture 6" descr="C:\Users\IN\Desktop\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714884"/>
            <a:ext cx="2092168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일본적 </a:t>
            </a:r>
            <a:r>
              <a:rPr lang="ko-KR" altLang="en-US" sz="2000" dirty="0" smtClean="0"/>
              <a:t>경영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안전 기반을 구축</a:t>
            </a:r>
            <a:endParaRPr lang="en-US" altLang="ko-KR" sz="1800" dirty="0" smtClean="0"/>
          </a:p>
          <a:p>
            <a:r>
              <a:rPr lang="ko-KR" altLang="en-US" sz="1800" dirty="0" smtClean="0"/>
              <a:t>효율적인 생산을 실현</a:t>
            </a:r>
            <a:endParaRPr lang="en-US" altLang="ko-KR" sz="1800" dirty="0" smtClean="0"/>
          </a:p>
        </p:txBody>
      </p:sp>
      <p:pic>
        <p:nvPicPr>
          <p:cNvPr id="16386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7" y="5572140"/>
            <a:ext cx="2345363" cy="128586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5786446" y="4500570"/>
            <a:ext cx="228601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571868" y="2143116"/>
            <a:ext cx="228601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14810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종신고용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연공서열</a:t>
            </a:r>
            <a:endParaRPr lang="en-US" altLang="ko-KR" dirty="0" smtClean="0"/>
          </a:p>
        </p:txBody>
      </p:sp>
      <p:sp>
        <p:nvSpPr>
          <p:cNvPr id="17" name="타원 16"/>
          <p:cNvSpPr/>
          <p:nvPr/>
        </p:nvSpPr>
        <p:spPr>
          <a:xfrm>
            <a:off x="1285852" y="4500570"/>
            <a:ext cx="228601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47148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기업 내 조합</a:t>
            </a: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643306" y="3643314"/>
            <a:ext cx="221457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214810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일본경영</a:t>
            </a:r>
            <a:endParaRPr lang="en-US" altLang="ko-KR" dirty="0" smtClean="0"/>
          </a:p>
        </p:txBody>
      </p:sp>
      <p:cxnSp>
        <p:nvCxnSpPr>
          <p:cNvPr id="26" name="직선 연결선 25"/>
          <p:cNvCxnSpPr/>
          <p:nvPr/>
        </p:nvCxnSpPr>
        <p:spPr>
          <a:xfrm rot="5400000">
            <a:off x="4393405" y="332184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3428992" y="435769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715008" y="435769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근로자의 여러 문제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전통적 수직사회의 붕괴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여성의 사회 진출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직업의 </a:t>
            </a:r>
            <a:r>
              <a:rPr lang="ko-KR" altLang="en-US" sz="1800" dirty="0" smtClean="0"/>
              <a:t>다양화 등 큰 변화</a:t>
            </a:r>
            <a:endParaRPr lang="en-US" altLang="ko-KR" sz="1800" dirty="0" smtClean="0"/>
          </a:p>
          <a:p>
            <a:r>
              <a:rPr lang="ko-KR" altLang="en-US" sz="1800" dirty="0" smtClean="0"/>
              <a:t>합리적인 사회로 변화 </a:t>
            </a:r>
            <a:r>
              <a:rPr lang="ko-KR" altLang="en-US" sz="1800" dirty="0" smtClean="0"/>
              <a:t>→ </a:t>
            </a:r>
            <a:r>
              <a:rPr lang="ko-KR" altLang="en-US" sz="1800" dirty="0" err="1" smtClean="0"/>
              <a:t>과로사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혼잡한 출퇴근 시간 </a:t>
            </a:r>
            <a:r>
              <a:rPr lang="ko-KR" altLang="en-US" sz="1800" dirty="0" smtClean="0"/>
              <a:t>등 다양한 문제</a:t>
            </a:r>
            <a:endParaRPr lang="en-US" altLang="ko-KR" sz="18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ko-KR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557214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코로나</a:t>
            </a:r>
            <a:r>
              <a:rPr lang="en-US" altLang="ko-KR" dirty="0" smtClean="0"/>
              <a:t>19 </a:t>
            </a:r>
            <a:r>
              <a:rPr lang="ko-KR" altLang="en-US" dirty="0" smtClean="0"/>
              <a:t>마스크 쓰고 출근하는 도쿄 시민들</a:t>
            </a:r>
            <a:r>
              <a:rPr lang="en-US" altLang="ko-KR" dirty="0" smtClean="0"/>
              <a:t>)</a:t>
            </a:r>
          </a:p>
        </p:txBody>
      </p:sp>
      <p:pic>
        <p:nvPicPr>
          <p:cNvPr id="5123" name="Picture 3" descr="C:\Users\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4572032" cy="30450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다양해지는 취업 형태</a:t>
            </a:r>
            <a:endParaRPr lang="ko-KR" altLang="en-US" sz="2000" dirty="0"/>
          </a:p>
        </p:txBody>
      </p:sp>
      <p:pic>
        <p:nvPicPr>
          <p:cNvPr id="4" name="Picture 8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6" y="5572140"/>
            <a:ext cx="2345364" cy="1285860"/>
          </a:xfrm>
          <a:prstGeom prst="rect">
            <a:avLst/>
          </a:prstGeom>
          <a:noFill/>
        </p:spPr>
      </p:pic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종신고용제가 적용되지 않는 노동자층이 증가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비정규고용자층</a:t>
            </a:r>
            <a:r>
              <a:rPr lang="en-US" altLang="ko-KR" sz="1800" dirty="0" smtClean="0"/>
              <a:t>)</a:t>
            </a:r>
          </a:p>
          <a:p>
            <a:r>
              <a:rPr lang="en-US" altLang="ko-KR" sz="1800" dirty="0" smtClean="0"/>
              <a:t>1989</a:t>
            </a:r>
            <a:r>
              <a:rPr lang="ko-KR" altLang="en-US" sz="1800" dirty="0" smtClean="0"/>
              <a:t>년 </a:t>
            </a:r>
            <a:r>
              <a:rPr lang="ko-KR" altLang="en-US" sz="1800" dirty="0" err="1" smtClean="0"/>
              <a:t>비정규직</a:t>
            </a:r>
            <a:r>
              <a:rPr lang="ko-KR" altLang="en-US" sz="1800" dirty="0" smtClean="0"/>
              <a:t> 비율 </a:t>
            </a:r>
            <a:r>
              <a:rPr lang="en-US" altLang="ko-KR" sz="1800" dirty="0" smtClean="0"/>
              <a:t>20.3%</a:t>
            </a:r>
            <a:endParaRPr lang="ko-KR" altLang="en-US" sz="1800" dirty="0" smtClean="0"/>
          </a:p>
          <a:p>
            <a:r>
              <a:rPr lang="en-US" altLang="ko-KR" sz="1800" dirty="0" smtClean="0"/>
              <a:t>2019</a:t>
            </a:r>
            <a:r>
              <a:rPr lang="ko-KR" altLang="en-US" sz="1800" dirty="0" smtClean="0"/>
              <a:t>년 </a:t>
            </a:r>
            <a:r>
              <a:rPr lang="ko-KR" altLang="en-US" sz="1800" dirty="0" err="1" smtClean="0"/>
              <a:t>비정규직</a:t>
            </a:r>
            <a:r>
              <a:rPr lang="ko-KR" altLang="en-US" sz="1800" dirty="0" smtClean="0"/>
              <a:t> 비율 </a:t>
            </a:r>
            <a:r>
              <a:rPr lang="en-US" altLang="ko-KR" sz="1800" dirty="0" smtClean="0"/>
              <a:t>37.9</a:t>
            </a:r>
            <a:r>
              <a:rPr lang="en-US" altLang="ko-KR" sz="1800" dirty="0" smtClean="0"/>
              <a:t>%</a:t>
            </a:r>
          </a:p>
          <a:p>
            <a:r>
              <a:rPr lang="ko-KR" altLang="en-US" sz="1800" dirty="0" smtClean="0"/>
              <a:t>일본 고용자 수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임원 제외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1,464</a:t>
            </a:r>
            <a:r>
              <a:rPr lang="ko-KR" altLang="en-US" sz="1800" dirty="0" smtClean="0"/>
              <a:t>만 명 증가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     → 하지만 </a:t>
            </a:r>
            <a:r>
              <a:rPr lang="en-US" altLang="ko-KR" sz="1800" dirty="0" smtClean="0"/>
              <a:t>90% </a:t>
            </a:r>
            <a:r>
              <a:rPr lang="ko-KR" altLang="en-US" sz="1800" dirty="0" smtClean="0"/>
              <a:t>이상이 파트타임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계약직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파견 사원 등 </a:t>
            </a:r>
            <a:r>
              <a:rPr lang="ko-KR" altLang="en-US" sz="1800" dirty="0" err="1" smtClean="0"/>
              <a:t>비정규직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(</a:t>
            </a:r>
            <a:r>
              <a:rPr lang="ko-KR" altLang="en-US" sz="1800" dirty="0" smtClean="0"/>
              <a:t>출처 </a:t>
            </a:r>
            <a:r>
              <a:rPr lang="en-US" altLang="ko-KR" sz="1800" dirty="0" smtClean="0"/>
              <a:t>– </a:t>
            </a:r>
            <a:r>
              <a:rPr lang="ko-KR" altLang="en-US" sz="1800" dirty="0" smtClean="0"/>
              <a:t>한국노동연구원</a:t>
            </a:r>
            <a:r>
              <a:rPr lang="en-US" altLang="ko-KR" sz="1800" dirty="0" smtClean="0"/>
              <a:t>) </a:t>
            </a:r>
          </a:p>
          <a:p>
            <a:pPr>
              <a:buNone/>
            </a:pPr>
            <a:endParaRPr lang="en-US" altLang="ko-KR" sz="1800" dirty="0" smtClean="0"/>
          </a:p>
          <a:p>
            <a:r>
              <a:rPr lang="en-US" altLang="ko-KR" sz="1800" dirty="0" smtClean="0"/>
              <a:t> </a:t>
            </a:r>
            <a:r>
              <a:rPr lang="ko-KR" altLang="en-US" sz="1800" dirty="0" smtClean="0"/>
              <a:t>고용구조에 관한 실태조사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취업형태의 다양화에 관한 종합실태조사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5125" name="Picture 5" descr="C:\Users\IN\Desktop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4286256"/>
            <a:ext cx="6794303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6" y="5572140"/>
            <a:ext cx="2345364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여성의 </a:t>
            </a:r>
            <a:r>
              <a:rPr lang="ko-KR" altLang="en-US" sz="2000" dirty="0" smtClean="0"/>
              <a:t>사회 진출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전후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여성의 사회 진출이 증가</a:t>
            </a:r>
            <a:endParaRPr lang="en-US" altLang="ko-KR" sz="1800" dirty="0" smtClean="0"/>
          </a:p>
          <a:p>
            <a:r>
              <a:rPr lang="ko-KR" altLang="en-US" sz="1800" dirty="0" smtClean="0"/>
              <a:t>특히 젊은 층의 여성들이 직업을 가지는 일이 증가</a:t>
            </a:r>
            <a:endParaRPr lang="ko-KR" altLang="en-US" sz="1800" dirty="0"/>
          </a:p>
        </p:txBody>
      </p:sp>
      <p:pic>
        <p:nvPicPr>
          <p:cNvPr id="6146" name="Picture 2" descr="C:\Users\IN\Desktop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5320430" cy="24288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492919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일본 통계국 노동력조사 </a:t>
            </a:r>
            <a:r>
              <a:rPr lang="en-US" altLang="ko-KR" dirty="0" smtClean="0"/>
              <a:t>2018)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통근 </a:t>
            </a:r>
            <a:r>
              <a:rPr lang="ko-KR" altLang="en-US" sz="2000" dirty="0" smtClean="0"/>
              <a:t>러시아워</a:t>
            </a:r>
            <a:endParaRPr lang="ko-KR" altLang="en-US" sz="20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6211669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총무성</a:t>
            </a:r>
            <a:r>
              <a:rPr lang="ko-KR" altLang="en-US" dirty="0" smtClean="0"/>
              <a:t> 통계국 </a:t>
            </a:r>
            <a:r>
              <a:rPr lang="en-US" altLang="ko-KR" dirty="0" smtClean="0"/>
              <a:t>『</a:t>
            </a:r>
            <a:r>
              <a:rPr lang="ko-KR" altLang="en-US" dirty="0" smtClean="0"/>
              <a:t>사회생활 기본조사보고</a:t>
            </a:r>
            <a:r>
              <a:rPr lang="en-US" altLang="ko-KR" dirty="0" smtClean="0"/>
              <a:t>』 2011)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21442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아침 </a:t>
            </a:r>
            <a:r>
              <a:rPr lang="en-US" altLang="ko-KR" dirty="0" smtClean="0"/>
              <a:t>7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~9</a:t>
            </a:r>
            <a:r>
              <a:rPr lang="ko-KR" altLang="en-US" dirty="0" smtClean="0"/>
              <a:t>시경이 가장 혼잡하여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시간대를 러시아워라고 부름</a:t>
            </a:r>
            <a:endParaRPr lang="ko-KR" altLang="en-US" dirty="0"/>
          </a:p>
        </p:txBody>
      </p:sp>
      <p:pic>
        <p:nvPicPr>
          <p:cNvPr id="6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과로사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일본의 </a:t>
            </a:r>
            <a:r>
              <a:rPr lang="ko-KR" altLang="en-US" sz="1800" dirty="0" err="1" smtClean="0"/>
              <a:t>과로사는</a:t>
            </a:r>
            <a:r>
              <a:rPr lang="ko-KR" altLang="en-US" sz="1800" dirty="0" smtClean="0"/>
              <a:t> 세계적으로 유명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  <p:pic>
        <p:nvPicPr>
          <p:cNvPr id="1026" name="Picture 2" descr="C:\Users\IN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143116"/>
            <a:ext cx="7417361" cy="3786214"/>
          </a:xfrm>
          <a:prstGeom prst="rect">
            <a:avLst/>
          </a:prstGeom>
          <a:noFill/>
        </p:spPr>
      </p:pic>
      <p:pic>
        <p:nvPicPr>
          <p:cNvPr id="5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실업자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불안정 고용이 계속 증가 </a:t>
            </a:r>
            <a:r>
              <a:rPr lang="en-US" altLang="ko-KR" sz="1800" dirty="0" smtClean="0"/>
              <a:t>= </a:t>
            </a:r>
            <a:r>
              <a:rPr lang="ko-KR" altLang="en-US" sz="1800" dirty="0" smtClean="0"/>
              <a:t>실업자 증가</a:t>
            </a:r>
            <a:endParaRPr lang="ko-KR" altLang="en-US" sz="1800" dirty="0"/>
          </a:p>
        </p:txBody>
      </p:sp>
      <p:pic>
        <p:nvPicPr>
          <p:cNvPr id="4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5" y="5572140"/>
            <a:ext cx="2345365" cy="1285860"/>
          </a:xfrm>
          <a:prstGeom prst="rect">
            <a:avLst/>
          </a:prstGeom>
          <a:noFill/>
        </p:spPr>
      </p:pic>
      <p:pic>
        <p:nvPicPr>
          <p:cNvPr id="4098" name="Picture 2" descr="C:\Users\IN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5357850" cy="3678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78645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오피니언</a:t>
            </a:r>
            <a:r>
              <a:rPr lang="ko-KR" altLang="en-US" dirty="0" smtClean="0"/>
              <a:t> 뉴스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김송현 기자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워킹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푸어</a:t>
            </a:r>
            <a:endParaRPr lang="ko-KR" altLang="en-US" sz="20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9144000" cy="37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6211669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총무성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『</a:t>
            </a:r>
            <a:r>
              <a:rPr lang="ko-KR" altLang="en-US" dirty="0" smtClean="0"/>
              <a:t>노동력 조사</a:t>
            </a:r>
            <a:r>
              <a:rPr lang="en-US" altLang="ko-KR" dirty="0" smtClean="0"/>
              <a:t>』)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정규고용과 비정규고용 노동자의 추이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만 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일을 함에도 </a:t>
            </a:r>
            <a:r>
              <a:rPr lang="ko-KR" altLang="en-US" dirty="0" smtClean="0"/>
              <a:t>불구하고 가난한</a:t>
            </a:r>
            <a:r>
              <a:rPr lang="ko-KR" altLang="en-US" dirty="0" smtClean="0"/>
              <a:t> </a:t>
            </a:r>
            <a:r>
              <a:rPr lang="ko-KR" altLang="en-US" dirty="0" smtClean="0"/>
              <a:t>사람들</a:t>
            </a:r>
            <a:r>
              <a:rPr lang="en-US" altLang="ko-KR" dirty="0" smtClean="0"/>
              <a:t> = </a:t>
            </a:r>
            <a:r>
              <a:rPr lang="ko-KR" altLang="en-US" dirty="0" smtClean="0"/>
              <a:t>근로빈곤층</a:t>
            </a:r>
            <a:endParaRPr lang="ko-KR" altLang="en-US" dirty="0"/>
          </a:p>
        </p:txBody>
      </p:sp>
      <p:pic>
        <p:nvPicPr>
          <p:cNvPr id="9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일본인의 근로시간</a:t>
            </a:r>
            <a:endParaRPr lang="ko-KR" altLang="en-US" sz="2000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5972188" cy="21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62"/>
                <a:gridCol w="3165697"/>
                <a:gridCol w="1990729"/>
              </a:tblGrid>
              <a:tr h="422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멕시코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2,226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위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한국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2,090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그리스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2,034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칠레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2,029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러시아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1,982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71472" y="4572008"/>
          <a:ext cx="5929355" cy="50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46"/>
                <a:gridCol w="3182857"/>
                <a:gridCol w="1976452"/>
              </a:tblGrid>
              <a:tr h="5086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15</a:t>
                      </a:r>
                      <a:r>
                        <a:rPr lang="ko-KR" altLang="en-US" dirty="0" smtClean="0"/>
                        <a:t>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1,745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28638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OECD</a:t>
            </a:r>
            <a:r>
              <a:rPr lang="ko-KR" altLang="en-US" dirty="0" smtClean="0"/>
              <a:t> 「</a:t>
            </a:r>
            <a:r>
              <a:rPr lang="en-US" altLang="ko-KR" dirty="0" smtClean="0"/>
              <a:t>Average annual hours actually worked per worker</a:t>
            </a:r>
            <a:r>
              <a:rPr lang="ko-KR" altLang="en-US" dirty="0" smtClean="0"/>
              <a:t>」 </a:t>
            </a:r>
            <a:r>
              <a:rPr lang="en-US" altLang="ko-KR" dirty="0" smtClean="0"/>
              <a:t>(2012)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171448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근로시간의 비교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>
            <a:off x="571472" y="178592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128586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1990</a:t>
            </a:r>
            <a:r>
              <a:rPr lang="ko-KR" altLang="en-US" dirty="0" smtClean="0"/>
              <a:t>년 조사에서는 </a:t>
            </a:r>
            <a:r>
              <a:rPr lang="en-US" altLang="ko-KR" dirty="0" smtClean="0"/>
              <a:t>2,031</a:t>
            </a:r>
            <a:r>
              <a:rPr lang="ko-KR" altLang="en-US" dirty="0" smtClean="0"/>
              <a:t>시간으로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과거보다 여가시간이 증가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목차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1800" dirty="0" smtClean="0"/>
              <a:t>전후 일본</a:t>
            </a:r>
            <a:endParaRPr lang="en-US" altLang="ko-KR" sz="1800" dirty="0" smtClean="0"/>
          </a:p>
          <a:p>
            <a:r>
              <a:rPr lang="ko-KR" altLang="en-US" sz="1800" dirty="0" smtClean="0"/>
              <a:t>메이지 </a:t>
            </a:r>
            <a:r>
              <a:rPr lang="ko-KR" altLang="en-US" sz="1800" dirty="0" smtClean="0"/>
              <a:t>유신과 제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 후의 개혁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</a:t>
            </a:r>
            <a:r>
              <a:rPr lang="ko-KR" altLang="en-US" sz="1800" dirty="0" smtClean="0"/>
              <a:t>정치</a:t>
            </a:r>
            <a:endParaRPr lang="en-US" altLang="ko-KR" sz="1800" dirty="0" smtClean="0"/>
          </a:p>
          <a:p>
            <a:r>
              <a:rPr lang="ko-KR" altLang="en-US" sz="1800" dirty="0" smtClean="0"/>
              <a:t>제도</a:t>
            </a:r>
            <a:endParaRPr lang="en-US" altLang="ko-KR" sz="1800" dirty="0" smtClean="0"/>
          </a:p>
          <a:p>
            <a:r>
              <a:rPr lang="ko-KR" altLang="en-US" sz="1800" dirty="0" smtClean="0"/>
              <a:t>현대 </a:t>
            </a:r>
            <a:r>
              <a:rPr lang="ko-KR" altLang="en-US" sz="1800" dirty="0" smtClean="0"/>
              <a:t>정치에 이르는 길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궤적</a:t>
            </a:r>
            <a:r>
              <a:rPr lang="en-US" altLang="ko-KR" sz="1800" dirty="0" smtClean="0"/>
              <a:t>)</a:t>
            </a:r>
          </a:p>
          <a:p>
            <a:r>
              <a:rPr lang="ko-KR" altLang="en-US" sz="1800" dirty="0" smtClean="0"/>
              <a:t>일본의 산업 구조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기업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경영</a:t>
            </a:r>
            <a:endParaRPr lang="en-US" altLang="ko-KR" sz="1800" dirty="0" smtClean="0"/>
          </a:p>
          <a:p>
            <a:r>
              <a:rPr lang="ko-KR" altLang="en-US" sz="1800" dirty="0" smtClean="0"/>
              <a:t>근로자의 여러 문제</a:t>
            </a:r>
            <a:endParaRPr lang="en-US" altLang="ko-KR" sz="1800" dirty="0" smtClean="0"/>
          </a:p>
          <a:p>
            <a:r>
              <a:rPr lang="ko-KR" altLang="en-US" sz="1800" dirty="0" smtClean="0"/>
              <a:t>다양해지는 취업 형태</a:t>
            </a:r>
            <a:endParaRPr lang="en-US" altLang="ko-KR" sz="1800" dirty="0" smtClean="0"/>
          </a:p>
          <a:p>
            <a:r>
              <a:rPr lang="ko-KR" altLang="en-US" sz="1800" dirty="0" smtClean="0"/>
              <a:t>여성의 사회 진출</a:t>
            </a:r>
            <a:endParaRPr lang="en-US" altLang="ko-KR" sz="1800" dirty="0" smtClean="0"/>
          </a:p>
          <a:p>
            <a:r>
              <a:rPr lang="ko-KR" altLang="en-US" sz="1800" dirty="0" smtClean="0"/>
              <a:t>통근 러시아워</a:t>
            </a:r>
            <a:endParaRPr lang="en-US" altLang="ko-KR" sz="1800" dirty="0" smtClean="0"/>
          </a:p>
          <a:p>
            <a:r>
              <a:rPr lang="ko-KR" altLang="en-US" sz="2000" dirty="0" err="1" smtClean="0"/>
              <a:t>과로사</a:t>
            </a:r>
            <a:endParaRPr lang="en-US" altLang="ko-KR" sz="2000" dirty="0" smtClean="0"/>
          </a:p>
          <a:p>
            <a:r>
              <a:rPr lang="ko-KR" altLang="en-US" sz="2000" dirty="0" smtClean="0"/>
              <a:t>실업자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워킹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푸어</a:t>
            </a:r>
            <a:endParaRPr lang="en-US" altLang="ko-KR" sz="2000" dirty="0" smtClean="0"/>
          </a:p>
          <a:p>
            <a:r>
              <a:rPr lang="ko-KR" altLang="en-US" sz="2000" dirty="0" smtClean="0"/>
              <a:t>일본인의 근로시간</a:t>
            </a:r>
            <a:endParaRPr lang="en-US" altLang="ko-KR" sz="2000" dirty="0" smtClean="0"/>
          </a:p>
        </p:txBody>
      </p:sp>
      <p:pic>
        <p:nvPicPr>
          <p:cNvPr id="4098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6" y="5572140"/>
            <a:ext cx="2345364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</a:t>
            </a:r>
            <a:r>
              <a:rPr lang="ko-KR" altLang="en-US" sz="2000" dirty="0" smtClean="0"/>
              <a:t>감사합니다</a:t>
            </a:r>
            <a:r>
              <a:rPr lang="en-US" altLang="ko-KR" sz="2000" dirty="0" smtClean="0">
                <a:sym typeface="Wingdings" pitchFamily="2" charset="2"/>
              </a:rPr>
              <a:t>:)</a:t>
            </a:r>
            <a:endParaRPr lang="ko-KR" altLang="en-US" sz="2000" dirty="0"/>
          </a:p>
        </p:txBody>
      </p:sp>
      <p:pic>
        <p:nvPicPr>
          <p:cNvPr id="21506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전후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일본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>1945</a:t>
            </a:r>
            <a:r>
              <a:rPr lang="ko-KR" altLang="en-US" sz="1800" dirty="0" smtClean="0"/>
              <a:t>년 포츠담 선언 이후 현대 일본의 역사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포츠담 선언의 발효에 따라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일본의 </a:t>
            </a:r>
            <a:r>
              <a:rPr lang="en-US" altLang="ko-KR" sz="1800" dirty="0" smtClean="0"/>
              <a:t>GHQ</a:t>
            </a:r>
            <a:r>
              <a:rPr lang="ko-KR" altLang="en-US" sz="1800" dirty="0" smtClean="0"/>
              <a:t>의 통치가 시작</a:t>
            </a:r>
            <a:r>
              <a:rPr lang="en-US" altLang="ko-KR" sz="1800" dirty="0" smtClean="0"/>
              <a:t> </a:t>
            </a:r>
          </a:p>
        </p:txBody>
      </p:sp>
      <p:pic>
        <p:nvPicPr>
          <p:cNvPr id="5122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pic>
        <p:nvPicPr>
          <p:cNvPr id="4" name="Picture 2" descr="C:\Users\IN\Desktop\P6ITLWHEHGSHSSTJXVKHWNS6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143272" cy="23203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35769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독일 포츠담 </a:t>
            </a:r>
            <a:r>
              <a:rPr lang="ko-KR" altLang="en-US" dirty="0" err="1" smtClean="0"/>
              <a:t>체칠리엔호프</a:t>
            </a:r>
            <a:r>
              <a:rPr lang="ko-KR" altLang="en-US" dirty="0" smtClean="0"/>
              <a:t> 궁전에서 </a:t>
            </a:r>
            <a:r>
              <a:rPr lang="en-US" altLang="ko-KR" dirty="0" smtClean="0"/>
              <a:t>1945</a:t>
            </a:r>
            <a:r>
              <a:rPr lang="ko-KR" altLang="en-US" dirty="0" smtClean="0"/>
              <a:t>년부터 열린 미국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영국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소련 세 나라 정상의 회담 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565528"/>
            <a:ext cx="2357422" cy="129247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메이지 </a:t>
            </a:r>
            <a:r>
              <a:rPr lang="ko-KR" altLang="en-US" sz="2000" dirty="0" smtClean="0"/>
              <a:t>유신과 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세계대전 후의 개혁</a:t>
            </a:r>
            <a:endParaRPr lang="ko-KR" altLang="en-US" sz="2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>
                <a:latin typeface="+mj-lt"/>
              </a:rPr>
              <a:t>메이지 유신과 전후 개혁 </a:t>
            </a:r>
            <a:r>
              <a:rPr lang="en-US" altLang="ko-KR" sz="1800" dirty="0" smtClean="0">
                <a:latin typeface="+mj-lt"/>
              </a:rPr>
              <a:t>· </a:t>
            </a:r>
            <a:r>
              <a:rPr lang="ko-KR" altLang="en-US" sz="1800" dirty="0" smtClean="0">
                <a:latin typeface="+mj-lt"/>
              </a:rPr>
              <a:t>부흥에 즈음하여 </a:t>
            </a:r>
            <a:endParaRPr lang="en-US" altLang="ko-KR" sz="1800" dirty="0" smtClean="0">
              <a:latin typeface="+mj-lt"/>
            </a:endParaRP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  </a:t>
            </a:r>
            <a:r>
              <a:rPr lang="ko-KR" altLang="en-US" sz="1800" dirty="0" smtClean="0">
                <a:latin typeface="+mj-lt"/>
              </a:rPr>
              <a:t>아울러 제도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기술 등을 거의 외국에서 도입</a:t>
            </a:r>
          </a:p>
        </p:txBody>
      </p:sp>
      <p:pic>
        <p:nvPicPr>
          <p:cNvPr id="2050" name="Picture 2" descr="C:\Users\IN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28868"/>
            <a:ext cx="2571768" cy="2887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5357826"/>
            <a:ext cx="335758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lt"/>
              </a:rPr>
              <a:t>메이지 유신 이후 정장을 입은 </a:t>
            </a:r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     1875</a:t>
            </a:r>
            <a:r>
              <a:rPr lang="ko-KR" altLang="en-US" dirty="0" smtClean="0">
                <a:latin typeface="+mj-lt"/>
              </a:rPr>
              <a:t>년 일본인의 모습</a:t>
            </a:r>
            <a:endParaRPr lang="ko-KR" altLang="en-US" dirty="0">
              <a:latin typeface="+mj-lt"/>
            </a:endParaRPr>
          </a:p>
        </p:txBody>
      </p:sp>
      <p:pic>
        <p:nvPicPr>
          <p:cNvPr id="2051" name="Picture 3" descr="C:\Users\IN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500306"/>
            <a:ext cx="4429156" cy="22145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9058" y="47863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lt"/>
              </a:rPr>
              <a:t>헌법발포약도 </a:t>
            </a:r>
            <a:r>
              <a:rPr lang="en-US" altLang="ko-KR" dirty="0" smtClean="0">
                <a:latin typeface="+mj-lt"/>
              </a:rPr>
              <a:t>(</a:t>
            </a:r>
            <a:r>
              <a:rPr lang="ko-KR" altLang="en-US" dirty="0" smtClean="0">
                <a:latin typeface="+mj-lt"/>
              </a:rPr>
              <a:t>메이지 유신을 묘사한 그림</a:t>
            </a:r>
            <a:r>
              <a:rPr lang="en-US" altLang="ko-KR" dirty="0" smtClean="0">
                <a:latin typeface="+mj-lt"/>
              </a:rPr>
              <a:t>)</a:t>
            </a:r>
            <a:endParaRPr lang="ko-KR" alt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일본의 </a:t>
            </a:r>
            <a:r>
              <a:rPr lang="ko-KR" altLang="en-US" sz="2000" dirty="0" smtClean="0"/>
              <a:t>정치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100" dirty="0" smtClean="0"/>
              <a:t>입법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행정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사법의 삼권 분립과 상호 간의 견제 균형을 원칙으로 함</a:t>
            </a:r>
            <a:endParaRPr lang="en-US" altLang="ko-KR" sz="2100" dirty="0" smtClean="0"/>
          </a:p>
          <a:p>
            <a:r>
              <a:rPr lang="en-US" altLang="ko-KR" sz="2100" dirty="0" smtClean="0"/>
              <a:t>‘</a:t>
            </a:r>
            <a:r>
              <a:rPr lang="ko-KR" altLang="en-US" sz="2100" dirty="0" smtClean="0"/>
              <a:t>국회는 국가 권력의 최고 기관으로 국가의 유일한 입법기관</a:t>
            </a:r>
            <a:r>
              <a:rPr lang="en-US" altLang="ko-KR" sz="2100" dirty="0" smtClean="0"/>
              <a:t>’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</a:t>
            </a:r>
          </a:p>
          <a:p>
            <a:pPr>
              <a:buNone/>
            </a:pPr>
            <a:r>
              <a:rPr lang="en-US" altLang="ko-KR" sz="1600" dirty="0" smtClean="0"/>
              <a:t>     </a:t>
            </a:r>
          </a:p>
          <a:p>
            <a:pPr>
              <a:buNone/>
            </a:pPr>
            <a:r>
              <a:rPr lang="en-US" altLang="ko-KR" sz="1600" dirty="0" smtClean="0"/>
              <a:t>      </a:t>
            </a:r>
          </a:p>
          <a:p>
            <a:pPr>
              <a:buNone/>
            </a:pPr>
            <a:r>
              <a:rPr lang="en-US" altLang="ko-KR" sz="1600" dirty="0" smtClean="0"/>
              <a:t>    </a:t>
            </a:r>
            <a:endParaRPr lang="ko-KR" altLang="en-US" sz="1800" dirty="0"/>
          </a:p>
        </p:txBody>
      </p:sp>
      <p:pic>
        <p:nvPicPr>
          <p:cNvPr id="3075" name="Picture 3" descr="C:\Users\IN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4050211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48577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일본 국회의사당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6" name="Picture 4" descr="C:\Users\IN\Desktop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2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6" y="5572140"/>
            <a:ext cx="2345364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제도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삼권 분립</a:t>
            </a:r>
            <a:endParaRPr lang="en-US" altLang="ko-KR" sz="1800" dirty="0" smtClean="0"/>
          </a:p>
        </p:txBody>
      </p:sp>
      <p:pic>
        <p:nvPicPr>
          <p:cNvPr id="4098" name="Picture 2" descr="C:\Users\IN\Desktop\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6658865" cy="4357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27146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국회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입법기관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6435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재판소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사법기관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715016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내각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행정기관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85749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법률 위헌 심사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414338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재판관 </a:t>
            </a:r>
            <a:endParaRPr lang="en-US" altLang="ko-KR" sz="1400" dirty="0" smtClean="0"/>
          </a:p>
          <a:p>
            <a:r>
              <a:rPr lang="ko-KR" altLang="en-US" sz="1400" dirty="0" smtClean="0"/>
              <a:t>탄핵 재판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478632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국민심사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30003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국회 소집</a:t>
            </a:r>
            <a:endParaRPr lang="en-US" altLang="ko-KR" sz="1400" dirty="0" smtClean="0"/>
          </a:p>
          <a:p>
            <a:r>
              <a:rPr lang="ko-KR" altLang="en-US" sz="1400" dirty="0" smtClean="0"/>
              <a:t>중의원 해산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4714884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내각 총리대신 지명</a:t>
            </a:r>
            <a:endParaRPr lang="en-US" altLang="ko-KR" sz="1400" dirty="0" smtClean="0"/>
          </a:p>
          <a:p>
            <a:r>
              <a:rPr lang="ko-KR" altLang="en-US" sz="1400" dirty="0" smtClean="0"/>
              <a:t>내각 불신임안 결의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564357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최고재판소장관 지명</a:t>
            </a:r>
            <a:endParaRPr lang="en-US" altLang="ko-KR" sz="1400" dirty="0" smtClean="0"/>
          </a:p>
          <a:p>
            <a:r>
              <a:rPr lang="ko-KR" altLang="en-US" sz="1400" dirty="0" smtClean="0"/>
              <a:t>그 외 재판관 임명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7422" y="621508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행정 처분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법령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규칙 위헌 심사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36433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선거</a:t>
            </a:r>
            <a:endParaRPr lang="ko-KR" alt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634" y="5572140"/>
            <a:ext cx="2345365" cy="128586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현대 </a:t>
            </a:r>
            <a:r>
              <a:rPr lang="ko-KR" altLang="en-US" sz="2000" dirty="0" smtClean="0"/>
              <a:t>정치에 이르는 길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궤적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메이지 유신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제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정치 체제 개혁 </a:t>
            </a:r>
            <a:r>
              <a:rPr lang="en-US" altLang="ko-KR" sz="1800" dirty="0" smtClean="0"/>
              <a:t>= </a:t>
            </a:r>
            <a:r>
              <a:rPr lang="ko-KR" altLang="en-US" sz="1800" dirty="0" smtClean="0"/>
              <a:t>현대 일본 </a:t>
            </a:r>
            <a:r>
              <a:rPr lang="ko-KR" altLang="en-US" sz="1800" dirty="0" smtClean="0"/>
              <a:t>정치</a:t>
            </a:r>
            <a:endParaRPr lang="en-US" altLang="ko-KR" sz="1800" dirty="0" smtClean="0"/>
          </a:p>
        </p:txBody>
      </p:sp>
      <p:pic>
        <p:nvPicPr>
          <p:cNvPr id="7" name="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2143116"/>
            <a:ext cx="3929090" cy="2946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14351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일본의 정치를 설명하는 영상</a:t>
            </a:r>
            <a:r>
              <a:rPr lang="en-US" altLang="ko-KR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클릭하여 재생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경제 </a:t>
            </a:r>
            <a:r>
              <a:rPr lang="ko-KR" altLang="en-US" sz="2000" dirty="0" smtClean="0"/>
              <a:t>발전의 궤적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 경제의 큰 발전 </a:t>
            </a:r>
            <a:r>
              <a:rPr lang="en-US" altLang="ko-KR" sz="1800" dirty="0" smtClean="0"/>
              <a:t>= </a:t>
            </a:r>
            <a:r>
              <a:rPr lang="ko-KR" altLang="en-US" sz="1800" dirty="0" smtClean="0"/>
              <a:t>메이지 유신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~</a:t>
            </a:r>
            <a:r>
              <a:rPr lang="ko-KR" altLang="en-US" sz="1800" dirty="0" smtClean="0"/>
              <a:t> 제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 전까지의 근대화 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제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 후의 전후 부흥 → 고도경제성장</a:t>
            </a:r>
            <a:endParaRPr lang="en-US" altLang="ko-KR" sz="1800" dirty="0" smtClean="0"/>
          </a:p>
          <a:p>
            <a:r>
              <a:rPr lang="ko-KR" altLang="en-US" sz="1800" dirty="0" smtClean="0"/>
              <a:t>세계의 </a:t>
            </a:r>
            <a:r>
              <a:rPr lang="ko-KR" altLang="en-US" sz="1800" dirty="0" smtClean="0"/>
              <a:t>명목</a:t>
            </a:r>
            <a:r>
              <a:rPr lang="en-US" altLang="ko-KR" sz="1800" dirty="0" smtClean="0"/>
              <a:t>GDP </a:t>
            </a:r>
            <a:r>
              <a:rPr lang="ko-KR" altLang="en-US" sz="1800" dirty="0" smtClean="0"/>
              <a:t>비율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</p:txBody>
      </p:sp>
      <p:pic>
        <p:nvPicPr>
          <p:cNvPr id="10243" name="Picture 3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6" y="5572140"/>
            <a:ext cx="2345364" cy="1285860"/>
          </a:xfrm>
          <a:prstGeom prst="rect">
            <a:avLst/>
          </a:prstGeom>
          <a:noFill/>
        </p:spPr>
      </p:pic>
      <p:graphicFrame>
        <p:nvGraphicFramePr>
          <p:cNvPr id="10" name="차트 9"/>
          <p:cNvGraphicFramePr/>
          <p:nvPr/>
        </p:nvGraphicFramePr>
        <p:xfrm>
          <a:off x="642910" y="2643182"/>
          <a:ext cx="442915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557214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(IMF “World Economic Outlook Databases)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산업구조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28802"/>
            <a:ext cx="6900882" cy="4197361"/>
          </a:xfrm>
        </p:spPr>
        <p:txBody>
          <a:bodyPr>
            <a:normAutofit/>
          </a:bodyPr>
          <a:lstStyle/>
          <a:p>
            <a:r>
              <a:rPr lang="ko-KR" altLang="en-US" sz="1900" dirty="0" smtClean="0"/>
              <a:t>산업별 </a:t>
            </a:r>
            <a:r>
              <a:rPr lang="ko-KR" altLang="en-US" sz="1900" dirty="0" smtClean="0"/>
              <a:t>취업자 비율</a:t>
            </a: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                     </a:t>
            </a:r>
          </a:p>
          <a:p>
            <a:pPr>
              <a:buNone/>
            </a:pPr>
            <a:r>
              <a:rPr lang="en-US" altLang="ko-KR" sz="1500" dirty="0" smtClean="0"/>
              <a:t>                         </a:t>
            </a:r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</a:t>
            </a:r>
          </a:p>
          <a:p>
            <a:pPr>
              <a:buNone/>
            </a:pPr>
            <a:r>
              <a:rPr lang="ko-KR" altLang="en-US" sz="1800" dirty="0" smtClean="0"/>
              <a:t>   </a:t>
            </a:r>
            <a:endParaRPr lang="en-US" altLang="ko-KR" sz="1500" dirty="0" smtClean="0"/>
          </a:p>
        </p:txBody>
      </p:sp>
      <p:pic>
        <p:nvPicPr>
          <p:cNvPr id="12290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637" y="5572140"/>
            <a:ext cx="2345363" cy="1285860"/>
          </a:xfrm>
          <a:prstGeom prst="rect">
            <a:avLst/>
          </a:prstGeom>
          <a:noFill/>
        </p:spPr>
      </p:pic>
      <p:graphicFrame>
        <p:nvGraphicFramePr>
          <p:cNvPr id="10" name="차트 9"/>
          <p:cNvGraphicFramePr/>
          <p:nvPr/>
        </p:nvGraphicFramePr>
        <p:xfrm>
          <a:off x="571472" y="2214554"/>
          <a:ext cx="5929354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621166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총무성</a:t>
            </a:r>
            <a:r>
              <a:rPr lang="ko-KR" altLang="en-US" dirty="0" smtClean="0"/>
              <a:t> 통계국 </a:t>
            </a:r>
            <a:r>
              <a:rPr lang="en-US" altLang="ko-KR" dirty="0" smtClean="0"/>
              <a:t>『</a:t>
            </a:r>
            <a:r>
              <a:rPr lang="ko-KR" altLang="en-US" dirty="0" smtClean="0"/>
              <a:t>노동력 조사</a:t>
            </a:r>
            <a:r>
              <a:rPr lang="en-US" altLang="ko-KR" dirty="0" smtClean="0"/>
              <a:t>』)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  경제의 급격한 발전 → 산업구조의 변화</a:t>
            </a:r>
            <a:endParaRPr lang="ko-KR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596</Words>
  <Application>Microsoft Office PowerPoint</Application>
  <PresentationFormat>화면 슬라이드 쇼(4:3)</PresentationFormat>
  <Paragraphs>178</Paragraphs>
  <Slides>20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전후 일본의 경제발전과 정치사회</vt:lpstr>
      <vt:lpstr>목차</vt:lpstr>
      <vt:lpstr>전후 일본</vt:lpstr>
      <vt:lpstr>메이지 유신과 제2차 세계대전 후의 개혁</vt:lpstr>
      <vt:lpstr>일본의 정치</vt:lpstr>
      <vt:lpstr>제도</vt:lpstr>
      <vt:lpstr>현대 정치에 이르는 길(궤적)</vt:lpstr>
      <vt:lpstr>경제 발전의 궤적</vt:lpstr>
      <vt:lpstr>일본의 산업구조</vt:lpstr>
      <vt:lpstr>일본의 기업</vt:lpstr>
      <vt:lpstr>일본적 경영</vt:lpstr>
      <vt:lpstr>근로자의 여러 문제</vt:lpstr>
      <vt:lpstr>다양해지는 취업 형태</vt:lpstr>
      <vt:lpstr>여성의 사회 진출</vt:lpstr>
      <vt:lpstr>통근 러시아워</vt:lpstr>
      <vt:lpstr>과로사</vt:lpstr>
      <vt:lpstr>실업자</vt:lpstr>
      <vt:lpstr>워킹 푸어</vt:lpstr>
      <vt:lpstr>일본인의 근로시간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대중문화의 특징</dc:title>
  <dc:creator>IN</dc:creator>
  <cp:lastModifiedBy>IN</cp:lastModifiedBy>
  <cp:revision>222</cp:revision>
  <dcterms:created xsi:type="dcterms:W3CDTF">2020-09-29T07:29:29Z</dcterms:created>
  <dcterms:modified xsi:type="dcterms:W3CDTF">2021-03-31T04:18:40Z</dcterms:modified>
</cp:coreProperties>
</file>