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72" r:id="rId8"/>
    <p:sldId id="273" r:id="rId9"/>
    <p:sldId id="266" r:id="rId10"/>
    <p:sldId id="276" r:id="rId11"/>
    <p:sldId id="277" r:id="rId12"/>
    <p:sldId id="265" r:id="rId13"/>
    <p:sldId id="282" r:id="rId14"/>
    <p:sldId id="262" r:id="rId15"/>
    <p:sldId id="278" r:id="rId16"/>
    <p:sldId id="269" r:id="rId17"/>
    <p:sldId id="281" r:id="rId18"/>
    <p:sldId id="280" r:id="rId19"/>
    <p:sldId id="279" r:id="rId20"/>
    <p:sldId id="26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19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51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2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93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984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37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3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91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075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18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46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310F9-2A40-4A43-B7A5-F42E24DE22C7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B16A7FC-18BE-4791-A0DA-FEEBA82CAB0D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30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-KnfWBDbRY" TargetMode="External"/><Relationship Id="rId2" Type="http://schemas.openxmlformats.org/officeDocument/2006/relationships/hyperlink" Target="https://terms.naver.com/entry.naver?docId=3534465&amp;cid=43737&amp;categoryId=5854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hyperlink" Target="https://blog.daum.net/mnbv258/360" TargetMode="External"/><Relationship Id="rId4" Type="http://schemas.openxmlformats.org/officeDocument/2006/relationships/hyperlink" Target="https://dokdo.mofa.go.kr/ko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youtube.com/watch?v=5k-JpH7NVxA" TargetMode="External"/><Relationship Id="rId7" Type="http://schemas.openxmlformats.org/officeDocument/2006/relationships/slide" Target="slide5.xml"/><Relationship Id="rId2" Type="http://schemas.openxmlformats.org/officeDocument/2006/relationships/hyperlink" Target="https://www.youtube.com/watch?v=a-KnfWBDbR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www.youtube.com/watch?v=hoEVrYOJT0I" TargetMode="External"/><Relationship Id="rId4" Type="http://schemas.openxmlformats.org/officeDocument/2006/relationships/hyperlink" Target="https://www.youtube.com/watch?v=EwDmfWILRa8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E70610-11D0-47BB-BED6-3BD0A1047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8687" y="1122363"/>
            <a:ext cx="10333607" cy="2387600"/>
          </a:xfrm>
        </p:spPr>
        <p:txBody>
          <a:bodyPr>
            <a:normAutofit/>
          </a:bodyPr>
          <a:lstStyle/>
          <a:p>
            <a:r>
              <a:rPr lang="ko-KR" altLang="en-US" sz="3100" dirty="0"/>
              <a:t>독도가 한국영토인 역사적 지리적 근거와 국제법적 지위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78E0593-1F36-4D38-8E6B-99A3E7B99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7860" y="3888419"/>
            <a:ext cx="3206992" cy="620406"/>
          </a:xfrm>
        </p:spPr>
        <p:txBody>
          <a:bodyPr/>
          <a:lstStyle/>
          <a:p>
            <a:r>
              <a:rPr lang="ko-KR" altLang="en-US" dirty="0"/>
              <a:t>생명과학과 </a:t>
            </a:r>
            <a:r>
              <a:rPr lang="en-US" altLang="ko-KR" dirty="0"/>
              <a:t>21818513 </a:t>
            </a:r>
            <a:r>
              <a:rPr lang="ko-KR" altLang="en-US" dirty="0"/>
              <a:t>이혜원</a:t>
            </a:r>
          </a:p>
        </p:txBody>
      </p:sp>
    </p:spTree>
    <p:extLst>
      <p:ext uri="{BB962C8B-B14F-4D97-AF65-F5344CB8AC3E}">
        <p14:creationId xmlns:p14="http://schemas.microsoft.com/office/powerpoint/2010/main" val="182185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D2F3A6-3D4F-4800-86DC-392030105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D9B872-2FA2-4F78-AE16-B78F566A2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09.</a:t>
            </a:r>
            <a:r>
              <a:rPr lang="ko-KR" altLang="en-US" dirty="0"/>
              <a:t> 동국여지승람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"</a:t>
            </a:r>
            <a:r>
              <a:rPr lang="ko-KR" altLang="en-US" dirty="0"/>
              <a:t>우산도와 울릉도 두 섬을 바라보니 세 봉우리가 우뚝 </a:t>
            </a:r>
            <a:r>
              <a:rPr lang="ko-KR" altLang="en-US" dirty="0" err="1"/>
              <a:t>솟아있다</a:t>
            </a:r>
            <a:r>
              <a:rPr lang="en-US" altLang="ko-KR" dirty="0"/>
              <a:t>." </a:t>
            </a:r>
            <a:r>
              <a:rPr lang="ko-KR" altLang="en-US" dirty="0"/>
              <a:t>그리고 저 뒤에 </a:t>
            </a:r>
            <a:r>
              <a:rPr lang="en-US" altLang="ko-KR" dirty="0"/>
              <a:t>"</a:t>
            </a:r>
            <a:r>
              <a:rPr lang="ko-KR" altLang="en-US" dirty="0"/>
              <a:t>일설에는 우산과 울릉이 원래 한 섬</a:t>
            </a:r>
            <a:r>
              <a:rPr lang="en-US" altLang="ko-KR" dirty="0"/>
              <a:t>." </a:t>
            </a:r>
            <a:r>
              <a:rPr lang="ko-KR" altLang="en-US" dirty="0"/>
              <a:t>이라는 </a:t>
            </a:r>
            <a:r>
              <a:rPr lang="ko-KR" altLang="en-US" dirty="0" err="1"/>
              <a:t>우산울릉일도설도</a:t>
            </a:r>
            <a:r>
              <a:rPr lang="ko-KR" altLang="en-US" dirty="0"/>
              <a:t> </a:t>
            </a:r>
            <a:r>
              <a:rPr lang="ko-KR" altLang="en-US" dirty="0" err="1"/>
              <a:t>쓰여짐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10. </a:t>
            </a:r>
            <a:r>
              <a:rPr lang="ko-KR" altLang="en-US" dirty="0" err="1"/>
              <a:t>신증동국여지승람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독도를 표기한 최초의 지도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“</a:t>
            </a:r>
            <a:r>
              <a:rPr lang="ko-KR" altLang="en-US" dirty="0"/>
              <a:t>우산도</a:t>
            </a:r>
            <a:r>
              <a:rPr lang="en-US" altLang="ko-KR" dirty="0"/>
              <a:t>, </a:t>
            </a:r>
            <a:r>
              <a:rPr lang="ko-KR" altLang="en-US" dirty="0"/>
              <a:t>울릉도 두 섬이 울진현의 정동쪽 바다에 있다</a:t>
            </a:r>
            <a:r>
              <a:rPr lang="en-US" altLang="ko-KR" dirty="0"/>
              <a:t>.”</a:t>
            </a:r>
            <a:r>
              <a:rPr lang="ko-KR" altLang="en-US" dirty="0"/>
              <a:t>고 기록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4623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D2F3A6-3D4F-4800-86DC-392030105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D9B872-2FA2-4F78-AE16-B78F566A2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/>
              <a:t>11. </a:t>
            </a:r>
            <a:r>
              <a:rPr lang="ko-KR" altLang="en-US" dirty="0" err="1"/>
              <a:t>삼국접양지도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일본의 하야시 </a:t>
            </a:r>
            <a:r>
              <a:rPr lang="ko-KR" altLang="en-US" dirty="0" err="1"/>
              <a:t>시헤이</a:t>
            </a:r>
            <a:r>
              <a:rPr lang="en-US" altLang="ko-KR" dirty="0"/>
              <a:t>(</a:t>
            </a:r>
            <a:r>
              <a:rPr lang="ko-KR" altLang="en-US" dirty="0"/>
              <a:t>林子平</a:t>
            </a:r>
            <a:r>
              <a:rPr lang="en-US" altLang="ko-KR" dirty="0"/>
              <a:t>)</a:t>
            </a:r>
            <a:r>
              <a:rPr lang="ko-KR" altLang="en-US" dirty="0"/>
              <a:t>가 </a:t>
            </a:r>
            <a:r>
              <a:rPr lang="en-US" altLang="ko-KR" dirty="0"/>
              <a:t>1785</a:t>
            </a:r>
            <a:r>
              <a:rPr lang="ko-KR" altLang="en-US" dirty="0"/>
              <a:t>년에 편찬한 </a:t>
            </a:r>
            <a:r>
              <a:rPr lang="ko-KR" altLang="en-US" dirty="0" err="1"/>
              <a:t>삼국접양지도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“</a:t>
            </a:r>
            <a:r>
              <a:rPr lang="ko-KR" altLang="en-US" dirty="0"/>
              <a:t>울릉도와 독도는 한국 </a:t>
            </a:r>
            <a:r>
              <a:rPr lang="ko-KR" altLang="en-US" dirty="0" err="1"/>
              <a:t>것”이라고</a:t>
            </a:r>
            <a:r>
              <a:rPr lang="ko-KR" altLang="en-US" dirty="0"/>
              <a:t> 일본인 스스로 표기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12. </a:t>
            </a:r>
            <a:r>
              <a:rPr lang="ko-KR" altLang="en-US" dirty="0" err="1"/>
              <a:t>증보문헌비고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본서 여지지</a:t>
            </a:r>
            <a:r>
              <a:rPr lang="en-US" altLang="ko-KR" dirty="0"/>
              <a:t>(</a:t>
            </a:r>
            <a:r>
              <a:rPr lang="ko-KR" altLang="en-US" dirty="0"/>
              <a:t>輿地志</a:t>
            </a:r>
            <a:r>
              <a:rPr lang="en-US" altLang="ko-KR" dirty="0"/>
              <a:t>)</a:t>
            </a:r>
            <a:r>
              <a:rPr lang="ko-KR" altLang="en-US" dirty="0"/>
              <a:t>에 의하면</a:t>
            </a:r>
            <a:r>
              <a:rPr lang="en-US" altLang="ko-KR" dirty="0"/>
              <a:t>, "</a:t>
            </a:r>
            <a:r>
              <a:rPr lang="ko-KR" altLang="en-US" dirty="0"/>
              <a:t>울릉</a:t>
            </a:r>
            <a:r>
              <a:rPr lang="en-US" altLang="ko-KR" dirty="0"/>
              <a:t>, </a:t>
            </a:r>
            <a:r>
              <a:rPr lang="ko-KR" altLang="en-US" dirty="0"/>
              <a:t>우산이 모두 우산국 땅인데 우산도는 </a:t>
            </a:r>
            <a:r>
              <a:rPr lang="ko-KR" altLang="en-US" dirty="0" err="1"/>
              <a:t>왜가</a:t>
            </a:r>
            <a:r>
              <a:rPr lang="ko-KR" altLang="en-US" dirty="0"/>
              <a:t> 말하는 소위 송도이라</a:t>
            </a:r>
            <a:r>
              <a:rPr lang="en-US" altLang="ko-KR" dirty="0"/>
              <a:t>" </a:t>
            </a:r>
            <a:r>
              <a:rPr lang="ko-KR" altLang="en-US" dirty="0"/>
              <a:t>라고 기록</a:t>
            </a:r>
            <a:r>
              <a:rPr lang="en-US" altLang="ko-KR" dirty="0"/>
              <a:t> </a:t>
            </a:r>
          </a:p>
          <a:p>
            <a:pPr marL="0" indent="0">
              <a:buNone/>
            </a:pPr>
            <a:r>
              <a:rPr lang="ko-KR" altLang="en-US" dirty="0"/>
              <a:t>이 자료는 </a:t>
            </a:r>
            <a:r>
              <a:rPr lang="en-US" altLang="ko-KR" dirty="0"/>
              <a:t>"</a:t>
            </a:r>
            <a:r>
              <a:rPr lang="ko-KR" altLang="en-US" dirty="0"/>
              <a:t>우산 </a:t>
            </a:r>
            <a:r>
              <a:rPr lang="en-US" altLang="ko-KR" dirty="0"/>
              <a:t>= </a:t>
            </a:r>
            <a:r>
              <a:rPr lang="ko-KR" altLang="en-US" dirty="0"/>
              <a:t>송도</a:t>
            </a:r>
            <a:r>
              <a:rPr lang="en-US" altLang="ko-KR" dirty="0"/>
              <a:t>" </a:t>
            </a:r>
            <a:r>
              <a:rPr lang="ko-KR" altLang="en-US" dirty="0"/>
              <a:t>라는 사실을 간결하면서도 확실하게 밝힘</a:t>
            </a:r>
            <a:br>
              <a:rPr lang="ko-KR" altLang="en-US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955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FACB30-5909-4ED6-A4B2-313DDFC0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B050AD-DC7A-4E7E-B791-80DBD915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/>
              <a:t>13. </a:t>
            </a:r>
            <a:r>
              <a:rPr lang="ko-KR" altLang="en-US" dirty="0"/>
              <a:t>조선전도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「</a:t>
            </a:r>
            <a:r>
              <a:rPr lang="ko-KR" altLang="en-US" dirty="0" err="1"/>
              <a:t>조선전도」는</a:t>
            </a:r>
            <a:r>
              <a:rPr lang="ko-KR" altLang="en-US" dirty="0"/>
              <a:t> 동해의 울릉도 옆에 우산</a:t>
            </a:r>
            <a:r>
              <a:rPr lang="en-US" altLang="ko-KR" dirty="0"/>
              <a:t>(</a:t>
            </a:r>
            <a:r>
              <a:rPr lang="ko-KR" altLang="en-US" dirty="0"/>
              <a:t>于山</a:t>
            </a:r>
            <a:r>
              <a:rPr lang="en-US" altLang="ko-KR" dirty="0"/>
              <a:t>)</a:t>
            </a:r>
            <a:r>
              <a:rPr lang="ko-KR" altLang="en-US" dirty="0"/>
              <a:t>으로 표기된 독도가 있고</a:t>
            </a:r>
            <a:r>
              <a:rPr lang="en-US" altLang="ko-KR" dirty="0"/>
              <a:t>, </a:t>
            </a:r>
            <a:r>
              <a:rPr lang="ko-KR" altLang="en-US" dirty="0"/>
              <a:t>한국지도 지명을 라틴어로 표기한 것이 특징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이 지도에서 울릉도는 </a:t>
            </a:r>
            <a:r>
              <a:rPr lang="en-US" altLang="ko-KR" dirty="0" err="1"/>
              <a:t>Oulengto</a:t>
            </a:r>
            <a:r>
              <a:rPr lang="en-US" altLang="ko-KR" dirty="0"/>
              <a:t>, </a:t>
            </a:r>
            <a:r>
              <a:rPr lang="ko-KR" altLang="en-US" dirty="0"/>
              <a:t>독도는 </a:t>
            </a:r>
            <a:r>
              <a:rPr lang="en-US" altLang="ko-KR" dirty="0" err="1"/>
              <a:t>Ousan</a:t>
            </a:r>
            <a:r>
              <a:rPr lang="ko-KR" altLang="en-US" dirty="0"/>
              <a:t>으로 표기 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14. </a:t>
            </a:r>
            <a:r>
              <a:rPr lang="ko-KR" altLang="en-US" dirty="0"/>
              <a:t>샌프란시스코 강화 조약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한국 관련 조항은 제</a:t>
            </a:r>
            <a:r>
              <a:rPr lang="en-US" altLang="ko-KR" dirty="0"/>
              <a:t>2</a:t>
            </a:r>
            <a:r>
              <a:rPr lang="ko-KR" altLang="en-US" dirty="0"/>
              <a:t>장 제</a:t>
            </a:r>
            <a:r>
              <a:rPr lang="en-US" altLang="ko-KR" dirty="0"/>
              <a:t>2</a:t>
            </a:r>
            <a:r>
              <a:rPr lang="ko-KR" altLang="en-US" dirty="0"/>
              <a:t>조 </a:t>
            </a:r>
            <a:r>
              <a:rPr lang="en-US" altLang="ko-KR" dirty="0"/>
              <a:t>(a)</a:t>
            </a:r>
            <a:r>
              <a:rPr lang="ko-KR" altLang="en-US" dirty="0"/>
              <a:t>항에서 “일본은 한국의 독립을 승인하며</a:t>
            </a:r>
            <a:r>
              <a:rPr lang="en-US" altLang="ko-KR" dirty="0"/>
              <a:t>, </a:t>
            </a:r>
            <a:r>
              <a:rPr lang="ko-KR" altLang="en-US" dirty="0"/>
              <a:t>제주도</a:t>
            </a:r>
            <a:r>
              <a:rPr lang="en-US" altLang="ko-KR" dirty="0"/>
              <a:t>, </a:t>
            </a:r>
            <a:r>
              <a:rPr lang="ko-KR" altLang="en-US" dirty="0"/>
              <a:t>거문도</a:t>
            </a:r>
            <a:r>
              <a:rPr lang="en-US" altLang="ko-KR" dirty="0"/>
              <a:t>, </a:t>
            </a:r>
            <a:r>
              <a:rPr lang="ko-KR" altLang="en-US" dirty="0"/>
              <a:t>울릉도를 포함하는 한국에 대한 모든 권리</a:t>
            </a:r>
            <a:r>
              <a:rPr lang="en-US" altLang="ko-KR" dirty="0"/>
              <a:t>, </a:t>
            </a:r>
            <a:r>
              <a:rPr lang="ko-KR" altLang="en-US" dirty="0" err="1"/>
              <a:t>권원</a:t>
            </a:r>
            <a:r>
              <a:rPr lang="en-US" altLang="ko-KR" dirty="0"/>
              <a:t>, </a:t>
            </a:r>
            <a:r>
              <a:rPr lang="ko-KR" altLang="en-US" dirty="0"/>
              <a:t>청구권을 포기한다</a:t>
            </a:r>
            <a:r>
              <a:rPr lang="en-US" altLang="ko-KR" dirty="0"/>
              <a:t>.”</a:t>
            </a:r>
            <a:r>
              <a:rPr lang="ko-KR" altLang="en-US" dirty="0"/>
              <a:t>고 규정</a:t>
            </a:r>
          </a:p>
        </p:txBody>
      </p:sp>
    </p:spTree>
    <p:extLst>
      <p:ext uri="{BB962C8B-B14F-4D97-AF65-F5344CB8AC3E}">
        <p14:creationId xmlns:p14="http://schemas.microsoft.com/office/powerpoint/2010/main" val="1712692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FACB30-5909-4ED6-A4B2-313DDFC0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B050AD-DC7A-4E7E-B791-80DBD915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/>
              <a:t>15. </a:t>
            </a:r>
            <a:r>
              <a:rPr lang="ko-KR" altLang="en-US" dirty="0"/>
              <a:t>조선국지리도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임진왜란 때 일본에서 제작한 조선국지리도에 들어있는 우리나라 지도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울릉도와 우산도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 </a:t>
            </a:r>
            <a:r>
              <a:rPr lang="ko-KR" altLang="en-US" dirty="0"/>
              <a:t>가 그려져 있으며 동남쪽 바다에 대마도가 우리 땅으로 </a:t>
            </a:r>
            <a:r>
              <a:rPr lang="ko-KR" altLang="en-US" dirty="0" err="1"/>
              <a:t>그려짐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16. </a:t>
            </a:r>
            <a:r>
              <a:rPr lang="ko-KR" altLang="en-US" dirty="0" err="1"/>
              <a:t>도쿠가와</a:t>
            </a:r>
            <a:r>
              <a:rPr lang="ko-KR" altLang="en-US" dirty="0"/>
              <a:t> 막부에 대한 </a:t>
            </a:r>
            <a:r>
              <a:rPr lang="ko-KR" altLang="en-US" dirty="0" err="1"/>
              <a:t>돗토리</a:t>
            </a:r>
            <a:r>
              <a:rPr lang="ko-KR" altLang="en-US" dirty="0"/>
              <a:t> 번 답변서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 err="1"/>
              <a:t>돗토리</a:t>
            </a:r>
            <a:r>
              <a:rPr lang="ko-KR" altLang="en-US" dirty="0"/>
              <a:t> 번이 </a:t>
            </a:r>
            <a:r>
              <a:rPr lang="ko-KR" altLang="en-US" dirty="0" err="1"/>
              <a:t>도쿠가와</a:t>
            </a:r>
            <a:r>
              <a:rPr lang="ko-KR" altLang="en-US" dirty="0"/>
              <a:t> 막부에 죽도</a:t>
            </a:r>
            <a:r>
              <a:rPr lang="en-US" altLang="ko-KR" dirty="0"/>
              <a:t>(</a:t>
            </a:r>
            <a:r>
              <a:rPr lang="ko-KR" altLang="en-US" dirty="0"/>
              <a:t>울릉도</a:t>
            </a:r>
            <a:r>
              <a:rPr lang="en-US" altLang="ko-KR" dirty="0"/>
              <a:t>)</a:t>
            </a:r>
            <a:r>
              <a:rPr lang="ko-KR" altLang="en-US" dirty="0"/>
              <a:t>와 송도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</a:t>
            </a:r>
            <a:r>
              <a:rPr lang="ko-KR" altLang="en-US" dirty="0"/>
              <a:t>는 </a:t>
            </a:r>
            <a:r>
              <a:rPr lang="ko-KR" altLang="en-US" dirty="0" err="1"/>
              <a:t>돗토리</a:t>
            </a:r>
            <a:r>
              <a:rPr lang="ko-KR" altLang="en-US" dirty="0"/>
              <a:t> 번에 소속되지 않는다고 답변한 내용</a:t>
            </a:r>
          </a:p>
        </p:txBody>
      </p:sp>
    </p:spTree>
    <p:extLst>
      <p:ext uri="{BB962C8B-B14F-4D97-AF65-F5344CB8AC3E}">
        <p14:creationId xmlns:p14="http://schemas.microsoft.com/office/powerpoint/2010/main" val="2335424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831D4A-CF75-419C-8492-5A330DB7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지리적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189A77-F92A-4C1D-915A-51618F6E1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01.</a:t>
            </a:r>
            <a:r>
              <a:rPr lang="ko-KR" altLang="en-US" dirty="0"/>
              <a:t> 독도는 경위도 상으로는 북위 </a:t>
            </a:r>
            <a:r>
              <a:rPr lang="en-US" altLang="ko-KR" dirty="0"/>
              <a:t>37</a:t>
            </a:r>
            <a:r>
              <a:rPr lang="ko-KR" altLang="en-US" dirty="0"/>
              <a:t>도 </a:t>
            </a:r>
            <a:r>
              <a:rPr lang="en-US" altLang="ko-KR" dirty="0"/>
              <a:t>14</a:t>
            </a:r>
            <a:r>
              <a:rPr lang="ko-KR" altLang="en-US" dirty="0"/>
              <a:t>분 </a:t>
            </a:r>
            <a:r>
              <a:rPr lang="en-US" altLang="ko-KR" dirty="0"/>
              <a:t>18</a:t>
            </a:r>
            <a:r>
              <a:rPr lang="ko-KR" altLang="en-US" dirty="0"/>
              <a:t>초와 동경 </a:t>
            </a:r>
            <a:r>
              <a:rPr lang="en-US" altLang="ko-KR" dirty="0"/>
              <a:t>131</a:t>
            </a:r>
            <a:r>
              <a:rPr lang="ko-KR" altLang="en-US" dirty="0"/>
              <a:t>도 </a:t>
            </a:r>
            <a:r>
              <a:rPr lang="en-US" altLang="ko-KR" dirty="0"/>
              <a:t>52</a:t>
            </a:r>
            <a:r>
              <a:rPr lang="ko-KR" altLang="en-US" dirty="0"/>
              <a:t>분 </a:t>
            </a:r>
            <a:r>
              <a:rPr lang="en-US" altLang="ko-KR" dirty="0"/>
              <a:t>22</a:t>
            </a:r>
            <a:r>
              <a:rPr lang="ko-KR" altLang="en-US" dirty="0"/>
              <a:t>초 지점에 있는 섬</a:t>
            </a:r>
          </a:p>
          <a:p>
            <a:pPr marL="0" indent="0">
              <a:buNone/>
            </a:pPr>
            <a:r>
              <a:rPr lang="en-US" altLang="ko-KR" dirty="0"/>
              <a:t>02. </a:t>
            </a:r>
            <a:r>
              <a:rPr lang="ko-KR" altLang="en-US" dirty="0"/>
              <a:t>행정구역으로는 경상북도 울릉군 </a:t>
            </a:r>
            <a:r>
              <a:rPr lang="ko-KR" altLang="en-US" dirty="0" err="1"/>
              <a:t>울릉읍</a:t>
            </a:r>
            <a:r>
              <a:rPr lang="ko-KR" altLang="en-US" dirty="0"/>
              <a:t> 독도리에 소속되어 있고</a:t>
            </a:r>
            <a:r>
              <a:rPr lang="en-US" altLang="ko-KR" dirty="0"/>
              <a:t>, </a:t>
            </a:r>
            <a:r>
              <a:rPr lang="ko-KR" altLang="en-US" dirty="0"/>
              <a:t>대한민국의 가장 동쪽에 있는 영토</a:t>
            </a:r>
          </a:p>
        </p:txBody>
      </p:sp>
    </p:spTree>
    <p:extLst>
      <p:ext uri="{BB962C8B-B14F-4D97-AF65-F5344CB8AC3E}">
        <p14:creationId xmlns:p14="http://schemas.microsoft.com/office/powerpoint/2010/main" val="298624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831D4A-CF75-419C-8492-5A330DB7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지리적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189A77-F92A-4C1D-915A-51618F6E1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03. </a:t>
            </a:r>
            <a:r>
              <a:rPr lang="ko-KR" altLang="en-US" dirty="0"/>
              <a:t>세종실록지리지는 역사적 지리적 근거 모두 포함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두 섬 거리가 멀지 않음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날씨가 맑을 시 볼 수 있음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- 2008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년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월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~2009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년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월까지 독도 관측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월 평균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3~4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회 이상 봄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2490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79BDB6-7F1A-42C1-A29E-13A1F1F2C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dirty="0"/>
              <a:t>국제법적 지위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35627E-07F3-462A-A627-0A429AF9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01. 1900</a:t>
            </a:r>
            <a:r>
              <a:rPr lang="ko-KR" altLang="en-US" dirty="0"/>
              <a:t>년 </a:t>
            </a:r>
            <a:r>
              <a:rPr lang="en-US" altLang="ko-KR" dirty="0"/>
              <a:t>10</a:t>
            </a:r>
            <a:r>
              <a:rPr lang="ko-KR" altLang="en-US" dirty="0"/>
              <a:t>월 칙령 제 </a:t>
            </a:r>
            <a:r>
              <a:rPr lang="en-US" altLang="ko-KR" dirty="0"/>
              <a:t>41</a:t>
            </a:r>
            <a:r>
              <a:rPr lang="ko-KR" altLang="en-US" dirty="0"/>
              <a:t>호</a:t>
            </a:r>
            <a:endParaRPr lang="en-US" altLang="ko-KR" dirty="0"/>
          </a:p>
          <a:p>
            <a:pPr marL="0" lvl="0" indent="0">
              <a:lnSpc>
                <a:spcPct val="90000"/>
              </a:lnSpc>
              <a:buClrTx/>
              <a:buSzTx/>
              <a:buNone/>
              <a:defRPr/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울도 군 관할구역 → 울릉전도 및 죽도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석도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독도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명시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>
              <a:lnSpc>
                <a:spcPct val="90000"/>
              </a:lnSpc>
              <a:buClrTx/>
              <a:buSzTx/>
              <a:buNone/>
              <a:defRPr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‘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관보＇에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등재 → 독도가 국제법상 한국 영토 재확인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>
              <a:lnSpc>
                <a:spcPct val="90000"/>
              </a:lnSpc>
              <a:buClrTx/>
              <a:buSzTx/>
              <a:buNone/>
              <a:defRPr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일본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시마네현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고시 제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40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을 통해 독도 → 다케시마라 부름 → 을사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늑약으로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인한 대한 제국 외교권 침탈 → 바로 잡지 못함 → 일본 국제적 취득 무효화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>
              <a:lnSpc>
                <a:spcPct val="90000"/>
              </a:lnSpc>
              <a:buClrTx/>
              <a:buSzTx/>
              <a:buNone/>
              <a:defRPr/>
            </a:pP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58986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79BDB6-7F1A-42C1-A29E-13A1F1F2C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dirty="0"/>
              <a:t>국제법적 지위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35627E-07F3-462A-A627-0A429AF96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3663" y="2031774"/>
            <a:ext cx="9603275" cy="3450613"/>
          </a:xfrm>
        </p:spPr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02.</a:t>
            </a:r>
            <a:r>
              <a:rPr lang="ko-KR" altLang="en-US" dirty="0"/>
              <a:t> 일본 </a:t>
            </a:r>
            <a:r>
              <a:rPr lang="ko-KR" altLang="en-US" dirty="0" err="1"/>
              <a:t>시마네</a:t>
            </a:r>
            <a:r>
              <a:rPr lang="ko-KR" altLang="en-US" dirty="0"/>
              <a:t> 현 고시 제</a:t>
            </a:r>
            <a:r>
              <a:rPr lang="en-US" altLang="ko-KR" dirty="0"/>
              <a:t>40</a:t>
            </a:r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 err="1"/>
              <a:t>시마네</a:t>
            </a:r>
            <a:r>
              <a:rPr lang="ko-KR" altLang="en-US" dirty="0"/>
              <a:t> 현에 강제 편입되기 전 배계수의 공식문서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운영세칙 → 모든 화물 울릉도에 출입할 시 세금 냄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독도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강치를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잡은 일본인 → 울릉도에서 수출 → 일본 외무성 기록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독도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강치에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대한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수출세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→ 울도 군수에게 납부 → 대학제국 행정력 독도까지 영향 줌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03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79BDB6-7F1A-42C1-A29E-13A1F1F2C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dirty="0"/>
              <a:t>국제법적 지위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35627E-07F3-462A-A627-0A429AF9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03. </a:t>
            </a:r>
            <a:r>
              <a:rPr lang="ko-KR" altLang="en-US" dirty="0"/>
              <a:t>카이로선언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카이로 선언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개 연합국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미국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중국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영국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이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1943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년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월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27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일에 발표한 공동선언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제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차 세계대전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전범국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일본 대한 전략 논의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제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차 세계대전 후 뺏은 영토 반환 요구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한국 독립에 대한 논의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13833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831D4A-CF75-419C-8492-5A330DB7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참고문헌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189A77-F92A-4C1D-915A-51618F6E1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ko-KR" altLang="en-US" dirty="0"/>
              <a:t>네이버지식백과</a:t>
            </a:r>
            <a:r>
              <a:rPr lang="en-US" altLang="ko-KR" dirty="0"/>
              <a:t>,  “</a:t>
            </a:r>
            <a:r>
              <a:rPr lang="ko-KR" altLang="en-US" dirty="0"/>
              <a:t>독도</a:t>
            </a:r>
            <a:r>
              <a:rPr lang="en-US" altLang="ko-KR" dirty="0"/>
              <a:t>”,  </a:t>
            </a:r>
            <a:r>
              <a:rPr lang="ko-KR" altLang="en-US" dirty="0">
                <a:hlinkClick r:id="rId2"/>
              </a:rPr>
              <a:t>독도 </a:t>
            </a:r>
            <a:r>
              <a:rPr lang="en-US" altLang="ko-KR" dirty="0">
                <a:hlinkClick r:id="rId2"/>
              </a:rPr>
              <a:t>(naver.com)</a:t>
            </a:r>
            <a:endParaRPr lang="en-US" altLang="ko-KR" dirty="0"/>
          </a:p>
          <a:p>
            <a:r>
              <a:rPr lang="en-US" altLang="ko-KR" dirty="0">
                <a:hlinkClick r:id="rId3"/>
              </a:rPr>
              <a:t>[</a:t>
            </a:r>
            <a:r>
              <a:rPr lang="ko-KR" altLang="en-US" dirty="0" err="1">
                <a:hlinkClick r:id="rId3"/>
              </a:rPr>
              <a:t>선넘녀</a:t>
            </a:r>
            <a:r>
              <a:rPr lang="ko-KR" altLang="en-US" dirty="0">
                <a:hlinkClick r:id="rId3"/>
              </a:rPr>
              <a:t> 하이라이트</a:t>
            </a:r>
            <a:r>
              <a:rPr lang="en-US" altLang="ko-KR" dirty="0">
                <a:hlinkClick r:id="rId3"/>
              </a:rPr>
              <a:t>] ★</a:t>
            </a:r>
            <a:r>
              <a:rPr lang="ko-KR" altLang="en-US" dirty="0" err="1">
                <a:hlinkClick r:id="rId3"/>
              </a:rPr>
              <a:t>설민석쌤</a:t>
            </a:r>
            <a:r>
              <a:rPr lang="ko-KR" altLang="en-US" dirty="0">
                <a:hlinkClick r:id="rId3"/>
              </a:rPr>
              <a:t> 완벽정리★ 독도는 우리땅 </a:t>
            </a:r>
            <a:r>
              <a:rPr lang="en-US" altLang="ko-KR" dirty="0">
                <a:hlinkClick r:id="rId3"/>
              </a:rPr>
              <a:t>1</a:t>
            </a:r>
            <a:r>
              <a:rPr lang="ko-KR" altLang="en-US" dirty="0">
                <a:hlinkClick r:id="rId3"/>
              </a:rPr>
              <a:t>탄</a:t>
            </a:r>
            <a:r>
              <a:rPr lang="en-US" altLang="ko-KR" dirty="0">
                <a:hlinkClick r:id="rId3"/>
              </a:rPr>
              <a:t>! </a:t>
            </a:r>
            <a:r>
              <a:rPr lang="ko-KR" altLang="en-US" dirty="0">
                <a:hlinkClick r:id="rId3"/>
              </a:rPr>
              <a:t>역사적 증거 모음 </a:t>
            </a:r>
            <a:r>
              <a:rPr lang="en-US" altLang="ko-KR" dirty="0">
                <a:hlinkClick r:id="rId3"/>
              </a:rPr>
              <a:t>– YouTube</a:t>
            </a:r>
            <a:endParaRPr lang="en-US" altLang="ko-KR" dirty="0"/>
          </a:p>
          <a:p>
            <a:r>
              <a:rPr lang="ko-KR" altLang="en-US" dirty="0"/>
              <a:t>외교부 독도</a:t>
            </a:r>
            <a:r>
              <a:rPr lang="en-US" altLang="ko-KR" dirty="0"/>
              <a:t>, </a:t>
            </a:r>
            <a:r>
              <a:rPr lang="ko-KR" altLang="en-US" dirty="0">
                <a:hlinkClick r:id="rId4"/>
              </a:rPr>
              <a:t>외교부 독도 </a:t>
            </a:r>
            <a:r>
              <a:rPr lang="en-US" altLang="ko-KR" dirty="0">
                <a:hlinkClick r:id="rId4"/>
              </a:rPr>
              <a:t>| </a:t>
            </a:r>
            <a:r>
              <a:rPr lang="ko-KR" altLang="en-US" dirty="0">
                <a:hlinkClick r:id="rId4"/>
              </a:rPr>
              <a:t>대한민국 외교부 독도 </a:t>
            </a:r>
            <a:r>
              <a:rPr lang="en-US" altLang="ko-KR" dirty="0">
                <a:hlinkClick r:id="rId4"/>
              </a:rPr>
              <a:t>(mofa.go.kr)</a:t>
            </a:r>
            <a:endParaRPr lang="en-US" altLang="ko-KR" dirty="0"/>
          </a:p>
          <a:p>
            <a:r>
              <a:rPr lang="ko-KR" altLang="en-US" dirty="0" err="1"/>
              <a:t>다음블로그</a:t>
            </a:r>
            <a:r>
              <a:rPr lang="en-US" altLang="ko-KR" dirty="0"/>
              <a:t>, “</a:t>
            </a:r>
            <a:r>
              <a:rPr lang="ko-KR" altLang="en-US" dirty="0"/>
              <a:t>역사로 본 독도영유권 문제</a:t>
            </a:r>
            <a:r>
              <a:rPr lang="en-US" altLang="ko-KR" dirty="0"/>
              <a:t>, </a:t>
            </a:r>
            <a:r>
              <a:rPr lang="ko-KR" altLang="en-US" dirty="0"/>
              <a:t>일본의 주장 </a:t>
            </a:r>
            <a:r>
              <a:rPr lang="en-US" altLang="ko-KR" dirty="0"/>
              <a:t>VS </a:t>
            </a:r>
            <a:r>
              <a:rPr lang="ko-KR" altLang="en-US" dirty="0"/>
              <a:t>한국의 주장</a:t>
            </a:r>
            <a:r>
              <a:rPr lang="en-US" altLang="ko-KR" dirty="0"/>
              <a:t>”,  </a:t>
            </a:r>
          </a:p>
          <a:p>
            <a:pPr marL="0" indent="0">
              <a:buNone/>
            </a:pPr>
            <a:r>
              <a:rPr lang="en-US" altLang="ko-KR" dirty="0">
                <a:hlinkClick r:id="rId5"/>
              </a:rPr>
              <a:t>   </a:t>
            </a:r>
            <a:r>
              <a:rPr lang="ko-KR" altLang="en-US" dirty="0">
                <a:hlinkClick r:id="rId5"/>
              </a:rPr>
              <a:t>독도지킴이 최진호입니다 </a:t>
            </a:r>
            <a:r>
              <a:rPr lang="en-US" altLang="ko-KR" dirty="0">
                <a:hlinkClick r:id="rId5"/>
              </a:rPr>
              <a:t>(daum.net)</a:t>
            </a:r>
            <a:endParaRPr lang="en-US" altLang="ko-KR" dirty="0"/>
          </a:p>
        </p:txBody>
      </p:sp>
      <p:pic>
        <p:nvPicPr>
          <p:cNvPr id="1026" name="Picture 2" descr="http://blogimgs.naver.net/imgs/nblog/spc.gif">
            <a:extLst>
              <a:ext uri="{FF2B5EF4-FFF2-40B4-BE49-F238E27FC236}">
                <a16:creationId xmlns:a16="http://schemas.microsoft.com/office/drawing/2014/main" id="{623F0BD5-45F9-46B4-BCBA-C78BF1BC8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5" y="-168275"/>
            <a:ext cx="95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://blogimgs.naver.net/imgs/nblog/spc.gif">
            <a:extLst>
              <a:ext uri="{FF2B5EF4-FFF2-40B4-BE49-F238E27FC236}">
                <a16:creationId xmlns:a16="http://schemas.microsoft.com/office/drawing/2014/main" id="{F30CDA46-903F-4CC3-B88C-680C6F427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213" y="-168275"/>
            <a:ext cx="10001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626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FBF051-7383-48F2-A009-F20609F7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b="1" dirty="0"/>
              <a:t>차례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37F9D9-6B26-4CED-8796-6FF6FF22A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630905"/>
            <a:ext cx="9603275" cy="2835440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>
                <a:latin typeface="Batang" panose="02030600000101010101" pitchFamily="18" charset="-127"/>
                <a:ea typeface="Batang" panose="02030600000101010101" pitchFamily="18" charset="-127"/>
              </a:rPr>
              <a:t>★ </a:t>
            </a:r>
            <a:r>
              <a:rPr lang="ko-KR" altLang="en-US" dirty="0"/>
              <a:t>독도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latin typeface="Batang" panose="02030600000101010101" pitchFamily="18" charset="-127"/>
                <a:ea typeface="Batang" panose="02030600000101010101" pitchFamily="18" charset="-127"/>
              </a:rPr>
              <a:t>★ </a:t>
            </a:r>
            <a:r>
              <a:rPr lang="ko-KR" altLang="en-US" dirty="0"/>
              <a:t>독도의 가치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latin typeface="Batang" panose="02030600000101010101" pitchFamily="18" charset="-127"/>
                <a:ea typeface="Batang" panose="02030600000101010101" pitchFamily="18" charset="-127"/>
              </a:rPr>
              <a:t>★ </a:t>
            </a:r>
            <a:r>
              <a:rPr lang="ko-KR" altLang="en-US" dirty="0"/>
              <a:t>독도가 한국영토인 역사적 근거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latin typeface="Batang" panose="02030600000101010101" pitchFamily="18" charset="-127"/>
                <a:ea typeface="Batang" panose="02030600000101010101" pitchFamily="18" charset="-127"/>
              </a:rPr>
              <a:t>★ </a:t>
            </a:r>
            <a:r>
              <a:rPr lang="ko-KR" altLang="en-US" dirty="0"/>
              <a:t>독도가 한국영토인 지리적 근거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latin typeface="Batang" panose="02030600000101010101" pitchFamily="18" charset="-127"/>
                <a:ea typeface="Batang" panose="02030600000101010101" pitchFamily="18" charset="-127"/>
              </a:rPr>
              <a:t>★ </a:t>
            </a:r>
            <a:r>
              <a:rPr lang="ko-KR" altLang="en-US" dirty="0"/>
              <a:t>독도가 한국영토인 국제법적 근거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8A96745-D07C-439B-8774-61825E54D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3216" y="2527272"/>
            <a:ext cx="457200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4363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73623C-96CF-425D-B28D-7E9044523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12000" b="1" dirty="0"/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307036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9D44AB-F157-4233-8C5C-AB24BF2BD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dirty="0"/>
              <a:t>독도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0F6A756-0F2B-479C-BD05-ED52E8336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독도는 두 개의 섬으로 이루어짐</a:t>
            </a:r>
            <a:endParaRPr lang="en-US" altLang="ko-KR" dirty="0"/>
          </a:p>
          <a:p>
            <a:r>
              <a:rPr lang="ko-KR" altLang="en-US" dirty="0"/>
              <a:t>동남쪽에 위치한 동도는 유인 등대를 비롯하여 대부분의 해양수산 시설이 설치</a:t>
            </a:r>
            <a:r>
              <a:rPr lang="en-US" altLang="ko-KR" dirty="0"/>
              <a:t> </a:t>
            </a:r>
          </a:p>
          <a:p>
            <a:r>
              <a:rPr lang="ko-KR" altLang="en-US" dirty="0"/>
              <a:t>높이는 </a:t>
            </a:r>
            <a:r>
              <a:rPr lang="en-US" altLang="ko-KR" dirty="0"/>
              <a:t>98.6m, </a:t>
            </a:r>
            <a:r>
              <a:rPr lang="ko-KR" altLang="en-US" dirty="0"/>
              <a:t>둘레 </a:t>
            </a:r>
            <a:r>
              <a:rPr lang="en-US" altLang="ko-KR" dirty="0"/>
              <a:t>2.8km, </a:t>
            </a:r>
            <a:r>
              <a:rPr lang="ko-KR" altLang="en-US" dirty="0"/>
              <a:t>면적 </a:t>
            </a:r>
            <a:r>
              <a:rPr lang="en-US" altLang="ko-KR" dirty="0"/>
              <a:t>73,297m2</a:t>
            </a:r>
            <a:r>
              <a:rPr lang="ko-KR" altLang="en-US" dirty="0"/>
              <a:t>로 </a:t>
            </a:r>
            <a:r>
              <a:rPr lang="ko-KR" altLang="en-US" dirty="0" err="1"/>
              <a:t>장축은</a:t>
            </a:r>
            <a:r>
              <a:rPr lang="ko-KR" altLang="en-US" dirty="0"/>
              <a:t> 북북동 방향으로 </a:t>
            </a:r>
            <a:r>
              <a:rPr lang="en-US" altLang="ko-KR" dirty="0"/>
              <a:t>450m</a:t>
            </a:r>
            <a:r>
              <a:rPr lang="ko-KR" altLang="en-US" dirty="0"/>
              <a:t>에 걸쳐 경사가 </a:t>
            </a:r>
            <a:r>
              <a:rPr lang="en-US" altLang="ko-KR" dirty="0"/>
              <a:t>60</a:t>
            </a:r>
            <a:r>
              <a:rPr lang="ko-KR" altLang="en-US" dirty="0"/>
              <a:t>도로 뻗음</a:t>
            </a:r>
            <a:endParaRPr lang="en-US" altLang="ko-KR" dirty="0"/>
          </a:p>
          <a:p>
            <a:r>
              <a:rPr lang="ko-KR" altLang="en-US" dirty="0" err="1"/>
              <a:t>앙부는</a:t>
            </a:r>
            <a:r>
              <a:rPr lang="ko-KR" altLang="en-US" dirty="0"/>
              <a:t> 원형 상태로 해수면까지 꺼진 수직 홀이 특징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서북쪽에 위치한 서도는 높이 </a:t>
            </a:r>
            <a:r>
              <a:rPr lang="en-US" altLang="ko-KR" dirty="0"/>
              <a:t>168.5m, </a:t>
            </a:r>
            <a:r>
              <a:rPr lang="ko-KR" altLang="en-US" dirty="0"/>
              <a:t>둘레 </a:t>
            </a:r>
            <a:r>
              <a:rPr lang="en-US" altLang="ko-KR" dirty="0"/>
              <a:t>2.6km, </a:t>
            </a:r>
            <a:r>
              <a:rPr lang="ko-KR" altLang="en-US" dirty="0"/>
              <a:t>면적 </a:t>
            </a:r>
            <a:r>
              <a:rPr lang="en-US" altLang="ko-KR" dirty="0"/>
              <a:t>88,639m2</a:t>
            </a:r>
          </a:p>
          <a:p>
            <a:r>
              <a:rPr lang="ko-KR" altLang="en-US" dirty="0" err="1"/>
              <a:t>장축은</a:t>
            </a:r>
            <a:r>
              <a:rPr lang="ko-KR" altLang="en-US" dirty="0"/>
              <a:t> 남북 방향으로 약 </a:t>
            </a:r>
            <a:r>
              <a:rPr lang="en-US" altLang="ko-KR" dirty="0"/>
              <a:t>450m, </a:t>
            </a:r>
            <a:r>
              <a:rPr lang="ko-KR" altLang="en-US" dirty="0"/>
              <a:t>동서 방향으로 약 </a:t>
            </a:r>
            <a:r>
              <a:rPr lang="en-US" altLang="ko-KR" dirty="0"/>
              <a:t>300m </a:t>
            </a:r>
            <a:r>
              <a:rPr lang="ko-KR" altLang="en-US" dirty="0"/>
              <a:t>가량 뻗음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092711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834D63-C7D4-4A86-B9BD-E0CFF2623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6000" dirty="0"/>
              <a:t>독도의 가치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B52B11-96A1-41B8-B2EC-54DEA35C9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독도는 경제적 가치가 큼</a:t>
            </a:r>
            <a:endParaRPr lang="en-US" altLang="ko-KR" dirty="0"/>
          </a:p>
          <a:p>
            <a:r>
              <a:rPr lang="ko-KR" altLang="en-US" dirty="0"/>
              <a:t>군사전략적으로 아주 중요</a:t>
            </a:r>
            <a:endParaRPr lang="en-US" altLang="ko-KR" dirty="0"/>
          </a:p>
          <a:p>
            <a:r>
              <a:rPr lang="ko-KR" altLang="en-US" dirty="0"/>
              <a:t>생태환경적으로 의미가 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- </a:t>
            </a:r>
            <a:r>
              <a:rPr lang="ko-KR" altLang="en-US" dirty="0"/>
              <a:t>우리나라의 어느 곳 보다 다양하고 독특한 생태계 보유</a:t>
            </a:r>
            <a:endParaRPr lang="en-US" altLang="ko-KR" dirty="0"/>
          </a:p>
          <a:p>
            <a:r>
              <a:rPr lang="ko-KR" altLang="en-US" dirty="0"/>
              <a:t>독도 주변 바다는 많은 물고기가 잡히는 황금어장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- </a:t>
            </a:r>
            <a:r>
              <a:rPr lang="ko-KR" altLang="en-US" dirty="0"/>
              <a:t>한류와 난류가 교차해 플랑크톤이 풍부하기 때문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- </a:t>
            </a:r>
            <a:r>
              <a:rPr lang="ko-KR" altLang="en-US" dirty="0"/>
              <a:t>독도 주변으로 천연가스를 비롯한 자원들이 묻힘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7034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912821-2E88-4AA3-95D5-9D4DEACD8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sz="5600" dirty="0"/>
              <a:t>독도가 한국영토인 역사적 근거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C0B7B3-623E-4701-9CAD-7CA3D9C21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동영상 자료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hlinkClick r:id="rId2"/>
              </a:rPr>
              <a:t>[</a:t>
            </a:r>
            <a:r>
              <a:rPr lang="ko-KR" altLang="en-US" dirty="0" err="1">
                <a:hlinkClick r:id="rId2"/>
              </a:rPr>
              <a:t>선넘녀</a:t>
            </a:r>
            <a:r>
              <a:rPr lang="ko-KR" altLang="en-US" dirty="0">
                <a:hlinkClick r:id="rId2"/>
              </a:rPr>
              <a:t> 하이라이트</a:t>
            </a:r>
            <a:r>
              <a:rPr lang="en-US" altLang="ko-KR" dirty="0">
                <a:hlinkClick r:id="rId2"/>
              </a:rPr>
              <a:t>] ★</a:t>
            </a:r>
            <a:r>
              <a:rPr lang="ko-KR" altLang="en-US" dirty="0" err="1">
                <a:hlinkClick r:id="rId2"/>
              </a:rPr>
              <a:t>설민석쌤</a:t>
            </a:r>
            <a:r>
              <a:rPr lang="ko-KR" altLang="en-US" dirty="0">
                <a:hlinkClick r:id="rId2"/>
              </a:rPr>
              <a:t> 완벽정리★ 독도는 우리땅 </a:t>
            </a:r>
            <a:r>
              <a:rPr lang="en-US" altLang="ko-KR" dirty="0">
                <a:hlinkClick r:id="rId2"/>
              </a:rPr>
              <a:t>1</a:t>
            </a:r>
            <a:r>
              <a:rPr lang="ko-KR" altLang="en-US" dirty="0">
                <a:hlinkClick r:id="rId2"/>
              </a:rPr>
              <a:t>탄</a:t>
            </a:r>
            <a:r>
              <a:rPr lang="en-US" altLang="ko-KR" dirty="0">
                <a:hlinkClick r:id="rId2"/>
              </a:rPr>
              <a:t>! </a:t>
            </a:r>
            <a:r>
              <a:rPr lang="ko-KR" altLang="en-US" dirty="0">
                <a:hlinkClick r:id="rId2"/>
              </a:rPr>
              <a:t>역사적 증거 모음 </a:t>
            </a:r>
            <a:r>
              <a:rPr lang="en-US" altLang="ko-KR" dirty="0">
                <a:hlinkClick r:id="rId2"/>
              </a:rPr>
              <a:t>– YouTube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hlinkClick r:id="rId3"/>
              </a:rPr>
              <a:t>[</a:t>
            </a:r>
            <a:r>
              <a:rPr lang="ko-KR" altLang="en-US" dirty="0">
                <a:hlinkClick r:id="rId3"/>
              </a:rPr>
              <a:t>중등 사회 </a:t>
            </a:r>
            <a:r>
              <a:rPr lang="en-US" altLang="ko-KR" dirty="0">
                <a:hlinkClick r:id="rId3"/>
              </a:rPr>
              <a:t>2] 6. </a:t>
            </a:r>
            <a:r>
              <a:rPr lang="ko-KR" altLang="en-US" dirty="0">
                <a:hlinkClick r:id="rId3"/>
              </a:rPr>
              <a:t>국제 사회와 국제 정치 </a:t>
            </a:r>
            <a:r>
              <a:rPr lang="en-US" altLang="ko-KR" dirty="0">
                <a:hlinkClick r:id="rId3"/>
              </a:rPr>
              <a:t>- </a:t>
            </a:r>
            <a:r>
              <a:rPr lang="ko-KR" altLang="en-US" dirty="0">
                <a:hlinkClick r:id="rId3"/>
              </a:rPr>
              <a:t>역사적 증거로 알아보는 독도는 우리땅 </a:t>
            </a:r>
            <a:r>
              <a:rPr lang="en-US" altLang="ko-KR" dirty="0">
                <a:hlinkClick r:id="rId3"/>
              </a:rPr>
              <a:t>– YouTube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>
                <a:hlinkClick r:id="rId4"/>
              </a:rPr>
              <a:t>의외로 잘 모르는 사람이 많다는 독도가 우리땅인 이유 </a:t>
            </a:r>
            <a:r>
              <a:rPr lang="en-US" altLang="ko-KR" dirty="0">
                <a:hlinkClick r:id="rId4"/>
              </a:rPr>
              <a:t>3</a:t>
            </a:r>
            <a:r>
              <a:rPr lang="ko-KR" altLang="en-US" dirty="0">
                <a:hlinkClick r:id="rId4"/>
              </a:rPr>
              <a:t>가지 </a:t>
            </a:r>
            <a:r>
              <a:rPr lang="en-US" altLang="ko-KR" dirty="0">
                <a:hlinkClick r:id="rId4"/>
              </a:rPr>
              <a:t>– YouTube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>
                <a:hlinkClick r:id="rId5"/>
              </a:rPr>
              <a:t>[</a:t>
            </a:r>
            <a:r>
              <a:rPr lang="ko-KR" altLang="en-US" dirty="0">
                <a:hlinkClick r:id="rId5"/>
              </a:rPr>
              <a:t>사회</a:t>
            </a:r>
            <a:r>
              <a:rPr lang="en-US" altLang="ko-KR" dirty="0">
                <a:hlinkClick r:id="rId5"/>
              </a:rPr>
              <a:t>] </a:t>
            </a:r>
            <a:r>
              <a:rPr lang="ko-KR" altLang="en-US" dirty="0">
                <a:hlinkClick r:id="rId5"/>
              </a:rPr>
              <a:t>독도가 우리땅인 증거</a:t>
            </a:r>
            <a:r>
              <a:rPr lang="en-US" altLang="ko-KR" dirty="0">
                <a:hlinkClick r:id="rId5"/>
              </a:rPr>
              <a:t>/ </a:t>
            </a:r>
            <a:r>
              <a:rPr lang="ko-KR" altLang="en-US" dirty="0">
                <a:hlinkClick r:id="rId5"/>
              </a:rPr>
              <a:t>역사적 자료</a:t>
            </a:r>
            <a:r>
              <a:rPr lang="en-US" altLang="ko-KR" dirty="0">
                <a:hlinkClick r:id="rId5"/>
              </a:rPr>
              <a:t>/ </a:t>
            </a:r>
            <a:r>
              <a:rPr lang="ko-KR" altLang="en-US" dirty="0">
                <a:hlinkClick r:id="rId5"/>
              </a:rPr>
              <a:t>팔도총도</a:t>
            </a:r>
            <a:r>
              <a:rPr lang="en-US" altLang="ko-KR" dirty="0">
                <a:hlinkClick r:id="rId5"/>
              </a:rPr>
              <a:t>/ </a:t>
            </a:r>
            <a:r>
              <a:rPr lang="ko-KR" altLang="en-US" dirty="0">
                <a:hlinkClick r:id="rId5"/>
              </a:rPr>
              <a:t>세종실록지리지</a:t>
            </a:r>
            <a:r>
              <a:rPr lang="en-US" altLang="ko-KR" dirty="0">
                <a:hlinkClick r:id="rId5"/>
              </a:rPr>
              <a:t>/ </a:t>
            </a:r>
            <a:r>
              <a:rPr lang="ko-KR" altLang="en-US" dirty="0" err="1">
                <a:hlinkClick r:id="rId5"/>
              </a:rPr>
              <a:t>대한제국칙령</a:t>
            </a:r>
            <a:r>
              <a:rPr lang="en-US" altLang="ko-KR" dirty="0">
                <a:hlinkClick r:id="rId5"/>
              </a:rPr>
              <a:t>/ </a:t>
            </a:r>
            <a:r>
              <a:rPr lang="ko-KR" altLang="en-US" dirty="0">
                <a:hlinkClick r:id="rId5"/>
              </a:rPr>
              <a:t>연합국 최고 사령관 각서 </a:t>
            </a:r>
            <a:r>
              <a:rPr lang="en-US" altLang="ko-KR" dirty="0">
                <a:hlinkClick r:id="rId5"/>
              </a:rPr>
              <a:t>– YouTube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슬라이드 확대/축소 4">
                <a:extLst>
                  <a:ext uri="{FF2B5EF4-FFF2-40B4-BE49-F238E27FC236}">
                    <a16:creationId xmlns:a16="http://schemas.microsoft.com/office/drawing/2014/main" id="{804D4D7A-B525-4A0F-81D7-FD56B753A94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75248017"/>
                  </p:ext>
                </p:extLst>
              </p:nvPr>
            </p:nvGraphicFramePr>
            <p:xfrm>
              <a:off x="-2172227" y="4643345"/>
              <a:ext cx="3048000" cy="1714500"/>
            </p:xfrm>
            <a:graphic>
              <a:graphicData uri="http://schemas.microsoft.com/office/powerpoint/2016/slidezoom">
                <pslz:sldZm>
                  <pslz:sldZmObj sldId="259" cId="3990307647">
                    <pslz:zmPr id="{9026E0B2-25D3-4CFA-A819-EDC4A0E4B77A}" returnToParent="0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슬라이드 확대/축소 4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804D4D7A-B525-4A0F-81D7-FD56B753A94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2172227" y="4643345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0307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C318B5-5796-4564-8BAA-4AA9466BB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ADA2C8-E584-47D3-B5AA-72CFF97E2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01. </a:t>
            </a:r>
            <a:r>
              <a:rPr lang="ko-KR" altLang="en-US" dirty="0"/>
              <a:t>삼국사기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</a:t>
            </a:r>
            <a:r>
              <a:rPr lang="en-US" altLang="ko-KR" dirty="0"/>
              <a:t>- </a:t>
            </a:r>
            <a:r>
              <a:rPr lang="ko-KR" altLang="en-US" dirty="0" err="1"/>
              <a:t>지증왕</a:t>
            </a:r>
            <a:r>
              <a:rPr lang="ko-KR" altLang="en-US" dirty="0"/>
              <a:t> </a:t>
            </a:r>
            <a:r>
              <a:rPr lang="en-US" altLang="ko-KR" dirty="0"/>
              <a:t>13</a:t>
            </a:r>
            <a:r>
              <a:rPr lang="ko-KR" altLang="en-US" dirty="0"/>
              <a:t>년</a:t>
            </a:r>
            <a:r>
              <a:rPr lang="en-US" altLang="ko-KR" dirty="0"/>
              <a:t>(512) – </a:t>
            </a:r>
            <a:r>
              <a:rPr lang="ko-KR" altLang="en-US" dirty="0"/>
              <a:t>섬나라 우산국 복속 </a:t>
            </a:r>
            <a:r>
              <a:rPr lang="en-US" altLang="ko-KR" dirty="0"/>
              <a:t>(</a:t>
            </a:r>
            <a:r>
              <a:rPr lang="ko-KR" altLang="en-US" dirty="0" err="1"/>
              <a:t>이사부</a:t>
            </a:r>
            <a:r>
              <a:rPr lang="ko-KR" altLang="en-US" dirty="0"/>
              <a:t> 장군</a:t>
            </a:r>
            <a:r>
              <a:rPr lang="en-US" altLang="ko-KR" dirty="0"/>
              <a:t>) </a:t>
            </a:r>
            <a:br>
              <a:rPr lang="ko-KR" altLang="en-US" dirty="0"/>
            </a:b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02. </a:t>
            </a:r>
            <a:r>
              <a:rPr lang="ko-KR" altLang="en-US" dirty="0"/>
              <a:t>대한제국 칙령 제 </a:t>
            </a:r>
            <a:r>
              <a:rPr lang="en-US" altLang="ko-KR" dirty="0"/>
              <a:t>41</a:t>
            </a:r>
            <a:r>
              <a:rPr lang="ko-KR" altLang="en-US" dirty="0"/>
              <a:t>호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- 1900</a:t>
            </a:r>
            <a:r>
              <a:rPr lang="ko-KR" altLang="en-US" dirty="0"/>
              <a:t>년에 대한제국</a:t>
            </a:r>
            <a:r>
              <a:rPr lang="en-US" altLang="ko-KR" dirty="0"/>
              <a:t>(</a:t>
            </a:r>
            <a:r>
              <a:rPr lang="ko-KR" altLang="en-US" dirty="0"/>
              <a:t>조선</a:t>
            </a:r>
            <a:r>
              <a:rPr lang="en-US" altLang="ko-KR" dirty="0"/>
              <a:t>)</a:t>
            </a:r>
            <a:r>
              <a:rPr lang="ko-KR" altLang="en-US" dirty="0"/>
              <a:t>의 독도 영유권을 전세계에 공표 이는</a:t>
            </a:r>
            <a:r>
              <a:rPr lang="en-US" altLang="ko-KR" dirty="0"/>
              <a:t>, </a:t>
            </a:r>
            <a:r>
              <a:rPr lang="ko-KR" altLang="en-US" dirty="0"/>
              <a:t>일본의 </a:t>
            </a:r>
            <a:r>
              <a:rPr lang="ko-KR" altLang="en-US" dirty="0" err="1"/>
              <a:t>시마네현의</a:t>
            </a:r>
            <a:r>
              <a:rPr lang="ko-KR" altLang="en-US" dirty="0"/>
              <a:t> 불법 편입</a:t>
            </a:r>
            <a:r>
              <a:rPr lang="en-US" altLang="ko-KR" dirty="0"/>
              <a:t>(1905)</a:t>
            </a:r>
            <a:r>
              <a:rPr lang="ko-KR" altLang="en-US" dirty="0"/>
              <a:t>보다 </a:t>
            </a:r>
            <a:r>
              <a:rPr lang="en-US" altLang="ko-KR" dirty="0"/>
              <a:t>5</a:t>
            </a:r>
            <a:r>
              <a:rPr lang="ko-KR" altLang="en-US" dirty="0"/>
              <a:t>년 빠름</a:t>
            </a:r>
          </a:p>
        </p:txBody>
      </p:sp>
    </p:spTree>
    <p:extLst>
      <p:ext uri="{BB962C8B-B14F-4D97-AF65-F5344CB8AC3E}">
        <p14:creationId xmlns:p14="http://schemas.microsoft.com/office/powerpoint/2010/main" val="34698284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F0B829-C22F-40CD-A3CB-CF098383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46A7E5-37A4-4913-87F5-B2842DF3B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/>
              <a:t>03. </a:t>
            </a:r>
            <a:r>
              <a:rPr lang="ko-KR" altLang="en-US" dirty="0"/>
              <a:t>세종실록지리지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</a:t>
            </a:r>
            <a:r>
              <a:rPr lang="en-US" altLang="ko-KR" dirty="0"/>
              <a:t>- </a:t>
            </a:r>
            <a:r>
              <a:rPr lang="ko-KR" altLang="en-US" dirty="0"/>
              <a:t>“우산</a:t>
            </a:r>
            <a:r>
              <a:rPr lang="en-US" altLang="ko-KR" dirty="0"/>
              <a:t>(</a:t>
            </a:r>
            <a:r>
              <a:rPr lang="ko-KR" altLang="en-US" dirty="0"/>
              <a:t>于山</a:t>
            </a:r>
            <a:r>
              <a:rPr lang="en-US" altLang="ko-KR" dirty="0"/>
              <a:t>)</a:t>
            </a:r>
            <a:r>
              <a:rPr lang="ko-KR" altLang="en-US" dirty="0"/>
              <a:t>과 </a:t>
            </a:r>
            <a:r>
              <a:rPr lang="ko-KR" altLang="en-US" dirty="0" err="1"/>
              <a:t>무릉</a:t>
            </a:r>
            <a:r>
              <a:rPr lang="en-US" altLang="ko-KR" dirty="0"/>
              <a:t>(</a:t>
            </a:r>
            <a:r>
              <a:rPr lang="ko-KR" altLang="en-US" dirty="0"/>
              <a:t>武陵</a:t>
            </a:r>
            <a:r>
              <a:rPr lang="en-US" altLang="ko-KR" dirty="0"/>
              <a:t>) 2</a:t>
            </a:r>
            <a:r>
              <a:rPr lang="ko-KR" altLang="en-US" dirty="0"/>
              <a:t>섬이 </a:t>
            </a:r>
            <a:r>
              <a:rPr lang="ko-KR" altLang="en-US" dirty="0" err="1"/>
              <a:t>울진현</a:t>
            </a:r>
            <a:r>
              <a:rPr lang="ko-KR" altLang="en-US" dirty="0"/>
              <a:t> 정동쪽 바다 가운데 있다고 하면서</a:t>
            </a:r>
            <a:r>
              <a:rPr lang="en-US" altLang="ko-KR" dirty="0"/>
              <a:t>, 2</a:t>
            </a:r>
            <a:r>
              <a:rPr lang="ko-KR" altLang="en-US" dirty="0"/>
              <a:t>섬이 서로 거리가 멀지 아니하여</a:t>
            </a:r>
            <a:r>
              <a:rPr lang="en-US" altLang="ko-KR" dirty="0"/>
              <a:t>, </a:t>
            </a:r>
            <a:r>
              <a:rPr lang="ko-KR" altLang="en-US" dirty="0"/>
              <a:t>날씨가 맑으면 가히 바라볼 수 있다</a:t>
            </a:r>
            <a:r>
              <a:rPr lang="en-US" altLang="ko-KR" dirty="0"/>
              <a:t>.”, “</a:t>
            </a:r>
            <a:r>
              <a:rPr lang="ko-KR" altLang="en-US" dirty="0"/>
              <a:t>강원도 </a:t>
            </a:r>
            <a:r>
              <a:rPr lang="ko-KR" altLang="en-US" dirty="0" err="1"/>
              <a:t>울진현”이라고</a:t>
            </a:r>
            <a:r>
              <a:rPr lang="ko-KR" altLang="en-US" dirty="0"/>
              <a:t> 기록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04. </a:t>
            </a:r>
            <a:r>
              <a:rPr lang="ko-KR" altLang="en-US" dirty="0" err="1"/>
              <a:t>태정관지령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- 1877</a:t>
            </a:r>
            <a:r>
              <a:rPr lang="ko-KR" altLang="en-US" dirty="0"/>
              <a:t>년</a:t>
            </a:r>
            <a:r>
              <a:rPr lang="en-US" altLang="ko-KR" dirty="0"/>
              <a:t>, </a:t>
            </a:r>
            <a:r>
              <a:rPr lang="ko-KR" altLang="en-US" dirty="0"/>
              <a:t>일본 메이지 정부의 최고 행정기관인 태정관</a:t>
            </a:r>
            <a:r>
              <a:rPr lang="en-US" altLang="ko-KR" dirty="0"/>
              <a:t>(</a:t>
            </a:r>
            <a:r>
              <a:rPr lang="ko-KR" altLang="en-US" dirty="0"/>
              <a:t>太政官</a:t>
            </a:r>
            <a:r>
              <a:rPr lang="en-US" altLang="ko-KR" dirty="0"/>
              <a:t>)</a:t>
            </a:r>
            <a:r>
              <a:rPr lang="ko-KR" altLang="en-US" dirty="0"/>
              <a:t>은 ‘울릉도 외 </a:t>
            </a:r>
            <a:r>
              <a:rPr lang="en-US" altLang="ko-KR" dirty="0"/>
              <a:t>1</a:t>
            </a:r>
            <a:r>
              <a:rPr lang="ko-KR" altLang="en-US" dirty="0"/>
              <a:t>도는 일본과 관계없음을 명심할 것’ 이라는 지시를 내무성과 </a:t>
            </a:r>
            <a:r>
              <a:rPr lang="ko-KR" altLang="en-US" dirty="0" err="1"/>
              <a:t>시마네</a:t>
            </a:r>
            <a:r>
              <a:rPr lang="ko-KR" altLang="en-US" dirty="0"/>
              <a:t> 현에 내림</a:t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221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38595B-E37C-4DA8-8D37-78AA33AA7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63B9C1-20E7-4D4F-9BD1-C17E8BAB4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/>
              <a:t>05. </a:t>
            </a:r>
            <a:r>
              <a:rPr lang="ko-KR" altLang="en-US" dirty="0" err="1"/>
              <a:t>은주시청합기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- 1667</a:t>
            </a:r>
            <a:r>
              <a:rPr lang="ko-KR" altLang="en-US" dirty="0"/>
              <a:t>년</a:t>
            </a:r>
            <a:r>
              <a:rPr lang="en-US" altLang="ko-KR" dirty="0"/>
              <a:t>(</a:t>
            </a:r>
            <a:r>
              <a:rPr lang="ko-KR" altLang="en-US" dirty="0"/>
              <a:t>현종 </a:t>
            </a:r>
            <a:r>
              <a:rPr lang="en-US" altLang="ko-KR" dirty="0"/>
              <a:t>8) </a:t>
            </a:r>
            <a:r>
              <a:rPr lang="ko-KR" altLang="en-US" dirty="0"/>
              <a:t>에 사이토 </a:t>
            </a:r>
            <a:r>
              <a:rPr lang="ko-KR" altLang="en-US" dirty="0" err="1"/>
              <a:t>호센이</a:t>
            </a:r>
            <a:r>
              <a:rPr lang="ko-KR" altLang="en-US" dirty="0"/>
              <a:t> 간행한 독도에 관한 일본 최초의 문헌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“</a:t>
            </a:r>
            <a:r>
              <a:rPr lang="ko-KR" altLang="en-US" dirty="0" err="1"/>
              <a:t>오키</a:t>
            </a:r>
            <a:r>
              <a:rPr lang="ko-KR" altLang="en-US" dirty="0"/>
              <a:t> 섬에서 이틀을 가면 </a:t>
            </a:r>
            <a:r>
              <a:rPr lang="ko-KR" altLang="en-US" dirty="0" err="1"/>
              <a:t>마쓰시마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</a:t>
            </a:r>
            <a:r>
              <a:rPr lang="ko-KR" altLang="en-US" dirty="0"/>
              <a:t>가 있고</a:t>
            </a:r>
            <a:r>
              <a:rPr lang="en-US" altLang="ko-KR" dirty="0"/>
              <a:t>, </a:t>
            </a:r>
            <a:r>
              <a:rPr lang="ko-KR" altLang="en-US" dirty="0"/>
              <a:t>또 하루 낮을 가면 다케시마</a:t>
            </a:r>
            <a:r>
              <a:rPr lang="en-US" altLang="ko-KR" dirty="0"/>
              <a:t>(</a:t>
            </a:r>
            <a:r>
              <a:rPr lang="ko-KR" altLang="en-US" dirty="0"/>
              <a:t>울릉도</a:t>
            </a:r>
            <a:r>
              <a:rPr lang="en-US" altLang="ko-KR" dirty="0"/>
              <a:t>)</a:t>
            </a:r>
            <a:r>
              <a:rPr lang="ko-KR" altLang="en-US" dirty="0"/>
              <a:t>가 있다</a:t>
            </a:r>
            <a:r>
              <a:rPr lang="en-US" altLang="ko-KR" dirty="0"/>
              <a:t>. </a:t>
            </a:r>
            <a:r>
              <a:rPr lang="ko-KR" altLang="en-US" dirty="0"/>
              <a:t>이 섬에는 사람이 살지 않는데</a:t>
            </a:r>
            <a:r>
              <a:rPr lang="en-US" altLang="ko-KR" dirty="0"/>
              <a:t>, </a:t>
            </a:r>
            <a:r>
              <a:rPr lang="ko-KR" altLang="en-US" dirty="0"/>
              <a:t>이 섬에서 고려를 보는 것이 </a:t>
            </a:r>
            <a:r>
              <a:rPr lang="ko-KR" altLang="en-US" dirty="0" err="1"/>
              <a:t>운슈에서</a:t>
            </a:r>
            <a:r>
              <a:rPr lang="ko-KR" altLang="en-US" dirty="0"/>
              <a:t> </a:t>
            </a:r>
            <a:r>
              <a:rPr lang="ko-KR" altLang="en-US" dirty="0" err="1"/>
              <a:t>인슈를</a:t>
            </a:r>
            <a:r>
              <a:rPr lang="ko-KR" altLang="en-US" dirty="0"/>
              <a:t> 보는 것과 같다</a:t>
            </a:r>
            <a:r>
              <a:rPr lang="en-US" altLang="ko-KR" dirty="0"/>
              <a:t>. </a:t>
            </a:r>
            <a:r>
              <a:rPr lang="ko-KR" altLang="en-US" dirty="0"/>
              <a:t>그러므로</a:t>
            </a:r>
            <a:r>
              <a:rPr lang="en-US" altLang="ko-KR" dirty="0"/>
              <a:t>, (</a:t>
            </a:r>
            <a:r>
              <a:rPr lang="ko-KR" altLang="en-US" dirty="0"/>
              <a:t>일본의</a:t>
            </a:r>
            <a:r>
              <a:rPr lang="en-US" altLang="ko-KR" dirty="0"/>
              <a:t>) </a:t>
            </a:r>
            <a:r>
              <a:rPr lang="ko-KR" altLang="en-US" dirty="0"/>
              <a:t>서북쪽 한계는 은주</a:t>
            </a:r>
            <a:r>
              <a:rPr lang="en-US" altLang="ko-KR" dirty="0"/>
              <a:t>(</a:t>
            </a:r>
            <a:r>
              <a:rPr lang="ko-KR" altLang="en-US" dirty="0" err="1"/>
              <a:t>오키</a:t>
            </a:r>
            <a:r>
              <a:rPr lang="ko-KR" altLang="en-US" dirty="0"/>
              <a:t> 섬</a:t>
            </a:r>
            <a:r>
              <a:rPr lang="en-US" altLang="ko-KR" dirty="0"/>
              <a:t>)</a:t>
            </a:r>
            <a:r>
              <a:rPr lang="ko-KR" altLang="en-US" dirty="0"/>
              <a:t>를 한계로 삼는다</a:t>
            </a:r>
            <a:r>
              <a:rPr lang="en-US" altLang="ko-KR" dirty="0"/>
              <a:t>.” </a:t>
            </a:r>
            <a:br>
              <a:rPr lang="ko-KR" altLang="en-US" dirty="0"/>
            </a:b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06. </a:t>
            </a:r>
            <a:r>
              <a:rPr lang="ko-KR" altLang="en-US" dirty="0" err="1"/>
              <a:t>조선왕족실록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</a:t>
            </a:r>
            <a:r>
              <a:rPr lang="en-US" altLang="ko-KR" dirty="0"/>
              <a:t>- </a:t>
            </a:r>
            <a:r>
              <a:rPr lang="ko-KR" altLang="en-US" dirty="0"/>
              <a:t>우산국 점령 후</a:t>
            </a:r>
            <a:r>
              <a:rPr lang="en-US" altLang="ko-KR" dirty="0"/>
              <a:t>, </a:t>
            </a:r>
            <a:r>
              <a:rPr lang="ko-KR" altLang="en-US" dirty="0"/>
              <a:t>우산국이 매년 신라에 토산물을 조공</a:t>
            </a:r>
            <a:r>
              <a:rPr lang="en-US" altLang="ko-KR" dirty="0"/>
              <a:t>. “</a:t>
            </a:r>
            <a:r>
              <a:rPr lang="ko-KR" altLang="en-US" dirty="0"/>
              <a:t>우산도에서 몇 가지 약초와 함께 </a:t>
            </a:r>
            <a:r>
              <a:rPr lang="ko-KR" altLang="en-US" dirty="0" err="1"/>
              <a:t>수우피</a:t>
            </a:r>
            <a:r>
              <a:rPr lang="ko-KR" altLang="en-US" dirty="0"/>
              <a:t> 등을 바쳤다</a:t>
            </a:r>
            <a:r>
              <a:rPr lang="en-US" altLang="ko-KR" dirty="0"/>
              <a:t>.”</a:t>
            </a:r>
            <a:r>
              <a:rPr lang="ko-KR" altLang="en-US" dirty="0"/>
              <a:t>고 기록</a:t>
            </a:r>
          </a:p>
        </p:txBody>
      </p:sp>
    </p:spTree>
    <p:extLst>
      <p:ext uri="{BB962C8B-B14F-4D97-AF65-F5344CB8AC3E}">
        <p14:creationId xmlns:p14="http://schemas.microsoft.com/office/powerpoint/2010/main" val="757664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D2F3A6-3D4F-4800-86DC-392030105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/>
              <a:t>독도가 한국영토인 역사적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D9B872-2FA2-4F78-AE16-B78F566A2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/>
              <a:t>07. SCAPIN 677</a:t>
            </a:r>
            <a:r>
              <a:rPr lang="ko-KR" altLang="en-US" dirty="0"/>
              <a:t>호 </a:t>
            </a:r>
            <a:br>
              <a:rPr lang="ko-KR" altLang="en-US" dirty="0"/>
            </a:br>
            <a:r>
              <a:rPr lang="ko-KR" altLang="en-US" dirty="0"/>
              <a:t> </a:t>
            </a:r>
            <a:r>
              <a:rPr lang="en-US" altLang="ko-KR" dirty="0"/>
              <a:t>- SCAPIN 677</a:t>
            </a:r>
            <a:r>
              <a:rPr lang="ko-KR" altLang="en-US" dirty="0"/>
              <a:t>호에선 ‘일본의 </a:t>
            </a:r>
            <a:r>
              <a:rPr lang="ko-KR" altLang="en-US" dirty="0" err="1"/>
              <a:t>정의’를</a:t>
            </a:r>
            <a:r>
              <a:rPr lang="ko-KR" altLang="en-US" dirty="0"/>
              <a:t> 통해 독도를 일본영토에서 제외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일본에 대한 정의에서 한국에 반환해야 할 섬으로 울릉도</a:t>
            </a:r>
            <a:r>
              <a:rPr lang="en-US" altLang="ko-KR" dirty="0"/>
              <a:t>/</a:t>
            </a:r>
            <a:r>
              <a:rPr lang="ko-KR" altLang="en-US" dirty="0"/>
              <a:t>독도</a:t>
            </a:r>
            <a:r>
              <a:rPr lang="en-US" altLang="ko-KR" dirty="0"/>
              <a:t>/</a:t>
            </a:r>
            <a:r>
              <a:rPr lang="ko-KR" altLang="en-US" dirty="0"/>
              <a:t>제주도를 규정함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“3</a:t>
            </a:r>
            <a:r>
              <a:rPr lang="ko-KR" altLang="en-US" dirty="0"/>
              <a:t>항</a:t>
            </a:r>
            <a:r>
              <a:rPr lang="en-US" altLang="ko-KR" dirty="0"/>
              <a:t>. </a:t>
            </a:r>
            <a:r>
              <a:rPr lang="ko-KR" altLang="en-US" dirty="0"/>
              <a:t>이 지령의 목적을 위하여</a:t>
            </a:r>
            <a:r>
              <a:rPr lang="en-US" altLang="ko-KR" dirty="0"/>
              <a:t>, </a:t>
            </a:r>
            <a:r>
              <a:rPr lang="ko-KR" altLang="en-US" dirty="0"/>
              <a:t>일본은 </a:t>
            </a:r>
            <a:r>
              <a:rPr lang="en-US" altLang="ko-KR" dirty="0"/>
              <a:t>4</a:t>
            </a:r>
            <a:r>
              <a:rPr lang="ko-KR" altLang="en-US" dirty="0"/>
              <a:t>개 </a:t>
            </a:r>
            <a:r>
              <a:rPr lang="ko-KR" altLang="en-US" dirty="0" err="1"/>
              <a:t>본도와</a:t>
            </a:r>
            <a:r>
              <a:rPr lang="ko-KR" altLang="en-US" dirty="0"/>
              <a:t> 약 </a:t>
            </a:r>
            <a:r>
              <a:rPr lang="en-US" altLang="ko-KR" dirty="0"/>
              <a:t>1</a:t>
            </a:r>
            <a:r>
              <a:rPr lang="ko-KR" altLang="en-US" dirty="0"/>
              <a:t>천 개의 더 작은 인접 섬들을 포함한다고 정의된다</a:t>
            </a:r>
            <a:r>
              <a:rPr lang="en-US" altLang="ko-KR" dirty="0"/>
              <a:t>. (1</a:t>
            </a:r>
            <a:r>
              <a:rPr lang="ko-KR" altLang="en-US" dirty="0"/>
              <a:t>천 개의 작은 인접 </a:t>
            </a:r>
            <a:r>
              <a:rPr lang="ko-KR" altLang="en-US" dirty="0" err="1"/>
              <a:t>섬들에서</a:t>
            </a:r>
            <a:r>
              <a:rPr lang="en-US" altLang="ko-KR" dirty="0"/>
              <a:t>) </a:t>
            </a:r>
            <a:r>
              <a:rPr lang="ko-KR" altLang="en-US" dirty="0"/>
              <a:t>제외되는 것은 ⓐ 울릉도</a:t>
            </a:r>
            <a:r>
              <a:rPr lang="en-US" altLang="ko-KR" dirty="0"/>
              <a:t>, </a:t>
            </a:r>
            <a:r>
              <a:rPr lang="ko-KR" altLang="en-US" dirty="0"/>
              <a:t>독도</a:t>
            </a:r>
            <a:r>
              <a:rPr lang="en-US" altLang="ko-KR" dirty="0"/>
              <a:t>, </a:t>
            </a:r>
            <a:r>
              <a:rPr lang="ko-KR" altLang="en-US" dirty="0"/>
              <a:t>제주도 등이다</a:t>
            </a:r>
            <a:r>
              <a:rPr lang="en-US" altLang="ko-KR" dirty="0"/>
              <a:t>.”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08. </a:t>
            </a:r>
            <a:r>
              <a:rPr lang="ko-KR" altLang="en-US" dirty="0"/>
              <a:t>고려사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- </a:t>
            </a:r>
            <a:r>
              <a:rPr lang="ko-KR" altLang="en-US" dirty="0"/>
              <a:t>지리지</a:t>
            </a:r>
            <a:r>
              <a:rPr lang="en-US" altLang="ko-KR" dirty="0"/>
              <a:t>, </a:t>
            </a:r>
            <a:r>
              <a:rPr lang="ko-KR" altLang="en-US" dirty="0"/>
              <a:t>세가</a:t>
            </a:r>
            <a:r>
              <a:rPr lang="en-US" altLang="ko-KR" dirty="0"/>
              <a:t>, </a:t>
            </a:r>
            <a:r>
              <a:rPr lang="ko-KR" altLang="en-US" dirty="0"/>
              <a:t>열전 등에 우산국과 울릉도에 관한 것을 기록</a:t>
            </a:r>
          </a:p>
        </p:txBody>
      </p:sp>
    </p:spTree>
    <p:extLst>
      <p:ext uri="{BB962C8B-B14F-4D97-AF65-F5344CB8AC3E}">
        <p14:creationId xmlns:p14="http://schemas.microsoft.com/office/powerpoint/2010/main" val="11152221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갤러리">
  <a:themeElements>
    <a:clrScheme name="갤러리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갤러리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갤러리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243</TotalTime>
  <Words>1179</Words>
  <Application>Microsoft Office PowerPoint</Application>
  <PresentationFormat>와이드스크린</PresentationFormat>
  <Paragraphs>120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맑은 고딕</vt:lpstr>
      <vt:lpstr>바탕</vt:lpstr>
      <vt:lpstr>Arial</vt:lpstr>
      <vt:lpstr>Gill Sans MT</vt:lpstr>
      <vt:lpstr>갤러리</vt:lpstr>
      <vt:lpstr>독도가 한국영토인 역사적 지리적 근거와 국제법적 지위 </vt:lpstr>
      <vt:lpstr>차례</vt:lpstr>
      <vt:lpstr>독도</vt:lpstr>
      <vt:lpstr>독도의 가치</vt:lpstr>
      <vt:lpstr>독도가 한국영토인 역사적 근거 </vt:lpstr>
      <vt:lpstr>독도가 한국영토인 역사적 근거</vt:lpstr>
      <vt:lpstr>독도가 한국영토인 역사적 근거</vt:lpstr>
      <vt:lpstr>독도가 한국영토인 역사적 근거</vt:lpstr>
      <vt:lpstr>독도가 한국영토인 역사적 근거</vt:lpstr>
      <vt:lpstr>독도가 한국영토인 역사적 근거</vt:lpstr>
      <vt:lpstr>독도가 한국영토인 역사적 근거</vt:lpstr>
      <vt:lpstr>독도가 한국영토인 역사적 근거</vt:lpstr>
      <vt:lpstr>독도가 한국영토인 역사적 근거</vt:lpstr>
      <vt:lpstr>독도가 한국영토인 지리적 근거</vt:lpstr>
      <vt:lpstr>독도가 한국영토인 지리적 근거</vt:lpstr>
      <vt:lpstr>국제법적 지위</vt:lpstr>
      <vt:lpstr>국제법적 지위</vt:lpstr>
      <vt:lpstr>국제법적 지위</vt:lpstr>
      <vt:lpstr>참고문헌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독도가 한국영토인 역사적 지리적 근거와 국제법적 근거</dc:title>
  <dc:creator>이혜원</dc:creator>
  <cp:lastModifiedBy>이혜원</cp:lastModifiedBy>
  <cp:revision>19</cp:revision>
  <dcterms:created xsi:type="dcterms:W3CDTF">2021-03-30T06:49:30Z</dcterms:created>
  <dcterms:modified xsi:type="dcterms:W3CDTF">2021-03-31T06:29:07Z</dcterms:modified>
</cp:coreProperties>
</file>